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7A847CFC-816F-41D0-AAC0-9BF4FEBC753E}" type="datetimeFigureOut">
              <a:rPr lang="es-ES" smtClean="0"/>
              <a:pPr/>
              <a:t>01/09/2017</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132FADFE-3B8F-471C-ABF0-DBC7717ECBBC}"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01/09/2017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01/09/2017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01/09/2017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7A847CFC-816F-41D0-AAC0-9BF4FEBC753E}" type="datetimeFigureOut">
              <a:rPr lang="es-ES" smtClean="0"/>
              <a:pPr/>
              <a:t>01/09/2017</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132FADFE-3B8F-471C-ABF0-DBC7717ECBBC}"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01/09/2017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pPr/>
              <a:t>01/09/2017</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pPr/>
              <a:t>01/09/2017</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01/09/2017</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01/09/2017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01/09/2017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A847CFC-816F-41D0-AAC0-9BF4FEBC753E}" type="datetimeFigureOut">
              <a:rPr lang="es-ES" smtClean="0"/>
              <a:pPr/>
              <a:t>01/09/2017</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32FADFE-3B8F-471C-ABF0-DBC7717ECBBC}"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CONTROL AUTOMÁTICO</a:t>
            </a:r>
            <a:endParaRPr lang="es-ES" dirty="0"/>
          </a:p>
        </p:txBody>
      </p:sp>
      <p:sp>
        <p:nvSpPr>
          <p:cNvPr id="3" name="2 Subtítulo"/>
          <p:cNvSpPr>
            <a:spLocks noGrp="1"/>
          </p:cNvSpPr>
          <p:nvPr>
            <p:ph type="subTitle" idx="1"/>
          </p:nvPr>
        </p:nvSpPr>
        <p:spPr/>
        <p:txBody>
          <a:bodyPr/>
          <a:lstStyle/>
          <a:p>
            <a:r>
              <a:rPr lang="es-ES" dirty="0" smtClean="0"/>
              <a:t>REDUCCIÒN DE DIAGRAMAS DE BLOQUES</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357166"/>
            <a:ext cx="8229600" cy="5799794"/>
          </a:xfrm>
        </p:spPr>
        <p:txBody>
          <a:bodyPr>
            <a:normAutofit fontScale="92500" lnSpcReduction="10000"/>
          </a:bodyPr>
          <a:lstStyle/>
          <a:p>
            <a:r>
              <a:rPr lang="es-ES" dirty="0" smtClean="0"/>
              <a:t>Cuando la salida se realimenta al punto de suma para compararse con la entrada, es necesario convertir la forma de la señal de salida en la de la señal de entrada. Por ejemplo, en un sistema de control de temperatura, por lo general la señal de salida es la temperatura controlada. La señal de salida, que tiene la dimensión de la temperatura, debe convertirse a una fuerza, posición o voltaje antes de que pueda compararse con la señal de entrada. Esta conversión se consigue mediante el elemento de realimentación, cuya función de transferencia es H(s), En la figura 4 se aprecia la función del elemento de realimentación es modificar la salida antes de compararse con la entrada. (En la mayor parte de los casos, el elemento de realimentación es un sensor que mide la salida de la planta. La salida del sensor se compara con la entrada y se genera la señal de error.) En este ejemplo, la señal de realimentación que retorna al punto de suma para compararse con la entrada es B(s)=H(s) C(s).</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a:blip r:embed="rId2"/>
          <a:srcRect l="10452" t="17795" r="51153" b="39981"/>
          <a:stretch>
            <a:fillRect/>
          </a:stretch>
        </p:blipFill>
        <p:spPr bwMode="auto">
          <a:xfrm>
            <a:off x="2074184" y="1712371"/>
            <a:ext cx="4995631" cy="3088770"/>
          </a:xfrm>
          <a:prstGeom prst="rect">
            <a:avLst/>
          </a:prstGeom>
          <a:noFill/>
          <a:ln w="9525">
            <a:noFill/>
            <a:miter lim="800000"/>
            <a:headEnd/>
            <a:tailEnd/>
          </a:ln>
        </p:spPr>
      </p:pic>
      <p:sp>
        <p:nvSpPr>
          <p:cNvPr id="34818" name="Rectangle 2"/>
          <p:cNvSpPr>
            <a:spLocks noChangeArrowheads="1"/>
          </p:cNvSpPr>
          <p:nvPr/>
        </p:nvSpPr>
        <p:spPr bwMode="auto">
          <a:xfrm>
            <a:off x="0" y="5429264"/>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Diagrama de bloques de un sistema en lazo cerrado</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819" name="Text Box 3"/>
          <p:cNvSpPr txBox="1">
            <a:spLocks noChangeArrowheads="1"/>
          </p:cNvSpPr>
          <p:nvPr/>
        </p:nvSpPr>
        <p:spPr bwMode="auto">
          <a:xfrm>
            <a:off x="7358082" y="3357562"/>
            <a:ext cx="727075" cy="2587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smtClean="0">
                <a:ln>
                  <a:noFill/>
                </a:ln>
                <a:solidFill>
                  <a:schemeClr val="tx1"/>
                </a:solidFill>
                <a:effectLst/>
                <a:latin typeface="Calibri" pitchFamily="34" charset="0"/>
                <a:cs typeface="Arial" pitchFamily="34" charset="0"/>
              </a:rPr>
              <a:t>Figura 3</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a:blip r:embed="rId2"/>
          <a:srcRect l="55289" t="28399" r="7021" b="39536"/>
          <a:stretch>
            <a:fillRect/>
          </a:stretch>
        </p:blipFill>
        <p:spPr bwMode="auto">
          <a:xfrm>
            <a:off x="2120049" y="2191103"/>
            <a:ext cx="4903902" cy="2345619"/>
          </a:xfrm>
          <a:prstGeom prst="rect">
            <a:avLst/>
          </a:prstGeom>
          <a:noFill/>
          <a:ln w="9525">
            <a:noFill/>
            <a:miter lim="800000"/>
            <a:headEnd/>
            <a:tailEnd/>
          </a:ln>
        </p:spPr>
      </p:pic>
      <p:sp>
        <p:nvSpPr>
          <p:cNvPr id="36865" name="Rectangle 1"/>
          <p:cNvSpPr>
            <a:spLocks noChangeArrowheads="1"/>
          </p:cNvSpPr>
          <p:nvPr/>
        </p:nvSpPr>
        <p:spPr bwMode="auto">
          <a:xfrm>
            <a:off x="0" y="4929198"/>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Sistema en lazo cerrado</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6" name="Text Box 2"/>
          <p:cNvSpPr txBox="1">
            <a:spLocks noChangeArrowheads="1"/>
          </p:cNvSpPr>
          <p:nvPr/>
        </p:nvSpPr>
        <p:spPr bwMode="auto">
          <a:xfrm>
            <a:off x="7000892" y="3214686"/>
            <a:ext cx="727075" cy="2603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smtClean="0">
                <a:ln>
                  <a:noFill/>
                </a:ln>
                <a:solidFill>
                  <a:schemeClr val="tx1"/>
                </a:solidFill>
                <a:effectLst/>
                <a:latin typeface="Calibri" pitchFamily="34" charset="0"/>
                <a:cs typeface="Arial" pitchFamily="34" charset="0"/>
              </a:rPr>
              <a:t>Figura 4</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Controladores automáticos.</a:t>
            </a:r>
            <a:r>
              <a:rPr lang="es-ES" dirty="0" smtClean="0"/>
              <a:t/>
            </a:r>
            <a:br>
              <a:rPr lang="es-ES" dirty="0" smtClean="0"/>
            </a:br>
            <a:endParaRPr lang="es-ES" dirty="0"/>
          </a:p>
        </p:txBody>
      </p:sp>
      <p:sp>
        <p:nvSpPr>
          <p:cNvPr id="3" name="2 Marcador de contenido"/>
          <p:cNvSpPr>
            <a:spLocks noGrp="1"/>
          </p:cNvSpPr>
          <p:nvPr>
            <p:ph sz="quarter" idx="1"/>
          </p:nvPr>
        </p:nvSpPr>
        <p:spPr/>
        <p:txBody>
          <a:bodyPr/>
          <a:lstStyle/>
          <a:p>
            <a:r>
              <a:rPr lang="es-ES" dirty="0" smtClean="0"/>
              <a:t>Un controlador automático compara el valor real de la salida de una planta con la entrada de referencia (el valor deseado), determina la desviación y produce una señal de control que reduce la desviación a cero o a un valor pequeño. La manera en la cual el controlador automático produce la señal de control se denomina acción de control. La Figura 6 es un diagrama de bloques de un sistema de control industrial que consiste en un controlador automático, un actuador, una planta y un sensor (elemento de medición). </a:t>
            </a:r>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a:blip r:embed="rId2"/>
          <a:srcRect l="9595" t="16314" r="12079" b="32024"/>
          <a:stretch>
            <a:fillRect/>
          </a:stretch>
        </p:blipFill>
        <p:spPr bwMode="auto">
          <a:xfrm>
            <a:off x="457200" y="2161868"/>
            <a:ext cx="8229600" cy="3051789"/>
          </a:xfrm>
          <a:prstGeom prst="rect">
            <a:avLst/>
          </a:prstGeom>
          <a:noFill/>
          <a:ln w="9525">
            <a:noFill/>
            <a:miter lim="800000"/>
            <a:headEnd/>
            <a:tailEnd/>
          </a:ln>
        </p:spPr>
      </p:pic>
      <p:sp>
        <p:nvSpPr>
          <p:cNvPr id="37890" name="Rectangle 2"/>
          <p:cNvSpPr>
            <a:spLocks noChangeArrowheads="1"/>
          </p:cNvSpPr>
          <p:nvPr/>
        </p:nvSpPr>
        <p:spPr bwMode="auto">
          <a:xfrm>
            <a:off x="0" y="5286388"/>
            <a:ext cx="9144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Diagrama de bloques de un sistema de control industrial, formado por un controlador automático, un actuador, una planta y un sensor (elemento de medición).</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37892" name="Text Box 4"/>
          <p:cNvSpPr txBox="1">
            <a:spLocks noChangeArrowheads="1"/>
          </p:cNvSpPr>
          <p:nvPr/>
        </p:nvSpPr>
        <p:spPr bwMode="auto">
          <a:xfrm>
            <a:off x="7786710" y="2714620"/>
            <a:ext cx="727075" cy="2587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100" b="0" i="0" u="none" strike="noStrike" cap="none" normalizeH="0" baseline="0" smtClean="0">
                <a:ln>
                  <a:noFill/>
                </a:ln>
                <a:solidFill>
                  <a:schemeClr val="tx1"/>
                </a:solidFill>
                <a:effectLst/>
                <a:latin typeface="Calibri" pitchFamily="34" charset="0"/>
                <a:cs typeface="Arial" pitchFamily="34" charset="0"/>
              </a:rPr>
              <a:t>Figura 6</a:t>
            </a: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Procedimientos para dibujar un diagrama de bloques. </a:t>
            </a:r>
            <a:endParaRPr lang="es-ES" dirty="0"/>
          </a:p>
        </p:txBody>
      </p:sp>
      <p:sp>
        <p:nvSpPr>
          <p:cNvPr id="3" name="2 Marcador de contenido"/>
          <p:cNvSpPr>
            <a:spLocks noGrp="1"/>
          </p:cNvSpPr>
          <p:nvPr>
            <p:ph sz="quarter" idx="1"/>
          </p:nvPr>
        </p:nvSpPr>
        <p:spPr/>
        <p:txBody>
          <a:bodyPr/>
          <a:lstStyle/>
          <a:p>
            <a:r>
              <a:rPr lang="es-ES" b="1" dirty="0" smtClean="0"/>
              <a:t> </a:t>
            </a:r>
            <a:r>
              <a:rPr lang="es-MX" dirty="0" smtClean="0"/>
              <a:t>Para dibujar el diagrama de bloques de un sistema, primero se escriben las ecuaciones que describen el comportamiento dinámico de cada componente. A continuación se toma las transformadas de </a:t>
            </a:r>
            <a:r>
              <a:rPr lang="es-MX" dirty="0" err="1" smtClean="0"/>
              <a:t>Laplace</a:t>
            </a:r>
            <a:r>
              <a:rPr lang="es-MX" dirty="0" smtClean="0"/>
              <a:t> de estas ecuaciones, suponiendo que las condiciones </a:t>
            </a:r>
            <a:r>
              <a:rPr lang="es-MX" dirty="0" err="1" smtClean="0"/>
              <a:t>iniciales</a:t>
            </a:r>
            <a:r>
              <a:rPr lang="es-MX" dirty="0" smtClean="0"/>
              <a:t> son cero, y se representa individualmente en forma de bloques cada ecuación transformada por el método de </a:t>
            </a:r>
            <a:r>
              <a:rPr lang="es-MX" dirty="0" err="1" smtClean="0"/>
              <a:t>Laplace</a:t>
            </a:r>
            <a:r>
              <a:rPr lang="es-MX" dirty="0" smtClean="0"/>
              <a:t>. Por último, se integran los elementos en un diagrama de bloques completo.</a:t>
            </a:r>
            <a:endParaRPr lang="es-ES" dirty="0" smtClean="0"/>
          </a:p>
          <a:p>
            <a:r>
              <a:rPr lang="es-MX" dirty="0" smtClean="0"/>
              <a:t>Como ejemplo, considérese el circuito </a:t>
            </a:r>
            <a:r>
              <a:rPr lang="es-MX" i="1" dirty="0" smtClean="0"/>
              <a:t>RC </a:t>
            </a:r>
            <a:r>
              <a:rPr lang="es-MX" dirty="0" smtClean="0"/>
              <a:t>de la Figura 7 (a).  Las ecuaciones para el circuito son: </a:t>
            </a:r>
            <a:endParaRPr lang="es-ES" dirty="0" smtClean="0"/>
          </a:p>
          <a:p>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rotWithShape="1">
          <a:blip r:embed="rId2"/>
          <a:srcRect l="42856" t="23019" r="33170" b="55660"/>
          <a:stretch/>
        </p:blipFill>
        <p:spPr bwMode="auto">
          <a:xfrm>
            <a:off x="2143108" y="1857364"/>
            <a:ext cx="4572032" cy="2786082"/>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
        <p:nvSpPr>
          <p:cNvPr id="5" name="4 Rectángulo"/>
          <p:cNvSpPr/>
          <p:nvPr/>
        </p:nvSpPr>
        <p:spPr>
          <a:xfrm>
            <a:off x="6500826" y="2214554"/>
            <a:ext cx="964495" cy="307777"/>
          </a:xfrm>
          <a:prstGeom prst="rect">
            <a:avLst/>
          </a:prstGeom>
        </p:spPr>
        <p:txBody>
          <a:bodyPr wrap="none">
            <a:spAutoFit/>
          </a:bodyPr>
          <a:lstStyle/>
          <a:p>
            <a:r>
              <a:rPr lang="es-ES" sz="1400" dirty="0" smtClean="0">
                <a:latin typeface="Calibri" pitchFamily="34" charset="0"/>
              </a:rPr>
              <a:t>Ecuación 1</a:t>
            </a:r>
            <a:endParaRPr lang="es-ES" sz="1400" dirty="0">
              <a:latin typeface="Calibri" pitchFamily="34" charset="0"/>
            </a:endParaRPr>
          </a:p>
        </p:txBody>
      </p:sp>
      <p:sp>
        <p:nvSpPr>
          <p:cNvPr id="39938" name="Text Box 2"/>
          <p:cNvSpPr txBox="1">
            <a:spLocks noChangeArrowheads="1"/>
          </p:cNvSpPr>
          <p:nvPr/>
        </p:nvSpPr>
        <p:spPr bwMode="auto">
          <a:xfrm>
            <a:off x="6357950" y="3500438"/>
            <a:ext cx="1285884" cy="3571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400" b="0" i="0" u="none" strike="noStrike" cap="none" normalizeH="0" baseline="0" dirty="0" smtClean="0">
                <a:ln>
                  <a:noFill/>
                </a:ln>
                <a:solidFill>
                  <a:schemeClr val="tx1"/>
                </a:solidFill>
                <a:effectLst/>
                <a:latin typeface="Calibri" pitchFamily="34" charset="0"/>
                <a:cs typeface="Arial" pitchFamily="34" charset="0"/>
              </a:rPr>
              <a:t>Ecuación 2</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MX" dirty="0" smtClean="0"/>
              <a:t>Las transformadas de </a:t>
            </a:r>
            <a:r>
              <a:rPr lang="es-MX" dirty="0" err="1" smtClean="0"/>
              <a:t>Laplace</a:t>
            </a:r>
            <a:r>
              <a:rPr lang="es-MX" dirty="0" smtClean="0"/>
              <a:t> de las Ecuaciones (1) y (2), con condiciones </a:t>
            </a:r>
            <a:r>
              <a:rPr lang="es-MX" dirty="0" err="1" smtClean="0"/>
              <a:t>iniciales</a:t>
            </a:r>
            <a:r>
              <a:rPr lang="es-MX" dirty="0" smtClean="0"/>
              <a:t> iguales acero, resultan</a:t>
            </a:r>
            <a:endParaRPr lang="es-ES" dirty="0" smtClean="0"/>
          </a:p>
          <a:p>
            <a:endParaRPr lang="es-ES" dirty="0"/>
          </a:p>
        </p:txBody>
      </p:sp>
      <p:pic>
        <p:nvPicPr>
          <p:cNvPr id="4" name="3 Imagen"/>
          <p:cNvPicPr/>
          <p:nvPr/>
        </p:nvPicPr>
        <p:blipFill rotWithShape="1">
          <a:blip r:embed="rId2"/>
          <a:srcRect l="42856" t="47170" r="33170" b="32075"/>
          <a:stretch/>
        </p:blipFill>
        <p:spPr bwMode="auto">
          <a:xfrm>
            <a:off x="928662" y="2857496"/>
            <a:ext cx="3883231" cy="1890067"/>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
        <p:nvSpPr>
          <p:cNvPr id="5" name="4 Rectángulo"/>
          <p:cNvSpPr/>
          <p:nvPr/>
        </p:nvSpPr>
        <p:spPr>
          <a:xfrm>
            <a:off x="6429388" y="3000372"/>
            <a:ext cx="1188146" cy="369332"/>
          </a:xfrm>
          <a:prstGeom prst="rect">
            <a:avLst/>
          </a:prstGeom>
        </p:spPr>
        <p:txBody>
          <a:bodyPr wrap="none">
            <a:spAutoFit/>
          </a:bodyPr>
          <a:lstStyle/>
          <a:p>
            <a:r>
              <a:rPr lang="es-ES" dirty="0" smtClean="0"/>
              <a:t>Ecuación 3</a:t>
            </a:r>
            <a:endParaRPr lang="es-ES" dirty="0"/>
          </a:p>
        </p:txBody>
      </p:sp>
      <p:sp>
        <p:nvSpPr>
          <p:cNvPr id="6" name="5 Rectángulo"/>
          <p:cNvSpPr/>
          <p:nvPr/>
        </p:nvSpPr>
        <p:spPr>
          <a:xfrm>
            <a:off x="6429388" y="3857628"/>
            <a:ext cx="1252266" cy="369332"/>
          </a:xfrm>
          <a:prstGeom prst="rect">
            <a:avLst/>
          </a:prstGeom>
        </p:spPr>
        <p:txBody>
          <a:bodyPr wrap="none">
            <a:spAutoFit/>
          </a:bodyPr>
          <a:lstStyle/>
          <a:p>
            <a:r>
              <a:rPr lang="es-ES" dirty="0" smtClean="0"/>
              <a:t> Ecuación 4</a:t>
            </a:r>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MX" dirty="0" smtClean="0"/>
              <a:t>La Ecuación (3) representa una operación de suma, y el diagrama correspondiente aparece </a:t>
            </a:r>
            <a:r>
              <a:rPr lang="es-MX" dirty="0" err="1" smtClean="0"/>
              <a:t>enla</a:t>
            </a:r>
            <a:r>
              <a:rPr lang="es-MX" dirty="0" smtClean="0"/>
              <a:t> Figura 7(b). La Ecuación (4) representa el bloque de la Figura 7(c). Si se integran estos dos elementos se obtiene el diagrama de bloques general para el sistema, tal como aparece en la Figura 7(d).</a:t>
            </a:r>
            <a:endParaRPr lang="es-ES" dirty="0" smtClean="0"/>
          </a:p>
          <a:p>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rotWithShape="1">
          <a:blip r:embed="rId2"/>
          <a:srcRect l="26096" t="40416" r="18901" b="5570"/>
          <a:stretch/>
        </p:blipFill>
        <p:spPr bwMode="auto">
          <a:xfrm>
            <a:off x="993738" y="1712146"/>
            <a:ext cx="7156523" cy="3951232"/>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
        <p:nvSpPr>
          <p:cNvPr id="40961" name="Rectangle 1"/>
          <p:cNvSpPr>
            <a:spLocks noChangeArrowheads="1"/>
          </p:cNvSpPr>
          <p:nvPr/>
        </p:nvSpPr>
        <p:spPr bwMode="auto">
          <a:xfrm>
            <a:off x="0" y="5643578"/>
            <a:ext cx="9144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Figura 7. (a) Circuito RC; (b) diagrama de bloques de la ecuación (3); (c) diagrama de bloques de la ecuación (4); (d) diagrama de bloques del circuito RC.</a:t>
            </a: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t>Sistemas de control automáticos</a:t>
            </a:r>
            <a:endParaRPr lang="es-ES" sz="3600" dirty="0"/>
          </a:p>
        </p:txBody>
      </p:sp>
      <p:sp>
        <p:nvSpPr>
          <p:cNvPr id="1025" name="Rectangle 1"/>
          <p:cNvSpPr>
            <a:spLocks noChangeArrowheads="1"/>
          </p:cNvSpPr>
          <p:nvPr/>
        </p:nvSpPr>
        <p:spPr bwMode="auto">
          <a:xfrm>
            <a:off x="0" y="2214554"/>
            <a:ext cx="9144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74320" marR="0" lvl="0" indent="-274320" defTabSz="914400" fontAlgn="base">
              <a:lnSpc>
                <a:spcPct val="100000"/>
              </a:lnSpc>
              <a:spcBef>
                <a:spcPts val="600"/>
              </a:spcBef>
              <a:spcAft>
                <a:spcPct val="0"/>
              </a:spcAft>
              <a:buClr>
                <a:schemeClr val="accent1"/>
              </a:buClr>
              <a:buSzPct val="76000"/>
              <a:buFont typeface="Wingdings 3"/>
              <a:buChar char=""/>
              <a:tabLst/>
            </a:pPr>
            <a:r>
              <a:rPr lang="es-ES" sz="3200" dirty="0" smtClean="0"/>
              <a:t>Un sistema de control puede tener varios componentes. Para mostrar las funciones de cada componente en la ingeniería de control, por lo general se usa una representación denominada diagrama de bloques.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Ejemplo:</a:t>
            </a:r>
            <a:r>
              <a:rPr lang="es-ES" dirty="0" smtClean="0"/>
              <a:t/>
            </a:r>
            <a:br>
              <a:rPr lang="es-ES" dirty="0" smtClean="0"/>
            </a:br>
            <a:endParaRPr lang="es-ES" dirty="0"/>
          </a:p>
        </p:txBody>
      </p:sp>
      <p:sp>
        <p:nvSpPr>
          <p:cNvPr id="3" name="2 Marcador de contenido"/>
          <p:cNvSpPr>
            <a:spLocks noGrp="1"/>
          </p:cNvSpPr>
          <p:nvPr>
            <p:ph sz="quarter" idx="1"/>
          </p:nvPr>
        </p:nvSpPr>
        <p:spPr/>
        <p:txBody>
          <a:bodyPr/>
          <a:lstStyle/>
          <a:p>
            <a:r>
              <a:rPr lang="es-MX" dirty="0" smtClean="0"/>
              <a:t>Considere el sistema que aparece en la Figura 2-13(a). Simplifíquese este diagrama. Si se mueve el punto suma del lazo de realimentación negativa que contiene </a:t>
            </a:r>
            <a:r>
              <a:rPr lang="es-MX" i="1" dirty="0" smtClean="0"/>
              <a:t>H</a:t>
            </a:r>
            <a:r>
              <a:rPr lang="es-MX" dirty="0" smtClean="0"/>
              <a:t>2 hacia afuera del lazo de realimentación positiva que contiene </a:t>
            </a:r>
            <a:r>
              <a:rPr lang="es-MX" i="1" dirty="0" smtClean="0"/>
              <a:t>H</a:t>
            </a:r>
            <a:r>
              <a:rPr lang="es-MX" dirty="0" smtClean="0"/>
              <a:t>1, se obtiene la Figura </a:t>
            </a:r>
            <a:endParaRPr lang="es-ES" dirty="0" smtClean="0"/>
          </a:p>
          <a:p>
            <a:r>
              <a:rPr lang="es-MX" dirty="0" smtClean="0"/>
              <a:t>2-13(b). Si se elimina el lazo de realimentación positiva se obtiene la Figura 2-13(c). La eliminación del lazo que contiene </a:t>
            </a:r>
            <a:r>
              <a:rPr lang="es-MX" i="1" dirty="0" smtClean="0"/>
              <a:t>H</a:t>
            </a:r>
            <a:r>
              <a:rPr lang="es-MX" dirty="0" smtClean="0"/>
              <a:t>2/</a:t>
            </a:r>
            <a:r>
              <a:rPr lang="es-MX" i="1" dirty="0" smtClean="0"/>
              <a:t>G</a:t>
            </a:r>
            <a:r>
              <a:rPr lang="es-MX" dirty="0" smtClean="0"/>
              <a:t>1 origina la Figura 2-13(d). Por último, si se elimina el lazo de realimentación se obtiene la Figura 2-13(e).</a:t>
            </a:r>
            <a:endParaRPr lang="es-ES" dirty="0" smtClean="0"/>
          </a:p>
          <a:p>
            <a:r>
              <a:rPr lang="es-MX" dirty="0" smtClean="0"/>
              <a:t> </a:t>
            </a:r>
            <a:endParaRPr lang="es-ES" dirty="0" smtClean="0"/>
          </a:p>
          <a:p>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rotWithShape="1">
          <a:blip r:embed="rId2"/>
          <a:srcRect l="31825" t="24151" r="29562" b="9057"/>
          <a:stretch/>
        </p:blipFill>
        <p:spPr bwMode="auto">
          <a:xfrm>
            <a:off x="1714480" y="0"/>
            <a:ext cx="5786478" cy="6858000"/>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MX" dirty="0" smtClean="0"/>
              <a:t>Observe que el numerador de la función de transferencia en lazo cerrado </a:t>
            </a:r>
            <a:r>
              <a:rPr lang="es-MX" i="1" dirty="0" smtClean="0"/>
              <a:t>C</a:t>
            </a:r>
            <a:r>
              <a:rPr lang="es-MX" dirty="0" smtClean="0"/>
              <a:t>(</a:t>
            </a:r>
            <a:r>
              <a:rPr lang="es-MX" i="1" dirty="0" smtClean="0"/>
              <a:t>s</a:t>
            </a:r>
            <a:r>
              <a:rPr lang="es-MX" dirty="0" smtClean="0"/>
              <a:t>)/</a:t>
            </a:r>
            <a:r>
              <a:rPr lang="es-MX" i="1" dirty="0" smtClean="0"/>
              <a:t>R</a:t>
            </a:r>
            <a:r>
              <a:rPr lang="es-MX" dirty="0" smtClean="0"/>
              <a:t>(</a:t>
            </a:r>
            <a:r>
              <a:rPr lang="es-MX" i="1" dirty="0" smtClean="0"/>
              <a:t>s</a:t>
            </a:r>
            <a:r>
              <a:rPr lang="es-MX" dirty="0" smtClean="0"/>
              <a:t>) es el </a:t>
            </a:r>
            <a:r>
              <a:rPr lang="es-MX" dirty="0" err="1" smtClean="0"/>
              <a:t>productode</a:t>
            </a:r>
            <a:r>
              <a:rPr lang="es-MX" dirty="0" smtClean="0"/>
              <a:t> la función de transferencia en el camino directo. El denominador de </a:t>
            </a:r>
            <a:r>
              <a:rPr lang="es-MX" i="1" dirty="0" smtClean="0"/>
              <a:t>C</a:t>
            </a:r>
            <a:r>
              <a:rPr lang="es-MX" dirty="0" smtClean="0"/>
              <a:t>(</a:t>
            </a:r>
            <a:r>
              <a:rPr lang="es-MX" i="1" dirty="0" smtClean="0"/>
              <a:t>s</a:t>
            </a:r>
            <a:r>
              <a:rPr lang="es-MX" dirty="0" smtClean="0"/>
              <a:t>)/</a:t>
            </a:r>
            <a:r>
              <a:rPr lang="es-MX" i="1" dirty="0" smtClean="0"/>
              <a:t>R</a:t>
            </a:r>
            <a:r>
              <a:rPr lang="es-MX" dirty="0" smtClean="0"/>
              <a:t>(</a:t>
            </a:r>
            <a:r>
              <a:rPr lang="es-MX" i="1" dirty="0" smtClean="0"/>
              <a:t>s</a:t>
            </a:r>
            <a:r>
              <a:rPr lang="es-MX" dirty="0" smtClean="0"/>
              <a:t>) es igual a</a:t>
            </a:r>
            <a:endParaRPr lang="es-ES" dirty="0" smtClean="0"/>
          </a:p>
          <a:p>
            <a:r>
              <a:rPr lang="es-MX" dirty="0" smtClean="0"/>
              <a:t>1 +  ∑ (producto de las funciones de transferencia alrededor de cada lazo)</a:t>
            </a:r>
            <a:endParaRPr lang="es-ES" dirty="0" smtClean="0"/>
          </a:p>
          <a:p>
            <a:r>
              <a:rPr lang="es-MX" dirty="0" smtClean="0"/>
              <a:t>=1 + (-G</a:t>
            </a:r>
            <a:r>
              <a:rPr lang="es-MX" baseline="-25000" dirty="0" smtClean="0"/>
              <a:t>1</a:t>
            </a:r>
            <a:r>
              <a:rPr lang="es-MX" dirty="0" smtClean="0"/>
              <a:t>G</a:t>
            </a:r>
            <a:r>
              <a:rPr lang="es-MX" baseline="-25000" dirty="0" smtClean="0"/>
              <a:t>2</a:t>
            </a:r>
            <a:r>
              <a:rPr lang="es-MX" i="1" dirty="0" smtClean="0"/>
              <a:t>H</a:t>
            </a:r>
            <a:r>
              <a:rPr lang="es-MX" baseline="-25000" dirty="0" smtClean="0"/>
              <a:t>1</a:t>
            </a:r>
            <a:r>
              <a:rPr lang="es-MX" dirty="0" smtClean="0"/>
              <a:t>+</a:t>
            </a:r>
            <a:r>
              <a:rPr lang="es-MX" i="1" dirty="0" smtClean="0"/>
              <a:t> </a:t>
            </a:r>
            <a:r>
              <a:rPr lang="es-MX" dirty="0" smtClean="0"/>
              <a:t>G</a:t>
            </a:r>
            <a:r>
              <a:rPr lang="es-MX" i="1" baseline="-25000" dirty="0" smtClean="0"/>
              <a:t>2</a:t>
            </a:r>
            <a:r>
              <a:rPr lang="es-MX" dirty="0" smtClean="0"/>
              <a:t> G</a:t>
            </a:r>
            <a:r>
              <a:rPr lang="es-MX" i="1" baseline="-25000" dirty="0" smtClean="0"/>
              <a:t>3</a:t>
            </a:r>
            <a:r>
              <a:rPr lang="es-MX" i="1" dirty="0" smtClean="0"/>
              <a:t> H</a:t>
            </a:r>
            <a:r>
              <a:rPr lang="es-MX" i="1" baseline="-25000" dirty="0" smtClean="0"/>
              <a:t>2</a:t>
            </a:r>
            <a:r>
              <a:rPr lang="es-MX" dirty="0" smtClean="0"/>
              <a:t>+</a:t>
            </a:r>
            <a:r>
              <a:rPr lang="es-MX" i="1" dirty="0" smtClean="0"/>
              <a:t> G</a:t>
            </a:r>
            <a:r>
              <a:rPr lang="es-MX" i="1" baseline="-25000" dirty="0" smtClean="0"/>
              <a:t>1</a:t>
            </a:r>
            <a:r>
              <a:rPr lang="es-MX" i="1" dirty="0" smtClean="0"/>
              <a:t>G</a:t>
            </a:r>
            <a:r>
              <a:rPr lang="es-MX" i="1" baseline="-25000" dirty="0" smtClean="0"/>
              <a:t>2</a:t>
            </a:r>
            <a:r>
              <a:rPr lang="es-MX" i="1" dirty="0" smtClean="0"/>
              <a:t>G</a:t>
            </a:r>
            <a:r>
              <a:rPr lang="es-MX" i="1" baseline="-25000" dirty="0" smtClean="0"/>
              <a:t>3</a:t>
            </a:r>
            <a:r>
              <a:rPr lang="es-MX" dirty="0" smtClean="0"/>
              <a:t>)</a:t>
            </a:r>
            <a:endParaRPr lang="es-ES" dirty="0" smtClean="0"/>
          </a:p>
          <a:p>
            <a:r>
              <a:rPr lang="es-MX" dirty="0" smtClean="0"/>
              <a:t>=1- </a:t>
            </a:r>
            <a:r>
              <a:rPr lang="es-MX" i="1" dirty="0" smtClean="0"/>
              <a:t>G</a:t>
            </a:r>
            <a:r>
              <a:rPr lang="es-MX" baseline="-25000" dirty="0" smtClean="0"/>
              <a:t>1</a:t>
            </a:r>
            <a:r>
              <a:rPr lang="es-MX" i="1" dirty="0" smtClean="0"/>
              <a:t>G</a:t>
            </a:r>
            <a:r>
              <a:rPr lang="es-MX" baseline="-25000" dirty="0" smtClean="0"/>
              <a:t>2</a:t>
            </a:r>
            <a:r>
              <a:rPr lang="es-MX" i="1" dirty="0" smtClean="0"/>
              <a:t>H</a:t>
            </a:r>
            <a:r>
              <a:rPr lang="es-MX" baseline="-25000" dirty="0" smtClean="0"/>
              <a:t>1</a:t>
            </a:r>
            <a:r>
              <a:rPr lang="es-MX" dirty="0" smtClean="0"/>
              <a:t>+</a:t>
            </a:r>
            <a:r>
              <a:rPr lang="es-MX" i="1" dirty="0" smtClean="0"/>
              <a:t> G</a:t>
            </a:r>
            <a:r>
              <a:rPr lang="es-MX" i="1" baseline="-25000" dirty="0" smtClean="0"/>
              <a:t>2</a:t>
            </a:r>
            <a:r>
              <a:rPr lang="es-MX" i="1" dirty="0" smtClean="0"/>
              <a:t>G</a:t>
            </a:r>
            <a:r>
              <a:rPr lang="es-MX" i="1" baseline="-25000" dirty="0" smtClean="0"/>
              <a:t>3</a:t>
            </a:r>
            <a:r>
              <a:rPr lang="es-MX" i="1" dirty="0" smtClean="0"/>
              <a:t>H</a:t>
            </a:r>
            <a:r>
              <a:rPr lang="es-MX" i="1" baseline="-25000" dirty="0" smtClean="0"/>
              <a:t>2</a:t>
            </a:r>
            <a:r>
              <a:rPr lang="es-MX" dirty="0" smtClean="0"/>
              <a:t>+</a:t>
            </a:r>
            <a:r>
              <a:rPr lang="es-MX" i="1" dirty="0" smtClean="0"/>
              <a:t> G</a:t>
            </a:r>
            <a:r>
              <a:rPr lang="es-MX" i="1" baseline="-25000" dirty="0" smtClean="0"/>
              <a:t>1</a:t>
            </a:r>
            <a:r>
              <a:rPr lang="es-MX" i="1" dirty="0" smtClean="0"/>
              <a:t>G</a:t>
            </a:r>
            <a:r>
              <a:rPr lang="es-MX" i="1" baseline="-25000" dirty="0" smtClean="0"/>
              <a:t>2</a:t>
            </a:r>
            <a:r>
              <a:rPr lang="es-MX" i="1" dirty="0" smtClean="0"/>
              <a:t>G</a:t>
            </a:r>
            <a:r>
              <a:rPr lang="es-MX" i="1" baseline="-25000" dirty="0" smtClean="0"/>
              <a:t>3</a:t>
            </a:r>
            <a:endParaRPr lang="es-ES" dirty="0" smtClean="0"/>
          </a:p>
          <a:p>
            <a:r>
              <a:rPr lang="es-MX" dirty="0" smtClean="0"/>
              <a:t>(El lazo de realimentación positiva da lugar a un término negativo en el denominador.)</a:t>
            </a:r>
            <a:endParaRPr lang="es-ES" dirty="0" smtClean="0"/>
          </a:p>
          <a:p>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8223" t="29960" r="28383" b="4365"/>
          <a:stretch/>
        </p:blipFill>
        <p:spPr bwMode="auto">
          <a:xfrm>
            <a:off x="755576" y="404664"/>
            <a:ext cx="7560840" cy="5832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3435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32362" y="620688"/>
            <a:ext cx="7101114" cy="2448272"/>
          </a:xfrm>
        </p:spPr>
        <p:txBody>
          <a:bodyPr>
            <a:normAutofit/>
          </a:bodyPr>
          <a:lstStyle/>
          <a:p>
            <a:r>
              <a:rPr lang="es-MX" b="1" dirty="0"/>
              <a:t>Reducción de un diagrama de bloques.</a:t>
            </a:r>
            <a:r>
              <a:rPr lang="es-MX" dirty="0"/>
              <a:t/>
            </a:r>
            <a:br>
              <a:rPr lang="es-MX" dirty="0"/>
            </a:br>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7402" t="18452" r="33180" b="50000"/>
          <a:stretch/>
        </p:blipFill>
        <p:spPr bwMode="auto">
          <a:xfrm>
            <a:off x="1403648" y="3284984"/>
            <a:ext cx="6429828" cy="2307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95879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8334" t="55107" r="38647" b="22889"/>
          <a:stretch/>
        </p:blipFill>
        <p:spPr bwMode="auto">
          <a:xfrm>
            <a:off x="1115616" y="1700809"/>
            <a:ext cx="6795916" cy="3744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4124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8000" t="47917" r="38981" b="33532"/>
          <a:stretch/>
        </p:blipFill>
        <p:spPr bwMode="auto">
          <a:xfrm>
            <a:off x="1249345" y="1268760"/>
            <a:ext cx="6761894" cy="41764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19517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9036" t="45238" r="35746" b="31746"/>
          <a:stretch/>
        </p:blipFill>
        <p:spPr bwMode="auto">
          <a:xfrm>
            <a:off x="1043608" y="1484784"/>
            <a:ext cx="6984776" cy="3384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62609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339" t="53770" r="18120" b="19318"/>
          <a:stretch/>
        </p:blipFill>
        <p:spPr bwMode="auto">
          <a:xfrm>
            <a:off x="1259632" y="1772816"/>
            <a:ext cx="6552728" cy="3312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39680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Diagramas de bloques</a:t>
            </a:r>
            <a:endParaRPr lang="es-ES" dirty="0"/>
          </a:p>
        </p:txBody>
      </p:sp>
      <p:sp>
        <p:nvSpPr>
          <p:cNvPr id="3" name="2 Marcador de contenido"/>
          <p:cNvSpPr>
            <a:spLocks noGrp="1"/>
          </p:cNvSpPr>
          <p:nvPr>
            <p:ph sz="quarter" idx="1"/>
          </p:nvPr>
        </p:nvSpPr>
        <p:spPr/>
        <p:txBody>
          <a:bodyPr>
            <a:normAutofit fontScale="92500" lnSpcReduction="20000"/>
          </a:bodyPr>
          <a:lstStyle/>
          <a:p>
            <a:r>
              <a:rPr lang="es-ES" sz="3200" dirty="0" smtClean="0"/>
              <a:t>Un diagrama de bloques es una representación gráfica de las funciones que lleva a cabo cada componente y el flujo de señales, muestran las relaciones existentes entre los diversos componentes.</a:t>
            </a:r>
          </a:p>
          <a:p>
            <a:r>
              <a:rPr lang="es-ES" sz="3200" dirty="0" smtClean="0"/>
              <a:t>El bloque funcional o simplemente bloque es un símbolo para representar la operación matemática que sobre la señal de entrada hace el bloque para producir la salida. Las funciones de transferencia de los componentes por lo general se introducen en los bloques correspondientes, que se conectan mediante flechas para indicar la dirección del flujo de señales.</a:t>
            </a:r>
            <a:endParaRPr lang="es-E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571480"/>
            <a:ext cx="8229600" cy="5585480"/>
          </a:xfrm>
        </p:spPr>
        <p:txBody>
          <a:bodyPr/>
          <a:lstStyle/>
          <a:p>
            <a:r>
              <a:rPr lang="es-ES" dirty="0" smtClean="0"/>
              <a:t>La Figura 1 muestra un elemento del diagrama de bloques. La punta de flecha que señala el bloque indica la entrada, y la punta de flecha que se aleja del bloque representa la salida. Tales flechas se conocen como señales.</a:t>
            </a:r>
          </a:p>
          <a:p>
            <a:endParaRPr lang="es-ES" dirty="0"/>
          </a:p>
        </p:txBody>
      </p:sp>
      <p:pic>
        <p:nvPicPr>
          <p:cNvPr id="4" name="3 Imagen"/>
          <p:cNvPicPr/>
          <p:nvPr/>
        </p:nvPicPr>
        <p:blipFill>
          <a:blip r:embed="rId2"/>
          <a:srcRect l="35431" t="51964" r="27794" b="28061"/>
          <a:stretch>
            <a:fillRect/>
          </a:stretch>
        </p:blipFill>
        <p:spPr bwMode="auto">
          <a:xfrm>
            <a:off x="2357422" y="2714620"/>
            <a:ext cx="3857652" cy="2178536"/>
          </a:xfrm>
          <a:prstGeom prst="rect">
            <a:avLst/>
          </a:prstGeom>
          <a:noFill/>
          <a:ln w="9525">
            <a:noFill/>
            <a:miter lim="800000"/>
            <a:headEnd/>
            <a:tailEnd/>
          </a:ln>
        </p:spPr>
      </p:pic>
      <p:sp>
        <p:nvSpPr>
          <p:cNvPr id="5" name="4 Rectángulo"/>
          <p:cNvSpPr/>
          <p:nvPr/>
        </p:nvSpPr>
        <p:spPr>
          <a:xfrm>
            <a:off x="2357422" y="5000636"/>
            <a:ext cx="3716082" cy="369332"/>
          </a:xfrm>
          <a:prstGeom prst="rect">
            <a:avLst/>
          </a:prstGeom>
        </p:spPr>
        <p:txBody>
          <a:bodyPr wrap="none">
            <a:spAutoFit/>
          </a:bodyPr>
          <a:lstStyle/>
          <a:p>
            <a:r>
              <a:rPr lang="es-ES" dirty="0" smtClean="0"/>
              <a:t>Elementos de un diagrama de bloques</a:t>
            </a:r>
            <a:endParaRPr lang="es-ES" dirty="0"/>
          </a:p>
        </p:txBody>
      </p:sp>
      <p:sp>
        <p:nvSpPr>
          <p:cNvPr id="27650" name="Text Box 2"/>
          <p:cNvSpPr txBox="1">
            <a:spLocks noChangeArrowheads="1"/>
          </p:cNvSpPr>
          <p:nvPr/>
        </p:nvSpPr>
        <p:spPr bwMode="auto">
          <a:xfrm>
            <a:off x="6143636" y="3786190"/>
            <a:ext cx="1214446" cy="3571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1400" b="0" i="0" u="none" strike="noStrike" cap="none" normalizeH="0" baseline="0" dirty="0" smtClean="0">
                <a:ln>
                  <a:noFill/>
                </a:ln>
                <a:solidFill>
                  <a:schemeClr val="tx1"/>
                </a:solidFill>
                <a:effectLst/>
                <a:latin typeface="Calibri" pitchFamily="34" charset="0"/>
                <a:cs typeface="Arial" pitchFamily="34" charset="0"/>
              </a:rPr>
              <a:t>Figura 1</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es-ES" dirty="0" smtClean="0"/>
              <a:t>Las dimensiones de la señal de salida del bloque son las dimensiones de la señal de entrada multiplicadas por las dimensiones de la función de transferencia en el bloque.</a:t>
            </a:r>
          </a:p>
          <a:p>
            <a:r>
              <a:rPr lang="es-ES" dirty="0" smtClean="0"/>
              <a:t>Las ventajas de la representación mediante diagramas de bloques de un sistema consiste en que es fácil formar el diagrama de bloques general de todo el sistema con sólo conectar los bloques de los componentes de acuerdo con el flujo de señales y en que es posible evaluar la contribución de cada componente al desempeño general del sistema.</a:t>
            </a:r>
          </a:p>
          <a:p>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ES" sz="3200" dirty="0" smtClean="0"/>
              <a:t>En general, la operación funcional del sistema se aprecia con más facilidad si se examina el diagrama de bloques que si se revisa el sistema físico mismo. </a:t>
            </a:r>
          </a:p>
          <a:p>
            <a:r>
              <a:rPr lang="es-ES" sz="3200" dirty="0" smtClean="0"/>
              <a:t>Un diagrama de bloques contiene información relacionada con el comportamiento dinámico, pero no incluye información de la construcción física del sistema.</a:t>
            </a:r>
            <a:endParaRPr lang="es-E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Punto de suma</a:t>
            </a:r>
            <a:endParaRPr lang="es-ES" dirty="0"/>
          </a:p>
        </p:txBody>
      </p:sp>
      <p:sp>
        <p:nvSpPr>
          <p:cNvPr id="3" name="2 Marcador de contenido"/>
          <p:cNvSpPr>
            <a:spLocks noGrp="1"/>
          </p:cNvSpPr>
          <p:nvPr>
            <p:ph sz="quarter" idx="1"/>
          </p:nvPr>
        </p:nvSpPr>
        <p:spPr>
          <a:xfrm>
            <a:off x="457200" y="1219200"/>
            <a:ext cx="8229600" cy="5067320"/>
          </a:xfrm>
        </p:spPr>
        <p:txBody>
          <a:bodyPr/>
          <a:lstStyle/>
          <a:p>
            <a:r>
              <a:rPr lang="es-ES" sz="2800" dirty="0" smtClean="0"/>
              <a:t>La Figura 2 muestra un elemento del diagrama de bloques, un círculo con una cruz es el símbolo que indica una operación de suma. El signo más o el signo menos en cada punta de flecha indica si la señal debe sumarse o restarse. Es importante que las cantidades que se sumen o resten tengan las mismas dimensiones y las mismas unidades.</a:t>
            </a:r>
          </a:p>
          <a:p>
            <a:endParaRPr lang="es-ES" dirty="0"/>
          </a:p>
        </p:txBody>
      </p:sp>
      <p:pic>
        <p:nvPicPr>
          <p:cNvPr id="4" name="3 Imagen"/>
          <p:cNvPicPr/>
          <p:nvPr/>
        </p:nvPicPr>
        <p:blipFill>
          <a:blip r:embed="rId2"/>
          <a:srcRect l="44474" t="34441" r="26872" b="39577"/>
          <a:stretch>
            <a:fillRect/>
          </a:stretch>
        </p:blipFill>
        <p:spPr bwMode="auto">
          <a:xfrm>
            <a:off x="4071934" y="4286256"/>
            <a:ext cx="3143272" cy="1928826"/>
          </a:xfrm>
          <a:prstGeom prst="rect">
            <a:avLst/>
          </a:prstGeom>
          <a:noFill/>
          <a:ln w="9525">
            <a:noFill/>
            <a:miter lim="800000"/>
            <a:headEnd/>
            <a:tailEnd/>
          </a:ln>
        </p:spPr>
      </p:pic>
      <p:sp>
        <p:nvSpPr>
          <p:cNvPr id="5" name="4 Rectángulo"/>
          <p:cNvSpPr/>
          <p:nvPr/>
        </p:nvSpPr>
        <p:spPr>
          <a:xfrm>
            <a:off x="2500298" y="5429264"/>
            <a:ext cx="1571264" cy="369332"/>
          </a:xfrm>
          <a:prstGeom prst="rect">
            <a:avLst/>
          </a:prstGeom>
        </p:spPr>
        <p:txBody>
          <a:bodyPr wrap="none">
            <a:spAutoFit/>
          </a:bodyPr>
          <a:lstStyle/>
          <a:p>
            <a:r>
              <a:rPr lang="es-ES" dirty="0" smtClean="0"/>
              <a:t>Punto de suma</a:t>
            </a:r>
            <a:endParaRPr lang="es-ES" dirty="0"/>
          </a:p>
        </p:txBody>
      </p:sp>
      <p:sp>
        <p:nvSpPr>
          <p:cNvPr id="6" name="5 Rectángulo"/>
          <p:cNvSpPr/>
          <p:nvPr/>
        </p:nvSpPr>
        <p:spPr>
          <a:xfrm>
            <a:off x="7286644" y="4643446"/>
            <a:ext cx="926857" cy="369332"/>
          </a:xfrm>
          <a:prstGeom prst="rect">
            <a:avLst/>
          </a:prstGeom>
        </p:spPr>
        <p:txBody>
          <a:bodyPr wrap="none">
            <a:spAutoFit/>
          </a:bodyPr>
          <a:lstStyle/>
          <a:p>
            <a:r>
              <a:rPr lang="es-ES" dirty="0" smtClean="0"/>
              <a:t>Figura 2</a:t>
            </a: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Punto de ramificación</a:t>
            </a:r>
            <a:endParaRPr lang="es-ES" dirty="0"/>
          </a:p>
        </p:txBody>
      </p:sp>
      <p:sp>
        <p:nvSpPr>
          <p:cNvPr id="3" name="2 Marcador de contenido"/>
          <p:cNvSpPr>
            <a:spLocks noGrp="1"/>
          </p:cNvSpPr>
          <p:nvPr>
            <p:ph sz="quarter" idx="1"/>
          </p:nvPr>
        </p:nvSpPr>
        <p:spPr/>
        <p:txBody>
          <a:bodyPr/>
          <a:lstStyle/>
          <a:p>
            <a:r>
              <a:rPr lang="es-ES" sz="3200" dirty="0" smtClean="0"/>
              <a:t>Un punto de ramificaciones aquel a partir del cual la señal de un bloque va de modo concurrente a otros bloques o puntos de suma.</a:t>
            </a:r>
          </a:p>
          <a:p>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1347774"/>
          </a:xfrm>
        </p:spPr>
        <p:txBody>
          <a:bodyPr>
            <a:normAutofit fontScale="90000"/>
          </a:bodyPr>
          <a:lstStyle/>
          <a:p>
            <a:r>
              <a:rPr lang="es-ES" b="1" dirty="0" smtClean="0"/>
              <a:t>Diagrama de bloques de un sistema en lazo cerrado.</a:t>
            </a:r>
            <a:r>
              <a:rPr lang="es-ES" dirty="0" smtClean="0"/>
              <a:t/>
            </a:r>
            <a:br>
              <a:rPr lang="es-ES" dirty="0" smtClean="0"/>
            </a:br>
            <a:endParaRPr lang="es-ES" dirty="0"/>
          </a:p>
        </p:txBody>
      </p:sp>
      <p:sp>
        <p:nvSpPr>
          <p:cNvPr id="3" name="2 Marcador de contenido"/>
          <p:cNvSpPr>
            <a:spLocks noGrp="1"/>
          </p:cNvSpPr>
          <p:nvPr>
            <p:ph sz="quarter" idx="1"/>
          </p:nvPr>
        </p:nvSpPr>
        <p:spPr>
          <a:xfrm>
            <a:off x="457200" y="1500174"/>
            <a:ext cx="8229600" cy="4656786"/>
          </a:xfrm>
        </p:spPr>
        <p:txBody>
          <a:bodyPr/>
          <a:lstStyle/>
          <a:p>
            <a:r>
              <a:rPr lang="es-ES" dirty="0" smtClean="0"/>
              <a:t>La Figura 3 muestra un ejemplo de un diagrama de bloques de un sistema en lazo cerrado.</a:t>
            </a:r>
          </a:p>
          <a:p>
            <a:r>
              <a:rPr lang="es-ES" dirty="0" smtClean="0"/>
              <a:t>La salida C(s) se realimenta al punto de suma, donde se compara con la entrada de referencia R(s). La salida del bloque,</a:t>
            </a:r>
          </a:p>
          <a:p>
            <a:r>
              <a:rPr lang="es-ES" dirty="0" smtClean="0"/>
              <a:t>C (s) en este caso, se obtiene multiplicando la función de transferencia G(s) por la entrada al bloque, E(s). Cualquier sistema de control lineal puede representarse mediante un diagrama de bloques formado por puntos de suma, bloques y puntos de ramificación.</a:t>
            </a:r>
          </a:p>
          <a:p>
            <a:endParaRPr lang="es-E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84</TotalTime>
  <Words>1302</Words>
  <PresentationFormat>Presentación en pantalla (4:3)</PresentationFormat>
  <Paragraphs>53</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Origen</vt:lpstr>
      <vt:lpstr>CONTROL AUTOMÁTICO</vt:lpstr>
      <vt:lpstr>Sistemas de control automáticos</vt:lpstr>
      <vt:lpstr>Diagramas de bloques</vt:lpstr>
      <vt:lpstr>Diapositiva 4</vt:lpstr>
      <vt:lpstr>Diapositiva 5</vt:lpstr>
      <vt:lpstr>Diapositiva 6</vt:lpstr>
      <vt:lpstr>Punto de suma</vt:lpstr>
      <vt:lpstr>Punto de ramificación</vt:lpstr>
      <vt:lpstr>Diagrama de bloques de un sistema en lazo cerrado. </vt:lpstr>
      <vt:lpstr>Diapositiva 10</vt:lpstr>
      <vt:lpstr>Diapositiva 11</vt:lpstr>
      <vt:lpstr>Diapositiva 12</vt:lpstr>
      <vt:lpstr>Controladores automáticos. </vt:lpstr>
      <vt:lpstr>Diapositiva 14</vt:lpstr>
      <vt:lpstr>Procedimientos para dibujar un diagrama de bloques. </vt:lpstr>
      <vt:lpstr>Diapositiva 16</vt:lpstr>
      <vt:lpstr>Diapositiva 17</vt:lpstr>
      <vt:lpstr>Diapositiva 18</vt:lpstr>
      <vt:lpstr>Diapositiva 19</vt:lpstr>
      <vt:lpstr>Ejemplo: </vt:lpstr>
      <vt:lpstr>Diapositiva 21</vt:lpstr>
      <vt:lpstr>Diapositiva 22</vt:lpstr>
      <vt:lpstr>Diapositiva 23</vt:lpstr>
      <vt:lpstr>Reducción de un diagrama de bloques. </vt:lpstr>
      <vt:lpstr>Diapositiva 25</vt:lpstr>
      <vt:lpstr>Diapositiva 26</vt:lpstr>
      <vt:lpstr>Diapositiva 27</vt:lpstr>
      <vt:lpstr>Diapositiva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AUTOMÁTICO</dc:title>
  <dc:creator>juan</dc:creator>
  <cp:lastModifiedBy>juan</cp:lastModifiedBy>
  <cp:revision>4</cp:revision>
  <dcterms:created xsi:type="dcterms:W3CDTF">2017-09-01T11:56:23Z</dcterms:created>
  <dcterms:modified xsi:type="dcterms:W3CDTF">2017-09-01T14:18:39Z</dcterms:modified>
</cp:coreProperties>
</file>