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35F8BE96-1D60-478B-BD31-11D383A65316}" type="datetimeFigureOut">
              <a:rPr lang="es-MX" smtClean="0"/>
              <a:t>07/09/2017</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E5E3F213-6B01-4ACA-91A5-6ADC496CBCFD}" type="slidenum">
              <a:rPr lang="es-MX" smtClean="0"/>
              <a:t>‹Nº›</a:t>
            </a:fld>
            <a:endParaRPr lang="es-MX" dirty="0"/>
          </a:p>
        </p:txBody>
      </p:sp>
    </p:spTree>
    <p:extLst>
      <p:ext uri="{BB962C8B-B14F-4D97-AF65-F5344CB8AC3E}">
        <p14:creationId xmlns:p14="http://schemas.microsoft.com/office/powerpoint/2010/main" val="418202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5F8BE96-1D60-478B-BD31-11D383A65316}" type="datetimeFigureOut">
              <a:rPr lang="es-MX" smtClean="0"/>
              <a:t>07/09/2017</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E5E3F213-6B01-4ACA-91A5-6ADC496CBCFD}" type="slidenum">
              <a:rPr lang="es-MX" smtClean="0"/>
              <a:t>‹Nº›</a:t>
            </a:fld>
            <a:endParaRPr lang="es-MX" dirty="0"/>
          </a:p>
        </p:txBody>
      </p:sp>
    </p:spTree>
    <p:extLst>
      <p:ext uri="{BB962C8B-B14F-4D97-AF65-F5344CB8AC3E}">
        <p14:creationId xmlns:p14="http://schemas.microsoft.com/office/powerpoint/2010/main" val="422487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5F8BE96-1D60-478B-BD31-11D383A65316}" type="datetimeFigureOut">
              <a:rPr lang="es-MX" smtClean="0"/>
              <a:t>07/09/2017</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E5E3F213-6B01-4ACA-91A5-6ADC496CBCFD}" type="slidenum">
              <a:rPr lang="es-MX" smtClean="0"/>
              <a:t>‹Nº›</a:t>
            </a:fld>
            <a:endParaRPr lang="es-MX" dirty="0"/>
          </a:p>
        </p:txBody>
      </p:sp>
    </p:spTree>
    <p:extLst>
      <p:ext uri="{BB962C8B-B14F-4D97-AF65-F5344CB8AC3E}">
        <p14:creationId xmlns:p14="http://schemas.microsoft.com/office/powerpoint/2010/main" val="65595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5F8BE96-1D60-478B-BD31-11D383A65316}" type="datetimeFigureOut">
              <a:rPr lang="es-MX" smtClean="0"/>
              <a:t>07/09/2017</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E5E3F213-6B01-4ACA-91A5-6ADC496CBCFD}" type="slidenum">
              <a:rPr lang="es-MX" smtClean="0"/>
              <a:t>‹Nº›</a:t>
            </a:fld>
            <a:endParaRPr lang="es-MX" dirty="0"/>
          </a:p>
        </p:txBody>
      </p:sp>
    </p:spTree>
    <p:extLst>
      <p:ext uri="{BB962C8B-B14F-4D97-AF65-F5344CB8AC3E}">
        <p14:creationId xmlns:p14="http://schemas.microsoft.com/office/powerpoint/2010/main" val="19349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5F8BE96-1D60-478B-BD31-11D383A65316}" type="datetimeFigureOut">
              <a:rPr lang="es-MX" smtClean="0"/>
              <a:t>07/09/2017</a:t>
            </a:fld>
            <a:endParaRPr lang="es-MX" dirty="0"/>
          </a:p>
        </p:txBody>
      </p:sp>
      <p:sp>
        <p:nvSpPr>
          <p:cNvPr id="5" name="Marcador de pie de página 4"/>
          <p:cNvSpPr>
            <a:spLocks noGrp="1"/>
          </p:cNvSpPr>
          <p:nvPr>
            <p:ph type="ftr" sz="quarter" idx="11"/>
          </p:nvPr>
        </p:nvSpPr>
        <p:spPr/>
        <p:txBody>
          <a:bodyPr/>
          <a:lstStyle/>
          <a:p>
            <a:endParaRPr lang="es-MX" dirty="0"/>
          </a:p>
        </p:txBody>
      </p:sp>
      <p:sp>
        <p:nvSpPr>
          <p:cNvPr id="6" name="Marcador de número de diapositiva 5"/>
          <p:cNvSpPr>
            <a:spLocks noGrp="1"/>
          </p:cNvSpPr>
          <p:nvPr>
            <p:ph type="sldNum" sz="quarter" idx="12"/>
          </p:nvPr>
        </p:nvSpPr>
        <p:spPr/>
        <p:txBody>
          <a:bodyPr/>
          <a:lstStyle/>
          <a:p>
            <a:fld id="{E5E3F213-6B01-4ACA-91A5-6ADC496CBCFD}" type="slidenum">
              <a:rPr lang="es-MX" smtClean="0"/>
              <a:t>‹Nº›</a:t>
            </a:fld>
            <a:endParaRPr lang="es-MX" dirty="0"/>
          </a:p>
        </p:txBody>
      </p:sp>
    </p:spTree>
    <p:extLst>
      <p:ext uri="{BB962C8B-B14F-4D97-AF65-F5344CB8AC3E}">
        <p14:creationId xmlns:p14="http://schemas.microsoft.com/office/powerpoint/2010/main" val="221332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35F8BE96-1D60-478B-BD31-11D383A65316}" type="datetimeFigureOut">
              <a:rPr lang="es-MX" smtClean="0"/>
              <a:t>07/09/2017</a:t>
            </a:fld>
            <a:endParaRPr lang="es-MX" dirty="0"/>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p:txBody>
          <a:bodyPr/>
          <a:lstStyle/>
          <a:p>
            <a:fld id="{E5E3F213-6B01-4ACA-91A5-6ADC496CBCFD}" type="slidenum">
              <a:rPr lang="es-MX" smtClean="0"/>
              <a:t>‹Nº›</a:t>
            </a:fld>
            <a:endParaRPr lang="es-MX" dirty="0"/>
          </a:p>
        </p:txBody>
      </p:sp>
    </p:spTree>
    <p:extLst>
      <p:ext uri="{BB962C8B-B14F-4D97-AF65-F5344CB8AC3E}">
        <p14:creationId xmlns:p14="http://schemas.microsoft.com/office/powerpoint/2010/main" val="262736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35F8BE96-1D60-478B-BD31-11D383A65316}" type="datetimeFigureOut">
              <a:rPr lang="es-MX" smtClean="0"/>
              <a:t>07/09/2017</a:t>
            </a:fld>
            <a:endParaRPr lang="es-MX" dirty="0"/>
          </a:p>
        </p:txBody>
      </p:sp>
      <p:sp>
        <p:nvSpPr>
          <p:cNvPr id="8" name="Marcador de pie de página 7"/>
          <p:cNvSpPr>
            <a:spLocks noGrp="1"/>
          </p:cNvSpPr>
          <p:nvPr>
            <p:ph type="ftr" sz="quarter" idx="11"/>
          </p:nvPr>
        </p:nvSpPr>
        <p:spPr/>
        <p:txBody>
          <a:bodyPr/>
          <a:lstStyle/>
          <a:p>
            <a:endParaRPr lang="es-MX" dirty="0"/>
          </a:p>
        </p:txBody>
      </p:sp>
      <p:sp>
        <p:nvSpPr>
          <p:cNvPr id="9" name="Marcador de número de diapositiva 8"/>
          <p:cNvSpPr>
            <a:spLocks noGrp="1"/>
          </p:cNvSpPr>
          <p:nvPr>
            <p:ph type="sldNum" sz="quarter" idx="12"/>
          </p:nvPr>
        </p:nvSpPr>
        <p:spPr/>
        <p:txBody>
          <a:bodyPr/>
          <a:lstStyle/>
          <a:p>
            <a:fld id="{E5E3F213-6B01-4ACA-91A5-6ADC496CBCFD}" type="slidenum">
              <a:rPr lang="es-MX" smtClean="0"/>
              <a:t>‹Nº›</a:t>
            </a:fld>
            <a:endParaRPr lang="es-MX" dirty="0"/>
          </a:p>
        </p:txBody>
      </p:sp>
    </p:spTree>
    <p:extLst>
      <p:ext uri="{BB962C8B-B14F-4D97-AF65-F5344CB8AC3E}">
        <p14:creationId xmlns:p14="http://schemas.microsoft.com/office/powerpoint/2010/main" val="288720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35F8BE96-1D60-478B-BD31-11D383A65316}" type="datetimeFigureOut">
              <a:rPr lang="es-MX" smtClean="0"/>
              <a:t>07/09/2017</a:t>
            </a:fld>
            <a:endParaRPr lang="es-MX" dirty="0"/>
          </a:p>
        </p:txBody>
      </p:sp>
      <p:sp>
        <p:nvSpPr>
          <p:cNvPr id="4" name="Marcador de pie de página 3"/>
          <p:cNvSpPr>
            <a:spLocks noGrp="1"/>
          </p:cNvSpPr>
          <p:nvPr>
            <p:ph type="ftr" sz="quarter" idx="11"/>
          </p:nvPr>
        </p:nvSpPr>
        <p:spPr/>
        <p:txBody>
          <a:bodyPr/>
          <a:lstStyle/>
          <a:p>
            <a:endParaRPr lang="es-MX" dirty="0"/>
          </a:p>
        </p:txBody>
      </p:sp>
      <p:sp>
        <p:nvSpPr>
          <p:cNvPr id="5" name="Marcador de número de diapositiva 4"/>
          <p:cNvSpPr>
            <a:spLocks noGrp="1"/>
          </p:cNvSpPr>
          <p:nvPr>
            <p:ph type="sldNum" sz="quarter" idx="12"/>
          </p:nvPr>
        </p:nvSpPr>
        <p:spPr/>
        <p:txBody>
          <a:bodyPr/>
          <a:lstStyle/>
          <a:p>
            <a:fld id="{E5E3F213-6B01-4ACA-91A5-6ADC496CBCFD}" type="slidenum">
              <a:rPr lang="es-MX" smtClean="0"/>
              <a:t>‹Nº›</a:t>
            </a:fld>
            <a:endParaRPr lang="es-MX" dirty="0"/>
          </a:p>
        </p:txBody>
      </p:sp>
    </p:spTree>
    <p:extLst>
      <p:ext uri="{BB962C8B-B14F-4D97-AF65-F5344CB8AC3E}">
        <p14:creationId xmlns:p14="http://schemas.microsoft.com/office/powerpoint/2010/main" val="196315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5F8BE96-1D60-478B-BD31-11D383A65316}" type="datetimeFigureOut">
              <a:rPr lang="es-MX" smtClean="0"/>
              <a:t>07/09/2017</a:t>
            </a:fld>
            <a:endParaRPr lang="es-MX" dirty="0"/>
          </a:p>
        </p:txBody>
      </p:sp>
      <p:sp>
        <p:nvSpPr>
          <p:cNvPr id="3" name="Marcador de pie de página 2"/>
          <p:cNvSpPr>
            <a:spLocks noGrp="1"/>
          </p:cNvSpPr>
          <p:nvPr>
            <p:ph type="ftr" sz="quarter" idx="11"/>
          </p:nvPr>
        </p:nvSpPr>
        <p:spPr/>
        <p:txBody>
          <a:bodyPr/>
          <a:lstStyle/>
          <a:p>
            <a:endParaRPr lang="es-MX" dirty="0"/>
          </a:p>
        </p:txBody>
      </p:sp>
      <p:sp>
        <p:nvSpPr>
          <p:cNvPr id="4" name="Marcador de número de diapositiva 3"/>
          <p:cNvSpPr>
            <a:spLocks noGrp="1"/>
          </p:cNvSpPr>
          <p:nvPr>
            <p:ph type="sldNum" sz="quarter" idx="12"/>
          </p:nvPr>
        </p:nvSpPr>
        <p:spPr/>
        <p:txBody>
          <a:bodyPr/>
          <a:lstStyle/>
          <a:p>
            <a:fld id="{E5E3F213-6B01-4ACA-91A5-6ADC496CBCFD}" type="slidenum">
              <a:rPr lang="es-MX" smtClean="0"/>
              <a:t>‹Nº›</a:t>
            </a:fld>
            <a:endParaRPr lang="es-MX" dirty="0"/>
          </a:p>
        </p:txBody>
      </p:sp>
    </p:spTree>
    <p:extLst>
      <p:ext uri="{BB962C8B-B14F-4D97-AF65-F5344CB8AC3E}">
        <p14:creationId xmlns:p14="http://schemas.microsoft.com/office/powerpoint/2010/main" val="416166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5F8BE96-1D60-478B-BD31-11D383A65316}" type="datetimeFigureOut">
              <a:rPr lang="es-MX" smtClean="0"/>
              <a:t>07/09/2017</a:t>
            </a:fld>
            <a:endParaRPr lang="es-MX" dirty="0"/>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p:txBody>
          <a:bodyPr/>
          <a:lstStyle/>
          <a:p>
            <a:fld id="{E5E3F213-6B01-4ACA-91A5-6ADC496CBCFD}" type="slidenum">
              <a:rPr lang="es-MX" smtClean="0"/>
              <a:t>‹Nº›</a:t>
            </a:fld>
            <a:endParaRPr lang="es-MX" dirty="0"/>
          </a:p>
        </p:txBody>
      </p:sp>
    </p:spTree>
    <p:extLst>
      <p:ext uri="{BB962C8B-B14F-4D97-AF65-F5344CB8AC3E}">
        <p14:creationId xmlns:p14="http://schemas.microsoft.com/office/powerpoint/2010/main" val="74578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5F8BE96-1D60-478B-BD31-11D383A65316}" type="datetimeFigureOut">
              <a:rPr lang="es-MX" smtClean="0"/>
              <a:t>07/09/2017</a:t>
            </a:fld>
            <a:endParaRPr lang="es-MX" dirty="0"/>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p:txBody>
          <a:bodyPr/>
          <a:lstStyle/>
          <a:p>
            <a:fld id="{E5E3F213-6B01-4ACA-91A5-6ADC496CBCFD}" type="slidenum">
              <a:rPr lang="es-MX" smtClean="0"/>
              <a:t>‹Nº›</a:t>
            </a:fld>
            <a:endParaRPr lang="es-MX" dirty="0"/>
          </a:p>
        </p:txBody>
      </p:sp>
    </p:spTree>
    <p:extLst>
      <p:ext uri="{BB962C8B-B14F-4D97-AF65-F5344CB8AC3E}">
        <p14:creationId xmlns:p14="http://schemas.microsoft.com/office/powerpoint/2010/main" val="177621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8BE96-1D60-478B-BD31-11D383A65316}" type="datetimeFigureOut">
              <a:rPr lang="es-MX" smtClean="0"/>
              <a:t>07/09/2017</a:t>
            </a:fld>
            <a:endParaRPr lang="es-MX"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3F213-6B01-4ACA-91A5-6ADC496CBCFD}" type="slidenum">
              <a:rPr lang="es-MX" smtClean="0"/>
              <a:t>‹Nº›</a:t>
            </a:fld>
            <a:endParaRPr lang="es-MX" dirty="0"/>
          </a:p>
        </p:txBody>
      </p:sp>
    </p:spTree>
    <p:extLst>
      <p:ext uri="{BB962C8B-B14F-4D97-AF65-F5344CB8AC3E}">
        <p14:creationId xmlns:p14="http://schemas.microsoft.com/office/powerpoint/2010/main" val="128743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i="1" dirty="0">
                <a:latin typeface="Times New Roman" panose="02020603050405020304" pitchFamily="18" charset="0"/>
                <a:cs typeface="Times New Roman" panose="02020603050405020304" pitchFamily="18" charset="0"/>
              </a:rPr>
              <a:t>Análisis de la respuesta</a:t>
            </a:r>
            <a:br>
              <a:rPr lang="es-MX" i="1" dirty="0">
                <a:latin typeface="Times New Roman" panose="02020603050405020304" pitchFamily="18" charset="0"/>
                <a:cs typeface="Times New Roman" panose="02020603050405020304" pitchFamily="18" charset="0"/>
              </a:rPr>
            </a:br>
            <a:endParaRPr lang="es-MX" i="1" dirty="0">
              <a:latin typeface="Times New Roman" panose="02020603050405020304" pitchFamily="18" charset="0"/>
              <a:cs typeface="Times New Roman" panose="02020603050405020304" pitchFamily="18" charset="0"/>
            </a:endParaRPr>
          </a:p>
        </p:txBody>
      </p:sp>
      <p:sp>
        <p:nvSpPr>
          <p:cNvPr id="3" name="Subtítulo 2"/>
          <p:cNvSpPr>
            <a:spLocks noGrp="1"/>
          </p:cNvSpPr>
          <p:nvPr>
            <p:ph type="subTitle" idx="1"/>
          </p:nvPr>
        </p:nvSpPr>
        <p:spPr/>
        <p:txBody>
          <a:bodyPr/>
          <a:lstStyle/>
          <a:p>
            <a:r>
              <a:rPr lang="es-MX" sz="2800" b="1" i="1" dirty="0">
                <a:latin typeface="Times New Roman" panose="02020603050405020304" pitchFamily="18" charset="0"/>
                <a:cs typeface="Times New Roman" panose="02020603050405020304" pitchFamily="18" charset="0"/>
              </a:rPr>
              <a:t>transitoria y estacionaria</a:t>
            </a:r>
          </a:p>
          <a:p>
            <a:endParaRPr lang="es-MX" dirty="0"/>
          </a:p>
        </p:txBody>
      </p:sp>
    </p:spTree>
    <p:extLst>
      <p:ext uri="{BB962C8B-B14F-4D97-AF65-F5344CB8AC3E}">
        <p14:creationId xmlns:p14="http://schemas.microsoft.com/office/powerpoint/2010/main" val="3806304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2371" y="376090"/>
            <a:ext cx="9929640" cy="4015435"/>
          </a:xfrm>
          <a:prstGeom prst="rect">
            <a:avLst/>
          </a:prstGeom>
          <a:noFill/>
          <a:ln>
            <a:noFill/>
          </a:ln>
        </p:spPr>
      </p:pic>
      <p:sp>
        <p:nvSpPr>
          <p:cNvPr id="5" name="Rectángulo 4"/>
          <p:cNvSpPr/>
          <p:nvPr/>
        </p:nvSpPr>
        <p:spPr>
          <a:xfrm>
            <a:off x="1624474" y="4531440"/>
            <a:ext cx="9625051" cy="646331"/>
          </a:xfrm>
          <a:prstGeom prst="rect">
            <a:avLst/>
          </a:prstGeom>
        </p:spPr>
        <p:txBody>
          <a:bodyPr wrap="square">
            <a:spAutoFit/>
          </a:bodyPr>
          <a:lstStyle/>
          <a:p>
            <a:r>
              <a:rPr lang="es-MX" dirty="0" smtClean="0">
                <a:solidFill>
                  <a:srgbClr val="000000"/>
                </a:solidFill>
                <a:effectLst/>
                <a:latin typeface="Times-Roman"/>
                <a:ea typeface="Calibri" panose="020F0502020204030204" pitchFamily="34" charset="0"/>
                <a:cs typeface="Times New Roman" panose="02020603050405020304" pitchFamily="18" charset="0"/>
              </a:rPr>
              <a:t>Obsérvese que, conforme más pequeña es la constante de tiempo T, más rápida es la respuesta del sistema. </a:t>
            </a:r>
            <a:endParaRPr lang="es-MX" dirty="0"/>
          </a:p>
        </p:txBody>
      </p:sp>
    </p:spTree>
    <p:extLst>
      <p:ext uri="{BB962C8B-B14F-4D97-AF65-F5344CB8AC3E}">
        <p14:creationId xmlns:p14="http://schemas.microsoft.com/office/powerpoint/2010/main" val="2398551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886158"/>
          </a:xfrm>
        </p:spPr>
        <p:txBody>
          <a:bodyPr>
            <a:noAutofit/>
          </a:bodyPr>
          <a:lstStyle/>
          <a:p>
            <a:pPr algn="ctr"/>
            <a:r>
              <a:rPr lang="es-MX" sz="3600" b="1" dirty="0">
                <a:latin typeface="Times New Roman" panose="02020603050405020304" pitchFamily="18" charset="0"/>
                <a:cs typeface="Times New Roman" panose="02020603050405020304" pitchFamily="18" charset="0"/>
              </a:rPr>
              <a:t>Respuesta rampa unitaria de sistemas de primer orden</a:t>
            </a:r>
            <a:endParaRPr lang="es-MX" sz="36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838200" y="1251284"/>
            <a:ext cx="10515600" cy="4925679"/>
          </a:xfrm>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Como la transformada </a:t>
            </a:r>
            <a:r>
              <a:rPr lang="es-MX" sz="2400" dirty="0" smtClean="0">
                <a:latin typeface="Times New Roman" panose="02020603050405020304" pitchFamily="18" charset="0"/>
                <a:cs typeface="Times New Roman" panose="02020603050405020304" pitchFamily="18" charset="0"/>
              </a:rPr>
              <a:t>de Laplace </a:t>
            </a:r>
            <a:r>
              <a:rPr lang="es-MX" sz="2400" dirty="0">
                <a:latin typeface="Times New Roman" panose="02020603050405020304" pitchFamily="18" charset="0"/>
                <a:cs typeface="Times New Roman" panose="02020603050405020304" pitchFamily="18" charset="0"/>
              </a:rPr>
              <a:t>de la función rampa unitaria es </a:t>
            </a:r>
            <a:r>
              <a:rPr lang="es-MX" sz="2400" dirty="0" smtClean="0">
                <a:latin typeface="Times New Roman" panose="02020603050405020304" pitchFamily="18" charset="0"/>
                <a:cs typeface="Times New Roman" panose="02020603050405020304" pitchFamily="18" charset="0"/>
              </a:rPr>
              <a:t>1/s^2, </a:t>
            </a:r>
            <a:r>
              <a:rPr lang="es-MX" sz="2400" dirty="0">
                <a:latin typeface="Times New Roman" panose="02020603050405020304" pitchFamily="18" charset="0"/>
                <a:cs typeface="Times New Roman" panose="02020603050405020304" pitchFamily="18" charset="0"/>
              </a:rPr>
              <a:t>se obtiene la salida del sistema </a:t>
            </a:r>
            <a:r>
              <a:rPr lang="es-MX" sz="2400" dirty="0" smtClean="0">
                <a:latin typeface="Times New Roman" panose="02020603050405020304" pitchFamily="18" charset="0"/>
                <a:cs typeface="Times New Roman" panose="02020603050405020304" pitchFamily="18" charset="0"/>
              </a:rPr>
              <a:t>como</a:t>
            </a:r>
            <a:r>
              <a:rPr lang="es-MX" sz="2400" dirty="0">
                <a:latin typeface="Times New Roman" panose="02020603050405020304" pitchFamily="18" charset="0"/>
                <a:cs typeface="Times New Roman" panose="02020603050405020304" pitchFamily="18" charset="0"/>
              </a:rPr>
              <a:t>: </a:t>
            </a:r>
          </a:p>
          <a:p>
            <a:pPr marL="0" indent="0">
              <a:buNone/>
            </a:pPr>
            <a:endParaRPr lang="es-MX" sz="2400" dirty="0">
              <a:latin typeface="Times New Roman" panose="02020603050405020304" pitchFamily="18" charset="0"/>
              <a:cs typeface="Times New Roman" panose="02020603050405020304" pitchFamily="18" charset="0"/>
            </a:endParaRP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4807367" y="2137442"/>
            <a:ext cx="2182980" cy="870453"/>
          </a:xfrm>
          <a:prstGeom prst="rect">
            <a:avLst/>
          </a:prstGeom>
          <a:noFill/>
          <a:ln>
            <a:noFill/>
          </a:ln>
        </p:spPr>
      </p:pic>
      <p:sp>
        <p:nvSpPr>
          <p:cNvPr id="5" name="Rectángulo 4"/>
          <p:cNvSpPr/>
          <p:nvPr/>
        </p:nvSpPr>
        <p:spPr>
          <a:xfrm>
            <a:off x="838200" y="3131079"/>
            <a:ext cx="6649577" cy="487506"/>
          </a:xfrm>
          <a:prstGeom prst="rect">
            <a:avLst/>
          </a:prstGeom>
        </p:spPr>
        <p:txBody>
          <a:bodyPr wrap="none">
            <a:spAutoFit/>
          </a:bodyPr>
          <a:lstStyle/>
          <a:p>
            <a:pPr>
              <a:lnSpc>
                <a:spcPct val="107000"/>
              </a:lnSpc>
              <a:spcBef>
                <a:spcPts val="1200"/>
              </a:spcBef>
              <a:spcAft>
                <a:spcPts val="800"/>
              </a:spcAft>
              <a:tabLst>
                <a:tab pos="1000125" algn="l"/>
              </a:tabLst>
            </a:pPr>
            <a:r>
              <a:rPr lang="es-MX"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Desarrollando C (s) en fracciones simples se obtiene</a:t>
            </a:r>
            <a:endParaRPr lang="es-MX"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4886827" y="3551708"/>
            <a:ext cx="2472489" cy="788570"/>
          </a:xfrm>
          <a:prstGeom prst="rect">
            <a:avLst/>
          </a:prstGeom>
          <a:noFill/>
          <a:ln>
            <a:noFill/>
          </a:ln>
        </p:spPr>
      </p:pic>
      <p:sp>
        <p:nvSpPr>
          <p:cNvPr id="7" name="Rectángulo 6"/>
          <p:cNvSpPr/>
          <p:nvPr/>
        </p:nvSpPr>
        <p:spPr>
          <a:xfrm>
            <a:off x="838200" y="4208053"/>
            <a:ext cx="6096000" cy="862800"/>
          </a:xfrm>
          <a:prstGeom prst="rect">
            <a:avLst/>
          </a:prstGeom>
        </p:spPr>
        <p:txBody>
          <a:bodyPr>
            <a:spAutoFit/>
          </a:bodyPr>
          <a:lstStyle/>
          <a:p>
            <a:pPr>
              <a:lnSpc>
                <a:spcPct val="107000"/>
              </a:lnSpc>
              <a:spcBef>
                <a:spcPts val="1200"/>
              </a:spcBef>
              <a:spcAft>
                <a:spcPts val="800"/>
              </a:spcAft>
              <a:tabLst>
                <a:tab pos="1000125" algn="l"/>
              </a:tabLst>
            </a:pPr>
            <a:r>
              <a:rPr lang="es-MX"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Tomando la transformada inversa de Laplace de la Ecuación, se obtiene</a:t>
            </a:r>
            <a:endParaRPr lang="es-MX"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Imagen 7"/>
          <p:cNvPicPr/>
          <p:nvPr/>
        </p:nvPicPr>
        <p:blipFill>
          <a:blip r:embed="rId4">
            <a:extLst>
              <a:ext uri="{28A0092B-C50C-407E-A947-70E740481C1C}">
                <a14:useLocalDpi xmlns:a14="http://schemas.microsoft.com/office/drawing/2010/main" val="0"/>
              </a:ext>
            </a:extLst>
          </a:blip>
          <a:srcRect/>
          <a:stretch>
            <a:fillRect/>
          </a:stretch>
        </p:blipFill>
        <p:spPr bwMode="auto">
          <a:xfrm>
            <a:off x="4270082" y="5061972"/>
            <a:ext cx="3514350" cy="895039"/>
          </a:xfrm>
          <a:prstGeom prst="rect">
            <a:avLst/>
          </a:prstGeom>
          <a:noFill/>
          <a:ln>
            <a:noFill/>
          </a:ln>
        </p:spPr>
      </p:pic>
    </p:spTree>
    <p:extLst>
      <p:ext uri="{BB962C8B-B14F-4D97-AF65-F5344CB8AC3E}">
        <p14:creationId xmlns:p14="http://schemas.microsoft.com/office/powerpoint/2010/main" val="577569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16568"/>
            <a:ext cx="10515600" cy="5960395"/>
          </a:xfrm>
        </p:spPr>
        <p:txBody>
          <a:bodyPr/>
          <a:lstStyle/>
          <a:p>
            <a:pPr marL="0" indent="0">
              <a:buNone/>
            </a:pPr>
            <a:r>
              <a:rPr lang="es-MX" dirty="0"/>
              <a:t>De este modo, la señal de error e(t) </a:t>
            </a:r>
            <a:r>
              <a:rPr lang="es-MX" dirty="0" smtClean="0"/>
              <a:t>es:</a:t>
            </a:r>
          </a:p>
          <a:p>
            <a:pPr marL="0" indent="0">
              <a:buNone/>
            </a:pPr>
            <a:endParaRPr lang="es-MX" dirty="0"/>
          </a:p>
          <a:p>
            <a:pPr marL="0" indent="0">
              <a:buNone/>
            </a:pPr>
            <a:endParaRPr lang="es-MX"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4905750" y="782052"/>
            <a:ext cx="2380499" cy="1106404"/>
          </a:xfrm>
          <a:prstGeom prst="rect">
            <a:avLst/>
          </a:prstGeom>
          <a:noFill/>
          <a:ln>
            <a:noFill/>
          </a:ln>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1382378" y="1972677"/>
            <a:ext cx="6510338" cy="4391661"/>
          </a:xfrm>
          <a:prstGeom prst="rect">
            <a:avLst/>
          </a:prstGeom>
          <a:noFill/>
          <a:ln>
            <a:noFill/>
          </a:ln>
        </p:spPr>
      </p:pic>
      <p:sp>
        <p:nvSpPr>
          <p:cNvPr id="6" name="Rectángulo 5"/>
          <p:cNvSpPr/>
          <p:nvPr/>
        </p:nvSpPr>
        <p:spPr>
          <a:xfrm>
            <a:off x="5801978" y="2122970"/>
            <a:ext cx="6096000" cy="1336713"/>
          </a:xfrm>
          <a:prstGeom prst="rect">
            <a:avLst/>
          </a:prstGeom>
        </p:spPr>
        <p:txBody>
          <a:bodyPr>
            <a:spAutoFit/>
          </a:bodyPr>
          <a:lstStyle/>
          <a:p>
            <a:pPr>
              <a:lnSpc>
                <a:spcPct val="107000"/>
              </a:lnSpc>
              <a:spcBef>
                <a:spcPts val="1200"/>
              </a:spcBef>
              <a:spcAft>
                <a:spcPts val="800"/>
              </a:spcAft>
              <a:tabLst>
                <a:tab pos="1000125" algn="l"/>
              </a:tabLst>
            </a:pPr>
            <a:r>
              <a:rPr lang="es-MX"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Conforme t tiende a infinito, </a:t>
            </a:r>
            <a:r>
              <a:rPr lang="es-MX"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a:t>
            </a:r>
            <a:r>
              <a:rPr lang="es-MX" sz="1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t/T </a:t>
            </a:r>
            <a:r>
              <a:rPr lang="es-MX"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 aproxima a cero y, por tanto, la señal de error e(t) se aproxima a T o  </a:t>
            </a:r>
            <a:endParaRPr lang="es-MX"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Bef>
                <a:spcPts val="1200"/>
              </a:spcBef>
              <a:spcAft>
                <a:spcPts val="800"/>
              </a:spcAft>
              <a:tabLst>
                <a:tab pos="1000125" algn="l"/>
              </a:tabLst>
            </a:pPr>
            <a:r>
              <a:rPr lang="es-MX"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 = T</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1612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MX" sz="3600" b="1" dirty="0">
                <a:latin typeface="Times New Roman" panose="02020603050405020304" pitchFamily="18" charset="0"/>
                <a:cs typeface="Times New Roman" panose="02020603050405020304" pitchFamily="18" charset="0"/>
              </a:rPr>
              <a:t>Respuesta impulso unitario de sistemas de primer orden</a:t>
            </a:r>
            <a:endParaRPr lang="es-MX" sz="36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p:txBody>
          <a:bodyPr/>
          <a:lstStyle/>
          <a:p>
            <a:pPr marL="0" indent="0">
              <a:buNone/>
            </a:pPr>
            <a:r>
              <a:rPr lang="es-MX" dirty="0"/>
              <a:t>Para la entrada </a:t>
            </a:r>
            <a:r>
              <a:rPr lang="es-MX" dirty="0" smtClean="0"/>
              <a:t>impulso unitario</a:t>
            </a:r>
            <a:r>
              <a:rPr lang="es-MX" dirty="0"/>
              <a:t>, R(s) =</a:t>
            </a:r>
            <a:r>
              <a:rPr lang="es-MX" dirty="0" smtClean="0"/>
              <a:t>1 </a:t>
            </a:r>
            <a:r>
              <a:rPr lang="es-MX" dirty="0"/>
              <a:t>y la salida del sistema de la Figura 5-1(a) pueden obtenerse </a:t>
            </a:r>
            <a:r>
              <a:rPr lang="es-MX" dirty="0" smtClean="0"/>
              <a:t>como:</a:t>
            </a:r>
            <a:endParaRPr lang="es-MX" dirty="0"/>
          </a:p>
          <a:p>
            <a:pPr marL="0" indent="0">
              <a:buNone/>
            </a:pPr>
            <a:endParaRPr lang="es-MX"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5186362" y="2661986"/>
            <a:ext cx="2104775" cy="875297"/>
          </a:xfrm>
          <a:prstGeom prst="rect">
            <a:avLst/>
          </a:prstGeom>
          <a:noFill/>
          <a:ln>
            <a:noFill/>
          </a:ln>
        </p:spPr>
      </p:pic>
      <p:sp>
        <p:nvSpPr>
          <p:cNvPr id="5" name="Rectángulo 4"/>
          <p:cNvSpPr/>
          <p:nvPr/>
        </p:nvSpPr>
        <p:spPr>
          <a:xfrm>
            <a:off x="838199" y="3435387"/>
            <a:ext cx="7234989" cy="862800"/>
          </a:xfrm>
          <a:prstGeom prst="rect">
            <a:avLst/>
          </a:prstGeom>
        </p:spPr>
        <p:txBody>
          <a:bodyPr wrap="square">
            <a:spAutoFit/>
          </a:bodyPr>
          <a:lstStyle/>
          <a:p>
            <a:pPr>
              <a:lnSpc>
                <a:spcPct val="107000"/>
              </a:lnSpc>
              <a:spcBef>
                <a:spcPts val="1200"/>
              </a:spcBef>
              <a:spcAft>
                <a:spcPts val="800"/>
              </a:spcAft>
              <a:tabLst>
                <a:tab pos="1000125" algn="l"/>
              </a:tabLst>
            </a:pPr>
            <a:r>
              <a:rPr lang="es-MX" sz="2400" dirty="0" smtClean="0">
                <a:solidFill>
                  <a:srgbClr val="000000"/>
                </a:solidFill>
                <a:effectLst/>
                <a:latin typeface="Times-Roman"/>
                <a:ea typeface="Calibri" panose="020F0502020204030204" pitchFamily="34" charset="0"/>
                <a:cs typeface="Times New Roman" panose="02020603050405020304" pitchFamily="18" charset="0"/>
              </a:rPr>
              <a:t>La transformada inversa de Laplace de la Ecuación, produce</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4700587" y="3773569"/>
            <a:ext cx="3011655" cy="823915"/>
          </a:xfrm>
          <a:prstGeom prst="rect">
            <a:avLst/>
          </a:prstGeom>
          <a:noFill/>
          <a:ln>
            <a:noFill/>
          </a:ln>
        </p:spPr>
      </p:pic>
    </p:spTree>
    <p:extLst>
      <p:ext uri="{BB962C8B-B14F-4D97-AF65-F5344CB8AC3E}">
        <p14:creationId xmlns:p14="http://schemas.microsoft.com/office/powerpoint/2010/main" val="3438417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2505"/>
            <a:ext cx="10515600" cy="5984458"/>
          </a:xfrm>
        </p:spPr>
        <p:txBody>
          <a:bodyPr/>
          <a:lstStyle/>
          <a:p>
            <a:pPr marL="0" indent="0">
              <a:buNone/>
            </a:pPr>
            <a:r>
              <a:rPr lang="es-MX" dirty="0"/>
              <a:t>La curva de respuesta obtenida mediante la Ecuación, aparece en la </a:t>
            </a:r>
            <a:r>
              <a:rPr lang="es-MX" dirty="0" smtClean="0"/>
              <a:t>Figura 5-4.</a:t>
            </a:r>
          </a:p>
          <a:p>
            <a:pPr marL="0" indent="0">
              <a:buNone/>
            </a:pPr>
            <a:endParaRPr lang="es-MX"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488180" y="1195889"/>
            <a:ext cx="7377715" cy="4483016"/>
          </a:xfrm>
          <a:prstGeom prst="rect">
            <a:avLst/>
          </a:prstGeom>
          <a:noFill/>
          <a:ln>
            <a:noFill/>
          </a:ln>
        </p:spPr>
      </p:pic>
    </p:spTree>
    <p:extLst>
      <p:ext uri="{BB962C8B-B14F-4D97-AF65-F5344CB8AC3E}">
        <p14:creationId xmlns:p14="http://schemas.microsoft.com/office/powerpoint/2010/main" val="476832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20316"/>
            <a:ext cx="10515600" cy="6056647"/>
          </a:xfrm>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Para la entrada escalón unitario, que es la derivada de la entrada rampa unitaria, la salida C(t) es</a:t>
            </a:r>
            <a:br>
              <a:rPr lang="es-MX" sz="2400" dirty="0">
                <a:latin typeface="Times New Roman" panose="02020603050405020304" pitchFamily="18" charset="0"/>
                <a:cs typeface="Times New Roman" panose="02020603050405020304" pitchFamily="18" charset="0"/>
              </a:rPr>
            </a:br>
            <a:endParaRPr lang="es-MX" sz="2400" dirty="0">
              <a:latin typeface="Times New Roman" panose="02020603050405020304" pitchFamily="18" charset="0"/>
              <a:cs typeface="Times New Roman" panose="02020603050405020304" pitchFamily="18" charset="0"/>
            </a:endParaRPr>
          </a:p>
        </p:txBody>
      </p:sp>
      <p:pic>
        <p:nvPicPr>
          <p:cNvPr id="11" name="Imagen 10"/>
          <p:cNvPicPr/>
          <p:nvPr/>
        </p:nvPicPr>
        <p:blipFill>
          <a:blip r:embed="rId2">
            <a:extLst>
              <a:ext uri="{28A0092B-C50C-407E-A947-70E740481C1C}">
                <a14:useLocalDpi xmlns:a14="http://schemas.microsoft.com/office/drawing/2010/main" val="0"/>
              </a:ext>
            </a:extLst>
          </a:blip>
          <a:srcRect/>
          <a:stretch>
            <a:fillRect/>
          </a:stretch>
        </p:blipFill>
        <p:spPr bwMode="auto">
          <a:xfrm>
            <a:off x="4519737" y="1491413"/>
            <a:ext cx="3152525" cy="878807"/>
          </a:xfrm>
          <a:prstGeom prst="rect">
            <a:avLst/>
          </a:prstGeom>
          <a:noFill/>
          <a:ln>
            <a:noFill/>
          </a:ln>
        </p:spPr>
      </p:pic>
      <p:sp>
        <p:nvSpPr>
          <p:cNvPr id="8" name="Rectángulo 7"/>
          <p:cNvSpPr/>
          <p:nvPr/>
        </p:nvSpPr>
        <p:spPr>
          <a:xfrm>
            <a:off x="705852" y="2370220"/>
            <a:ext cx="10647947" cy="1200329"/>
          </a:xfrm>
          <a:prstGeom prst="rect">
            <a:avLst/>
          </a:prstGeom>
        </p:spPr>
        <p:txBody>
          <a:bodyPr wrap="square">
            <a:spAutoFit/>
          </a:bodyPr>
          <a:lstStyle/>
          <a:p>
            <a:r>
              <a:rPr lang="es-MX" sz="2400" dirty="0" smtClean="0">
                <a:solidFill>
                  <a:srgbClr val="000000"/>
                </a:solidFill>
                <a:effectLst/>
                <a:latin typeface="Times-Roman"/>
                <a:ea typeface="Calibri" panose="020F0502020204030204" pitchFamily="34" charset="0"/>
                <a:cs typeface="Times New Roman" panose="02020603050405020304" pitchFamily="18" charset="0"/>
              </a:rPr>
              <a:t>Para la entrada escalón unitario, que es la derivada de la entrada rampa unitaria, la salida C(t) es:</a:t>
            </a:r>
            <a:br>
              <a:rPr lang="es-MX" sz="2400" dirty="0" smtClean="0">
                <a:solidFill>
                  <a:srgbClr val="000000"/>
                </a:solidFill>
                <a:effectLst/>
                <a:latin typeface="Times-Roman"/>
                <a:ea typeface="Calibri" panose="020F0502020204030204" pitchFamily="34" charset="0"/>
                <a:cs typeface="Times New Roman" panose="02020603050405020304" pitchFamily="18" charset="0"/>
              </a:rPr>
            </a:br>
            <a:endParaRPr lang="es-MX" sz="2400" dirty="0"/>
          </a:p>
        </p:txBody>
      </p:sp>
      <p:pic>
        <p:nvPicPr>
          <p:cNvPr id="13" name="Imagen 12"/>
          <p:cNvPicPr/>
          <p:nvPr/>
        </p:nvPicPr>
        <p:blipFill>
          <a:blip r:embed="rId3">
            <a:extLst>
              <a:ext uri="{28A0092B-C50C-407E-A947-70E740481C1C}">
                <a14:useLocalDpi xmlns:a14="http://schemas.microsoft.com/office/drawing/2010/main" val="0"/>
              </a:ext>
            </a:extLst>
          </a:blip>
          <a:srcRect/>
          <a:stretch>
            <a:fillRect/>
          </a:stretch>
        </p:blipFill>
        <p:spPr bwMode="auto">
          <a:xfrm>
            <a:off x="4612543" y="2982712"/>
            <a:ext cx="2966912" cy="912646"/>
          </a:xfrm>
          <a:prstGeom prst="rect">
            <a:avLst/>
          </a:prstGeom>
          <a:noFill/>
          <a:ln>
            <a:noFill/>
          </a:ln>
        </p:spPr>
      </p:pic>
      <p:sp>
        <p:nvSpPr>
          <p:cNvPr id="9" name="Rectángulo 8"/>
          <p:cNvSpPr/>
          <p:nvPr/>
        </p:nvSpPr>
        <p:spPr>
          <a:xfrm>
            <a:off x="705851" y="3692303"/>
            <a:ext cx="10796337" cy="1257973"/>
          </a:xfrm>
          <a:prstGeom prst="rect">
            <a:avLst/>
          </a:prstGeom>
        </p:spPr>
        <p:txBody>
          <a:bodyPr wrap="square">
            <a:spAutoFit/>
          </a:bodyPr>
          <a:lstStyle/>
          <a:p>
            <a:pPr>
              <a:lnSpc>
                <a:spcPct val="107000"/>
              </a:lnSpc>
              <a:spcBef>
                <a:spcPts val="1200"/>
              </a:spcBef>
              <a:spcAft>
                <a:spcPts val="800"/>
              </a:spcAft>
              <a:tabLst>
                <a:tab pos="1000125" algn="l"/>
              </a:tabLst>
            </a:pPr>
            <a:r>
              <a:rPr lang="es-MX" sz="2400" dirty="0" smtClean="0">
                <a:solidFill>
                  <a:srgbClr val="000000"/>
                </a:solidFill>
                <a:effectLst/>
                <a:latin typeface="Times-Roman"/>
                <a:ea typeface="Calibri" panose="020F0502020204030204" pitchFamily="34" charset="0"/>
                <a:cs typeface="Times New Roman" panose="02020603050405020304" pitchFamily="18" charset="0"/>
              </a:rPr>
              <a:t>Por último, para la entrada impulso unitario, que es la derivada de la entrada escalón unitario, la</a:t>
            </a:r>
            <a:br>
              <a:rPr lang="es-MX" sz="2400" dirty="0" smtClean="0">
                <a:solidFill>
                  <a:srgbClr val="000000"/>
                </a:solidFill>
                <a:effectLst/>
                <a:latin typeface="Times-Roman"/>
                <a:ea typeface="Calibri" panose="020F0502020204030204" pitchFamily="34" charset="0"/>
                <a:cs typeface="Times New Roman" panose="02020603050405020304" pitchFamily="18" charset="0"/>
              </a:rPr>
            </a:br>
            <a:r>
              <a:rPr lang="es-MX" sz="2400" dirty="0" smtClean="0">
                <a:solidFill>
                  <a:srgbClr val="000000"/>
                </a:solidFill>
                <a:effectLst/>
                <a:latin typeface="Times-Roman"/>
                <a:ea typeface="Calibri" panose="020F0502020204030204" pitchFamily="34" charset="0"/>
                <a:cs typeface="Times New Roman" panose="02020603050405020304" pitchFamily="18" charset="0"/>
              </a:rPr>
              <a:t>salida C(t) es:</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Imagen 14"/>
          <p:cNvPicPr/>
          <p:nvPr/>
        </p:nvPicPr>
        <p:blipFill>
          <a:blip r:embed="rId4">
            <a:extLst>
              <a:ext uri="{28A0092B-C50C-407E-A947-70E740481C1C}">
                <a14:useLocalDpi xmlns:a14="http://schemas.microsoft.com/office/drawing/2010/main" val="0"/>
              </a:ext>
            </a:extLst>
          </a:blip>
          <a:srcRect/>
          <a:stretch>
            <a:fillRect/>
          </a:stretch>
        </p:blipFill>
        <p:spPr bwMode="auto">
          <a:xfrm>
            <a:off x="4746706" y="4214133"/>
            <a:ext cx="2925556" cy="1296330"/>
          </a:xfrm>
          <a:prstGeom prst="rect">
            <a:avLst/>
          </a:prstGeom>
          <a:noFill/>
          <a:ln>
            <a:noFill/>
          </a:ln>
        </p:spPr>
      </p:pic>
    </p:spTree>
    <p:extLst>
      <p:ext uri="{BB962C8B-B14F-4D97-AF65-F5344CB8AC3E}">
        <p14:creationId xmlns:p14="http://schemas.microsoft.com/office/powerpoint/2010/main" val="2544334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96684"/>
            <a:ext cx="10515600" cy="513180"/>
          </a:xfrm>
        </p:spPr>
        <p:txBody>
          <a:bodyPr>
            <a:normAutofit fontScale="90000"/>
          </a:bodyPr>
          <a:lstStyle/>
          <a:p>
            <a:pPr algn="ctr"/>
            <a:r>
              <a:rPr lang="es-MX" sz="4000" b="1" dirty="0">
                <a:latin typeface="Times New Roman" panose="02020603050405020304" pitchFamily="18" charset="0"/>
                <a:cs typeface="Times New Roman" panose="02020603050405020304" pitchFamily="18" charset="0"/>
              </a:rPr>
              <a:t>Sistemas de segundo orden</a:t>
            </a:r>
            <a:br>
              <a:rPr lang="es-MX" sz="4000" b="1" dirty="0">
                <a:latin typeface="Times New Roman" panose="02020603050405020304" pitchFamily="18" charset="0"/>
                <a:cs typeface="Times New Roman" panose="02020603050405020304" pitchFamily="18" charset="0"/>
              </a:rPr>
            </a:br>
            <a:endParaRPr lang="es-MX" sz="4000"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838200" y="613612"/>
            <a:ext cx="10515600" cy="5563352"/>
          </a:xfrm>
        </p:spPr>
        <p:txBody>
          <a:bodyPr/>
          <a:lstStyle/>
          <a:p>
            <a:pPr marL="0" indent="0">
              <a:buNone/>
            </a:pPr>
            <a:r>
              <a:rPr lang="es-MX" dirty="0">
                <a:latin typeface="Times New Roman" panose="02020603050405020304" pitchFamily="18" charset="0"/>
                <a:cs typeface="Times New Roman" panose="02020603050405020304" pitchFamily="18" charset="0"/>
              </a:rPr>
              <a:t>Se obtendrá la respuesta de un sistema de control típico de segundo orden </a:t>
            </a:r>
            <a:r>
              <a:rPr lang="es-MX" dirty="0" smtClean="0">
                <a:latin typeface="Times New Roman" panose="02020603050405020304" pitchFamily="18" charset="0"/>
                <a:cs typeface="Times New Roman" panose="02020603050405020304" pitchFamily="18" charset="0"/>
              </a:rPr>
              <a:t>para una </a:t>
            </a:r>
            <a:r>
              <a:rPr lang="es-MX" dirty="0">
                <a:latin typeface="Times New Roman" panose="02020603050405020304" pitchFamily="18" charset="0"/>
                <a:cs typeface="Times New Roman" panose="02020603050405020304" pitchFamily="18" charset="0"/>
              </a:rPr>
              <a:t>entrada escalón, rampa e impulso. Aquí se considera un servomotor como ejemplo de </a:t>
            </a:r>
            <a:r>
              <a:rPr lang="es-MX" dirty="0" smtClean="0">
                <a:latin typeface="Times New Roman" panose="02020603050405020304" pitchFamily="18" charset="0"/>
                <a:cs typeface="Times New Roman" panose="02020603050405020304" pitchFamily="18" charset="0"/>
              </a:rPr>
              <a:t>un sistema </a:t>
            </a:r>
            <a:r>
              <a:rPr lang="es-MX" dirty="0">
                <a:latin typeface="Times New Roman" panose="02020603050405020304" pitchFamily="18" charset="0"/>
                <a:cs typeface="Times New Roman" panose="02020603050405020304" pitchFamily="18" charset="0"/>
              </a:rPr>
              <a:t>de segundo orden.</a:t>
            </a:r>
          </a:p>
          <a:p>
            <a:pPr marL="0" indent="0">
              <a:buNone/>
            </a:pPr>
            <a:r>
              <a:rPr lang="es-MX" b="1" dirty="0" smtClean="0">
                <a:latin typeface="Times New Roman" panose="02020603050405020304" pitchFamily="18" charset="0"/>
                <a:cs typeface="Times New Roman" panose="02020603050405020304" pitchFamily="18" charset="0"/>
              </a:rPr>
              <a:t>Servosistema</a:t>
            </a:r>
          </a:p>
          <a:p>
            <a:pPr marL="0" indent="0">
              <a:buNone/>
            </a:pPr>
            <a:r>
              <a:rPr lang="es-MX" dirty="0" smtClean="0">
                <a:latin typeface="Times New Roman" panose="02020603050405020304" pitchFamily="18" charset="0"/>
                <a:cs typeface="Times New Roman" panose="02020603050405020304" pitchFamily="18" charset="0"/>
              </a:rPr>
              <a:t>El </a:t>
            </a:r>
            <a:r>
              <a:rPr lang="es-MX" dirty="0">
                <a:latin typeface="Times New Roman" panose="02020603050405020304" pitchFamily="18" charset="0"/>
                <a:cs typeface="Times New Roman" panose="02020603050405020304" pitchFamily="18" charset="0"/>
              </a:rPr>
              <a:t>servosistema que se muestra en la Figura 5-5(a) consiste en un controlador proporcional y elementos de carga (elementos de inercia y fricción viscosa). Se supone que</a:t>
            </a:r>
            <a:br>
              <a:rPr lang="es-MX" dirty="0">
                <a:latin typeface="Times New Roman" panose="02020603050405020304" pitchFamily="18" charset="0"/>
                <a:cs typeface="Times New Roman" panose="02020603050405020304" pitchFamily="18" charset="0"/>
              </a:rPr>
            </a:br>
            <a:r>
              <a:rPr lang="es-MX" dirty="0">
                <a:latin typeface="Times New Roman" panose="02020603050405020304" pitchFamily="18" charset="0"/>
                <a:cs typeface="Times New Roman" panose="02020603050405020304" pitchFamily="18" charset="0"/>
              </a:rPr>
              <a:t>se desea controlar la posición de salida c de forma que siga a la posición de entrada r.</a:t>
            </a:r>
            <a:br>
              <a:rPr lang="es-MX" dirty="0">
                <a:latin typeface="Times New Roman" panose="02020603050405020304" pitchFamily="18" charset="0"/>
                <a:cs typeface="Times New Roman" panose="02020603050405020304" pitchFamily="18" charset="0"/>
              </a:rPr>
            </a:br>
            <a:r>
              <a:rPr lang="es-MX" dirty="0">
                <a:latin typeface="Times New Roman" panose="02020603050405020304" pitchFamily="18" charset="0"/>
                <a:cs typeface="Times New Roman" panose="02020603050405020304" pitchFamily="18" charset="0"/>
              </a:rPr>
              <a:t>La ecuación para los elementos de carga </a:t>
            </a:r>
            <a:r>
              <a:rPr lang="es-MX" dirty="0" smtClean="0">
                <a:latin typeface="Times New Roman" panose="02020603050405020304" pitchFamily="18" charset="0"/>
                <a:cs typeface="Times New Roman" panose="02020603050405020304" pitchFamily="18" charset="0"/>
              </a:rPr>
              <a:t>es</a:t>
            </a:r>
          </a:p>
          <a:p>
            <a:pPr marL="0" indent="0">
              <a:buNone/>
            </a:pPr>
            <a:endParaRPr lang="es-MX" dirty="0">
              <a:latin typeface="Times New Roman" panose="02020603050405020304" pitchFamily="18" charset="0"/>
              <a:cs typeface="Times New Roman" panose="02020603050405020304" pitchFamily="18" charset="0"/>
            </a:endParaRPr>
          </a:p>
          <a:p>
            <a:pPr marL="0" indent="0">
              <a:buNone/>
            </a:pPr>
            <a:endParaRPr lang="es-MX" dirty="0">
              <a:latin typeface="Times New Roman" panose="02020603050405020304" pitchFamily="18" charset="0"/>
              <a:cs typeface="Times New Roman" panose="02020603050405020304" pitchFamily="18" charset="0"/>
            </a:endParaRP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5207919" y="4887076"/>
            <a:ext cx="2155408" cy="1164808"/>
          </a:xfrm>
          <a:prstGeom prst="rect">
            <a:avLst/>
          </a:prstGeom>
          <a:noFill/>
          <a:ln>
            <a:noFill/>
          </a:ln>
        </p:spPr>
      </p:pic>
    </p:spTree>
    <p:extLst>
      <p:ext uri="{BB962C8B-B14F-4D97-AF65-F5344CB8AC3E}">
        <p14:creationId xmlns:p14="http://schemas.microsoft.com/office/powerpoint/2010/main" val="35064062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2390" y="148440"/>
            <a:ext cx="6724842" cy="6071886"/>
          </a:xfrm>
          <a:prstGeom prst="rect">
            <a:avLst/>
          </a:prstGeom>
          <a:noFill/>
          <a:ln>
            <a:noFill/>
          </a:ln>
        </p:spPr>
      </p:pic>
      <p:sp>
        <p:nvSpPr>
          <p:cNvPr id="6" name="Rectángulo 5"/>
          <p:cNvSpPr/>
          <p:nvPr/>
        </p:nvSpPr>
        <p:spPr>
          <a:xfrm>
            <a:off x="7327232" y="335664"/>
            <a:ext cx="3990474" cy="1870512"/>
          </a:xfrm>
          <a:prstGeom prst="rect">
            <a:avLst/>
          </a:prstGeom>
        </p:spPr>
        <p:txBody>
          <a:bodyPr wrap="square">
            <a:spAutoFit/>
          </a:bodyPr>
          <a:lstStyle/>
          <a:p>
            <a:pPr>
              <a:lnSpc>
                <a:spcPct val="107000"/>
              </a:lnSpc>
              <a:spcAft>
                <a:spcPts val="800"/>
              </a:spcAft>
            </a:pPr>
            <a:r>
              <a:rPr lang="es-MX"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Donde T es el par producido por el controlador proporcional de ganancia K. Tomando la transformada de Laplace a ambos lados de esta última ecuación, suponiendo condiciones iniciales nulas, se obtiene</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p:nvPr/>
        </p:nvPicPr>
        <p:blipFill>
          <a:blip r:embed="rId3">
            <a:extLst>
              <a:ext uri="{28A0092B-C50C-407E-A947-70E740481C1C}">
                <a14:useLocalDpi xmlns:a14="http://schemas.microsoft.com/office/drawing/2010/main" val="0"/>
              </a:ext>
            </a:extLst>
          </a:blip>
          <a:srcRect/>
          <a:stretch>
            <a:fillRect/>
          </a:stretch>
        </p:blipFill>
        <p:spPr bwMode="auto">
          <a:xfrm>
            <a:off x="7327232" y="2206176"/>
            <a:ext cx="2515101" cy="1022684"/>
          </a:xfrm>
          <a:prstGeom prst="rect">
            <a:avLst/>
          </a:prstGeom>
          <a:noFill/>
          <a:ln>
            <a:noFill/>
          </a:ln>
        </p:spPr>
      </p:pic>
      <p:sp>
        <p:nvSpPr>
          <p:cNvPr id="8" name="Rectángulo 7"/>
          <p:cNvSpPr/>
          <p:nvPr/>
        </p:nvSpPr>
        <p:spPr>
          <a:xfrm>
            <a:off x="7327232" y="3228860"/>
            <a:ext cx="3799398" cy="685059"/>
          </a:xfrm>
          <a:prstGeom prst="rect">
            <a:avLst/>
          </a:prstGeom>
        </p:spPr>
        <p:txBody>
          <a:bodyPr wrap="square">
            <a:spAutoFit/>
          </a:bodyPr>
          <a:lstStyle/>
          <a:p>
            <a:pPr>
              <a:lnSpc>
                <a:spcPct val="107000"/>
              </a:lnSpc>
              <a:spcAft>
                <a:spcPts val="800"/>
              </a:spcAft>
            </a:pPr>
            <a:r>
              <a:rPr lang="es-MX" dirty="0" smtClean="0">
                <a:solidFill>
                  <a:srgbClr val="000000"/>
                </a:solidFill>
                <a:effectLst/>
                <a:latin typeface="Times-Roman"/>
                <a:ea typeface="Calibri" panose="020F0502020204030204" pitchFamily="34" charset="0"/>
                <a:cs typeface="Times New Roman" panose="02020603050405020304" pitchFamily="18" charset="0"/>
              </a:rPr>
              <a:t>Por tanto, la función de transferencia entre C(s) y T(s) es:</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p:cNvPicPr/>
          <p:nvPr/>
        </p:nvPicPr>
        <p:blipFill>
          <a:blip r:embed="rId4">
            <a:extLst>
              <a:ext uri="{28A0092B-C50C-407E-A947-70E740481C1C}">
                <a14:useLocalDpi xmlns:a14="http://schemas.microsoft.com/office/drawing/2010/main" val="0"/>
              </a:ext>
            </a:extLst>
          </a:blip>
          <a:srcRect/>
          <a:stretch>
            <a:fillRect/>
          </a:stretch>
        </p:blipFill>
        <p:spPr bwMode="auto">
          <a:xfrm>
            <a:off x="7751345" y="4251544"/>
            <a:ext cx="2090988" cy="1234856"/>
          </a:xfrm>
          <a:prstGeom prst="rect">
            <a:avLst/>
          </a:prstGeom>
          <a:noFill/>
          <a:ln>
            <a:noFill/>
          </a:ln>
        </p:spPr>
      </p:pic>
    </p:spTree>
    <p:extLst>
      <p:ext uri="{BB962C8B-B14F-4D97-AF65-F5344CB8AC3E}">
        <p14:creationId xmlns:p14="http://schemas.microsoft.com/office/powerpoint/2010/main" val="742063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40632"/>
            <a:ext cx="10515600" cy="5936331"/>
          </a:xfrm>
        </p:spPr>
        <p:txBody>
          <a:bodyPr/>
          <a:lstStyle/>
          <a:p>
            <a:pPr marL="0" indent="0">
              <a:buNone/>
            </a:pPr>
            <a:r>
              <a:rPr lang="es-MX" dirty="0">
                <a:latin typeface="Times New Roman" panose="02020603050405020304" pitchFamily="18" charset="0"/>
                <a:cs typeface="Times New Roman" panose="02020603050405020304" pitchFamily="18" charset="0"/>
              </a:rPr>
              <a:t>Utilizando esta función transformada, la Figura 5-5(a) se puede redibujar como se muestra en </a:t>
            </a:r>
            <a:r>
              <a:rPr lang="es-MX" dirty="0" smtClean="0">
                <a:latin typeface="Times New Roman" panose="02020603050405020304" pitchFamily="18" charset="0"/>
                <a:cs typeface="Times New Roman" panose="02020603050405020304" pitchFamily="18" charset="0"/>
              </a:rPr>
              <a:t>la Figura </a:t>
            </a:r>
            <a:r>
              <a:rPr lang="es-MX" dirty="0">
                <a:latin typeface="Times New Roman" panose="02020603050405020304" pitchFamily="18" charset="0"/>
                <a:cs typeface="Times New Roman" panose="02020603050405020304" pitchFamily="18" charset="0"/>
              </a:rPr>
              <a:t>5-5(b), que se puede modificar como se muestra en la Figura 5-5(c). La función de transferencia en lazo cerrado se obtiene entonces como</a:t>
            </a:r>
          </a:p>
          <a:p>
            <a:pPr marL="0" indent="0">
              <a:buNone/>
            </a:pPr>
            <a:endParaRPr lang="es-MX"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4166536" y="1968365"/>
            <a:ext cx="3858928" cy="1592981"/>
          </a:xfrm>
          <a:prstGeom prst="rect">
            <a:avLst/>
          </a:prstGeom>
          <a:noFill/>
          <a:ln>
            <a:noFill/>
          </a:ln>
        </p:spPr>
      </p:pic>
    </p:spTree>
    <p:extLst>
      <p:ext uri="{BB962C8B-B14F-4D97-AF65-F5344CB8AC3E}">
        <p14:creationId xmlns:p14="http://schemas.microsoft.com/office/powerpoint/2010/main" val="2650863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561307"/>
          </a:xfrm>
        </p:spPr>
        <p:txBody>
          <a:bodyPr>
            <a:normAutofit fontScale="90000"/>
          </a:bodyPr>
          <a:lstStyle/>
          <a:p>
            <a:pPr algn="ctr"/>
            <a:r>
              <a:rPr lang="es-MX" sz="4000" b="1" dirty="0">
                <a:latin typeface="Times New Roman" panose="02020603050405020304" pitchFamily="18" charset="0"/>
                <a:cs typeface="Times New Roman" panose="02020603050405020304" pitchFamily="18" charset="0"/>
              </a:rPr>
              <a:t>Respuesta escalón de sistemas de segundo orden</a:t>
            </a:r>
            <a:endParaRPr lang="es-MX" sz="40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621632" y="926432"/>
            <a:ext cx="10515600" cy="5250531"/>
          </a:xfrm>
        </p:spPr>
        <p:txBody>
          <a:bodyPr/>
          <a:lstStyle/>
          <a:p>
            <a:pPr marL="0" indent="0">
              <a:buNone/>
            </a:pPr>
            <a:r>
              <a:rPr lang="es-MX" smtClean="0"/>
              <a:t>La función de transferencia en lazo cerrado del sistema es:</a:t>
            </a:r>
          </a:p>
          <a:p>
            <a:pPr marL="0" indent="0">
              <a:buNone/>
            </a:pPr>
            <a:endParaRPr lang="es-MX"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4907279" y="1487738"/>
            <a:ext cx="2431983" cy="918577"/>
          </a:xfrm>
          <a:prstGeom prst="rect">
            <a:avLst/>
          </a:prstGeom>
          <a:noFill/>
          <a:ln>
            <a:noFill/>
          </a:ln>
        </p:spPr>
      </p:pic>
      <p:sp>
        <p:nvSpPr>
          <p:cNvPr id="5" name="Rectángulo 4"/>
          <p:cNvSpPr/>
          <p:nvPr/>
        </p:nvSpPr>
        <p:spPr>
          <a:xfrm>
            <a:off x="621632" y="2406315"/>
            <a:ext cx="3372852" cy="388696"/>
          </a:xfrm>
          <a:prstGeom prst="rect">
            <a:avLst/>
          </a:prstGeom>
        </p:spPr>
        <p:txBody>
          <a:bodyPr wrap="square">
            <a:spAutoFit/>
          </a:bodyPr>
          <a:lstStyle/>
          <a:p>
            <a:pPr>
              <a:lnSpc>
                <a:spcPct val="107000"/>
              </a:lnSpc>
              <a:spcAft>
                <a:spcPts val="800"/>
              </a:spcAft>
            </a:pPr>
            <a:r>
              <a:rPr lang="es-MX" dirty="0" smtClean="0">
                <a:solidFill>
                  <a:srgbClr val="000000"/>
                </a:solidFill>
                <a:effectLst/>
                <a:latin typeface="Times-Roman"/>
                <a:ea typeface="Calibri" panose="020F0502020204030204" pitchFamily="34" charset="0"/>
                <a:cs typeface="Times New Roman" panose="02020603050405020304" pitchFamily="18" charset="0"/>
              </a:rPr>
              <a:t>Que puede reescribirse como</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3613432" y="2795011"/>
            <a:ext cx="5446347" cy="1343852"/>
          </a:xfrm>
          <a:prstGeom prst="rect">
            <a:avLst/>
          </a:prstGeom>
          <a:noFill/>
          <a:ln>
            <a:noFill/>
          </a:ln>
        </p:spPr>
      </p:pic>
      <mc:AlternateContent xmlns:mc="http://schemas.openxmlformats.org/markup-compatibility/2006" xmlns:a14="http://schemas.microsoft.com/office/drawing/2010/main">
        <mc:Choice Requires="a14">
          <p:sp>
            <p:nvSpPr>
              <p:cNvPr id="7" name="Rectángulo 6"/>
              <p:cNvSpPr/>
              <p:nvPr/>
            </p:nvSpPr>
            <p:spPr>
              <a:xfrm>
                <a:off x="405064" y="4154579"/>
                <a:ext cx="10732168" cy="685059"/>
              </a:xfrm>
              <a:prstGeom prst="rect">
                <a:avLst/>
              </a:prstGeom>
            </p:spPr>
            <p:txBody>
              <a:bodyPr wrap="square">
                <a:spAutoFit/>
              </a:bodyPr>
              <a:lstStyle/>
              <a:p>
                <a:pPr>
                  <a:lnSpc>
                    <a:spcPct val="107000"/>
                  </a:lnSpc>
                  <a:spcAft>
                    <a:spcPts val="800"/>
                  </a:spcAft>
                </a:pPr>
                <a:r>
                  <a:rPr lang="es-MX" dirty="0" smtClean="0">
                    <a:solidFill>
                      <a:srgbClr val="000000"/>
                    </a:solidFill>
                    <a:effectLst/>
                    <a:latin typeface="Times-Roman"/>
                    <a:ea typeface="Calibri" panose="020F0502020204030204" pitchFamily="34" charset="0"/>
                    <a:cs typeface="Times New Roman" panose="02020603050405020304" pitchFamily="18" charset="0"/>
                  </a:rPr>
                  <a:t>Los polos en lazo cerrado son complejos si </a:t>
                </a:r>
                <a14:m>
                  <m:oMath xmlns:m="http://schemas.openxmlformats.org/officeDocument/2006/math">
                    <m:sSup>
                      <m:sSupPr>
                        <m:ctrlPr>
                          <a:rPr lang="es-MX"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s-MX"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m:t>
                        </m:r>
                      </m:e>
                      <m:sup>
                        <m:r>
                          <a:rPr lang="es-MX"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s-MX" sz="800" dirty="0">
                    <a:solidFill>
                      <a:srgbClr val="000000"/>
                    </a:solidFill>
                    <a:effectLst/>
                    <a:latin typeface="Times-Roman"/>
                    <a:ea typeface="Calibri" panose="020F0502020204030204" pitchFamily="34" charset="0"/>
                    <a:cs typeface="Times New Roman" panose="02020603050405020304" pitchFamily="18" charset="0"/>
                  </a:rPr>
                  <a:t> </a:t>
                </a:r>
                <a:r>
                  <a:rPr lang="es-MX" dirty="0">
                    <a:solidFill>
                      <a:srgbClr val="000000"/>
                    </a:solidFill>
                    <a:effectLst/>
                    <a:latin typeface="Pisixtee"/>
                    <a:ea typeface="Calibri" panose="020F0502020204030204" pitchFamily="34" charset="0"/>
                    <a:cs typeface="Times New Roman" panose="02020603050405020304" pitchFamily="18" charset="0"/>
                  </a:rPr>
                  <a:t>- </a:t>
                </a:r>
                <a:r>
                  <a:rPr lang="es-MX" dirty="0">
                    <a:solidFill>
                      <a:srgbClr val="000000"/>
                    </a:solidFill>
                    <a:effectLst/>
                    <a:latin typeface="Times-Roman"/>
                    <a:ea typeface="Calibri" panose="020F0502020204030204" pitchFamily="34" charset="0"/>
                    <a:cs typeface="Times New Roman" panose="02020603050405020304" pitchFamily="18" charset="0"/>
                  </a:rPr>
                  <a:t>4JK</a:t>
                </a:r>
                <a:r>
                  <a:rPr lang="es-MX" dirty="0">
                    <a:solidFill>
                      <a:srgbClr val="000000"/>
                    </a:solidFill>
                    <a:effectLst/>
                    <a:latin typeface="Pisixtee"/>
                    <a:ea typeface="Calibri" panose="020F0502020204030204" pitchFamily="34" charset="0"/>
                    <a:cs typeface="Times New Roman" panose="02020603050405020304" pitchFamily="18" charset="0"/>
                  </a:rPr>
                  <a:t> &lt; </a:t>
                </a:r>
                <a:r>
                  <a:rPr lang="es-MX" dirty="0">
                    <a:solidFill>
                      <a:srgbClr val="000000"/>
                    </a:solidFill>
                    <a:effectLst/>
                    <a:latin typeface="Times-Roman"/>
                    <a:ea typeface="Calibri" panose="020F0502020204030204" pitchFamily="34" charset="0"/>
                    <a:cs typeface="Times New Roman" panose="02020603050405020304" pitchFamily="18" charset="0"/>
                  </a:rPr>
                  <a:t>0, y son reales si </a:t>
                </a:r>
                <a14:m>
                  <m:oMath xmlns:m="http://schemas.openxmlformats.org/officeDocument/2006/math">
                    <m:sSup>
                      <m:sSupPr>
                        <m:ctrlPr>
                          <a:rPr lang="es-MX"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s-MX"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m:t>
                        </m:r>
                      </m:e>
                      <m:sup>
                        <m:r>
                          <a:rPr lang="es-MX"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s-MX" sz="800" dirty="0">
                    <a:solidFill>
                      <a:srgbClr val="000000"/>
                    </a:solidFill>
                    <a:effectLst/>
                    <a:latin typeface="Times-Roman"/>
                    <a:ea typeface="Calibri" panose="020F0502020204030204" pitchFamily="34" charset="0"/>
                    <a:cs typeface="Times New Roman" panose="02020603050405020304" pitchFamily="18" charset="0"/>
                  </a:rPr>
                  <a:t> - </a:t>
                </a:r>
                <a:r>
                  <a:rPr lang="es-MX" dirty="0">
                    <a:solidFill>
                      <a:srgbClr val="000000"/>
                    </a:solidFill>
                    <a:effectLst/>
                    <a:latin typeface="Times-Roman"/>
                    <a:ea typeface="Calibri" panose="020F0502020204030204" pitchFamily="34" charset="0"/>
                    <a:cs typeface="Times New Roman" panose="02020603050405020304" pitchFamily="18" charset="0"/>
                  </a:rPr>
                  <a:t>4JK </a:t>
                </a:r>
                <a:r>
                  <a:rPr lang="es-MX" sz="1400" dirty="0">
                    <a:solidFill>
                      <a:srgbClr val="000000"/>
                    </a:solidFill>
                    <a:effectLst/>
                    <a:latin typeface="Pisixtee"/>
                    <a:ea typeface="Calibri" panose="020F0502020204030204" pitchFamily="34" charset="0"/>
                    <a:cs typeface="Times New Roman" panose="02020603050405020304" pitchFamily="18" charset="0"/>
                  </a:rPr>
                  <a:t>&gt; </a:t>
                </a:r>
                <a:r>
                  <a:rPr lang="es-MX" dirty="0">
                    <a:solidFill>
                      <a:srgbClr val="000000"/>
                    </a:solidFill>
                    <a:effectLst/>
                    <a:latin typeface="Times-Roman"/>
                    <a:ea typeface="Calibri" panose="020F0502020204030204" pitchFamily="34" charset="0"/>
                    <a:cs typeface="Times New Roman" panose="02020603050405020304" pitchFamily="18" charset="0"/>
                  </a:rPr>
                  <a:t>0. En el</a:t>
                </a:r>
                <a:br>
                  <a:rPr lang="es-MX" dirty="0">
                    <a:solidFill>
                      <a:srgbClr val="000000"/>
                    </a:solidFill>
                    <a:effectLst/>
                    <a:latin typeface="Times-Roman"/>
                    <a:ea typeface="Calibri" panose="020F0502020204030204" pitchFamily="34" charset="0"/>
                    <a:cs typeface="Times New Roman" panose="02020603050405020304" pitchFamily="18" charset="0"/>
                  </a:rPr>
                </a:br>
                <a:r>
                  <a:rPr lang="es-MX" dirty="0">
                    <a:solidFill>
                      <a:srgbClr val="000000"/>
                    </a:solidFill>
                    <a:effectLst/>
                    <a:latin typeface="Times-Roman"/>
                    <a:ea typeface="Calibri" panose="020F0502020204030204" pitchFamily="34" charset="0"/>
                    <a:cs typeface="Times New Roman" panose="02020603050405020304" pitchFamily="18" charset="0"/>
                  </a:rPr>
                  <a:t>análisis de la respuesta transitoria, es conveniente escribir</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ángulo 6"/>
              <p:cNvSpPr>
                <a:spLocks noRot="1" noChangeAspect="1" noMove="1" noResize="1" noEditPoints="1" noAdjustHandles="1" noChangeArrowheads="1" noChangeShapeType="1" noTextEdit="1"/>
              </p:cNvSpPr>
              <p:nvPr/>
            </p:nvSpPr>
            <p:spPr>
              <a:xfrm>
                <a:off x="405064" y="4154579"/>
                <a:ext cx="10732168" cy="685059"/>
              </a:xfrm>
              <a:prstGeom prst="rect">
                <a:avLst/>
              </a:prstGeom>
              <a:blipFill rotWithShape="0">
                <a:blip r:embed="rId4"/>
                <a:stretch>
                  <a:fillRect l="-454" t="-5357" b="-10714"/>
                </a:stretch>
              </a:blipFill>
            </p:spPr>
            <p:txBody>
              <a:bodyPr/>
              <a:lstStyle/>
              <a:p>
                <a:r>
                  <a:rPr lang="es-MX">
                    <a:noFill/>
                  </a:rPr>
                  <a:t> </a:t>
                </a:r>
              </a:p>
            </p:txBody>
          </p:sp>
        </mc:Fallback>
      </mc:AlternateContent>
      <p:pic>
        <p:nvPicPr>
          <p:cNvPr id="8" name="Imagen 7"/>
          <p:cNvPicPr/>
          <p:nvPr/>
        </p:nvPicPr>
        <p:blipFill>
          <a:blip r:embed="rId5">
            <a:extLst>
              <a:ext uri="{28A0092B-C50C-407E-A947-70E740481C1C}">
                <a14:useLocalDpi xmlns:a14="http://schemas.microsoft.com/office/drawing/2010/main" val="0"/>
              </a:ext>
            </a:extLst>
          </a:blip>
          <a:srcRect/>
          <a:stretch>
            <a:fillRect/>
          </a:stretch>
        </p:blipFill>
        <p:spPr bwMode="auto">
          <a:xfrm>
            <a:off x="4560219" y="4898356"/>
            <a:ext cx="2995613" cy="1109086"/>
          </a:xfrm>
          <a:prstGeom prst="rect">
            <a:avLst/>
          </a:prstGeom>
          <a:noFill/>
          <a:ln>
            <a:noFill/>
          </a:ln>
        </p:spPr>
      </p:pic>
    </p:spTree>
    <p:extLst>
      <p:ext uri="{BB962C8B-B14F-4D97-AF65-F5344CB8AC3E}">
        <p14:creationId xmlns:p14="http://schemas.microsoft.com/office/powerpoint/2010/main" val="939240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36884"/>
            <a:ext cx="10515600" cy="5840079"/>
          </a:xfrm>
        </p:spPr>
        <p:txBody>
          <a:bodyPr/>
          <a:lstStyle/>
          <a:p>
            <a:pPr marL="0" indent="0" algn="ctr">
              <a:buNone/>
            </a:pPr>
            <a:endParaRPr lang="es-MX" dirty="0" smtClean="0"/>
          </a:p>
          <a:p>
            <a:pPr marL="0" indent="0" algn="ctr">
              <a:buNone/>
            </a:pPr>
            <a:r>
              <a:rPr lang="es-MX" b="1" dirty="0" smtClean="0">
                <a:latin typeface="Times New Roman" panose="02020603050405020304" pitchFamily="18" charset="0"/>
                <a:cs typeface="Times New Roman" panose="02020603050405020304" pitchFamily="18" charset="0"/>
              </a:rPr>
              <a:t>Integrantes:</a:t>
            </a:r>
          </a:p>
          <a:p>
            <a:pPr marL="0" indent="0" algn="ctr">
              <a:buNone/>
            </a:pPr>
            <a:r>
              <a:rPr lang="es-MX" dirty="0" smtClean="0">
                <a:latin typeface="Times New Roman" panose="02020603050405020304" pitchFamily="18" charset="0"/>
                <a:cs typeface="Times New Roman" panose="02020603050405020304" pitchFamily="18" charset="0"/>
              </a:rPr>
              <a:t>Luis Antonio Fernandez </a:t>
            </a:r>
            <a:r>
              <a:rPr lang="es-MX" dirty="0">
                <a:latin typeface="Times New Roman" panose="02020603050405020304" pitchFamily="18" charset="0"/>
                <a:cs typeface="Times New Roman" panose="02020603050405020304" pitchFamily="18" charset="0"/>
              </a:rPr>
              <a:t>C</a:t>
            </a:r>
            <a:r>
              <a:rPr lang="es-MX" dirty="0" smtClean="0">
                <a:latin typeface="Times New Roman" panose="02020603050405020304" pitchFamily="18" charset="0"/>
                <a:cs typeface="Times New Roman" panose="02020603050405020304" pitchFamily="18" charset="0"/>
              </a:rPr>
              <a:t>arrasco</a:t>
            </a:r>
          </a:p>
          <a:p>
            <a:pPr marL="0" indent="0" algn="ctr">
              <a:buNone/>
            </a:pPr>
            <a:r>
              <a:rPr lang="es-MX" dirty="0" smtClean="0">
                <a:latin typeface="Times New Roman" panose="02020603050405020304" pitchFamily="18" charset="0"/>
                <a:cs typeface="Times New Roman" panose="02020603050405020304" pitchFamily="18" charset="0"/>
              </a:rPr>
              <a:t>Edson Navarro Ramírez </a:t>
            </a:r>
            <a:endParaRPr lang="es-MX" dirty="0">
              <a:latin typeface="Times New Roman" panose="02020603050405020304" pitchFamily="18" charset="0"/>
              <a:cs typeface="Times New Roman" panose="02020603050405020304" pitchFamily="18" charset="0"/>
            </a:endParaRPr>
          </a:p>
          <a:p>
            <a:pPr marL="0" indent="0" algn="ctr">
              <a:buNone/>
            </a:pPr>
            <a:endParaRPr lang="es-MX" dirty="0" smtClean="0">
              <a:latin typeface="Times New Roman" panose="02020603050405020304" pitchFamily="18" charset="0"/>
              <a:cs typeface="Times New Roman" panose="02020603050405020304" pitchFamily="18" charset="0"/>
            </a:endParaRPr>
          </a:p>
          <a:p>
            <a:pPr marL="0" indent="0" algn="ctr">
              <a:buNone/>
            </a:pPr>
            <a:r>
              <a:rPr lang="es-MX" b="1" dirty="0" smtClean="0">
                <a:latin typeface="Times New Roman" panose="02020603050405020304" pitchFamily="18" charset="0"/>
                <a:cs typeface="Times New Roman" panose="02020603050405020304" pitchFamily="18" charset="0"/>
              </a:rPr>
              <a:t>Bibliografía:</a:t>
            </a:r>
          </a:p>
          <a:p>
            <a:pPr marL="0" indent="0" algn="ctr">
              <a:buNone/>
            </a:pPr>
            <a:r>
              <a:rPr lang="es-MX" dirty="0" smtClean="0">
                <a:latin typeface="Times New Roman" panose="02020603050405020304" pitchFamily="18" charset="0"/>
                <a:cs typeface="Times New Roman" panose="02020603050405020304" pitchFamily="18" charset="0"/>
              </a:rPr>
              <a:t>Ingeniería de control automática; Katsuhiko </a:t>
            </a:r>
            <a:r>
              <a:rPr lang="es-MX" dirty="0">
                <a:latin typeface="Times New Roman" panose="02020603050405020304" pitchFamily="18" charset="0"/>
                <a:cs typeface="Times New Roman" panose="02020603050405020304" pitchFamily="18" charset="0"/>
              </a:rPr>
              <a:t>O</a:t>
            </a:r>
            <a:r>
              <a:rPr lang="es-MX" dirty="0" smtClean="0">
                <a:latin typeface="Times New Roman" panose="02020603050405020304" pitchFamily="18" charset="0"/>
                <a:cs typeface="Times New Roman" panose="02020603050405020304" pitchFamily="18" charset="0"/>
              </a:rPr>
              <a:t>gata</a:t>
            </a:r>
          </a:p>
          <a:p>
            <a:pPr marL="0" indent="0" algn="ctr">
              <a:buNone/>
            </a:pPr>
            <a:r>
              <a:rPr lang="es-MX" dirty="0" smtClean="0">
                <a:latin typeface="Times New Roman" panose="02020603050405020304" pitchFamily="18" charset="0"/>
                <a:cs typeface="Times New Roman" panose="02020603050405020304" pitchFamily="18" charset="0"/>
              </a:rPr>
              <a:t>Pearson, 5ta edición.</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250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120316"/>
                <a:ext cx="10515600" cy="6056647"/>
              </a:xfrm>
            </p:spPr>
            <p:txBody>
              <a:bodyPr/>
              <a:lstStyle/>
              <a:p>
                <a:pPr marL="0" indent="0">
                  <a:buNone/>
                </a:pPr>
                <a:r>
                  <a:rPr lang="es-MX" dirty="0" smtClean="0">
                    <a:latin typeface="Times New Roman" panose="02020603050405020304" pitchFamily="18" charset="0"/>
                    <a:cs typeface="Times New Roman" panose="02020603050405020304" pitchFamily="18" charset="0"/>
                  </a:rPr>
                  <a:t>Donde   se denomina atenuación; </a:t>
                </a:r>
                <a14:m>
                  <m:oMath xmlns:m="http://schemas.openxmlformats.org/officeDocument/2006/math">
                    <m:sSub>
                      <m:sSubPr>
                        <m:ctrlPr>
                          <a:rPr lang="es-MX" i="1">
                            <a:latin typeface="Cambria Math" panose="02040503050406030204" pitchFamily="18" charset="0"/>
                          </a:rPr>
                        </m:ctrlPr>
                      </m:sSubPr>
                      <m:e>
                        <m:r>
                          <m:rPr>
                            <m:sty m:val="p"/>
                          </m:rPr>
                          <a:rPr lang="es-MX">
                            <a:latin typeface="Cambria Math" panose="02040503050406030204" pitchFamily="18" charset="0"/>
                          </a:rPr>
                          <m:t>ω</m:t>
                        </m:r>
                      </m:e>
                      <m:sub>
                        <m:sSup>
                          <m:sSupPr>
                            <m:ctrlPr>
                              <a:rPr lang="es-MX" i="1">
                                <a:latin typeface="Cambria Math" panose="02040503050406030204" pitchFamily="18" charset="0"/>
                              </a:rPr>
                            </m:ctrlPr>
                          </m:sSupPr>
                          <m:e>
                            <m:r>
                              <m:rPr>
                                <m:sty m:val="p"/>
                              </m:rPr>
                              <a:rPr lang="es-MX">
                                <a:latin typeface="Cambria Math" panose="02040503050406030204" pitchFamily="18" charset="0"/>
                              </a:rPr>
                              <m:t>n</m:t>
                            </m:r>
                          </m:e>
                          <m:sup>
                            <m:r>
                              <a:rPr lang="es-MX">
                                <a:latin typeface="Cambria Math" panose="02040503050406030204" pitchFamily="18" charset="0"/>
                              </a:rPr>
                              <m:t>´,</m:t>
                            </m:r>
                          </m:sup>
                        </m:sSup>
                      </m:sub>
                    </m:sSub>
                  </m:oMath>
                </a14:m>
                <a:r>
                  <a:rPr lang="es-MX" dirty="0" smtClean="0">
                    <a:latin typeface="Times New Roman" panose="02020603050405020304" pitchFamily="18" charset="0"/>
                    <a:cs typeface="Times New Roman" panose="02020603050405020304" pitchFamily="18" charset="0"/>
                  </a:rPr>
                  <a:t> frecuencia natural no amortiguada, y ζ, factor de amortiguamiento relativo del sistema. El factor de amortiguamiento relativo ζ es el cociente entre el</a:t>
                </a:r>
              </a:p>
              <a:p>
                <a:pPr marL="0" indent="0">
                  <a:buNone/>
                </a:pPr>
                <a:r>
                  <a:rPr lang="es-MX" dirty="0" smtClean="0">
                    <a:latin typeface="Times New Roman" panose="02020603050405020304" pitchFamily="18" charset="0"/>
                    <a:cs typeface="Times New Roman" panose="02020603050405020304" pitchFamily="18" charset="0"/>
                  </a:rPr>
                  <a:t>amortiguamiento real B y el amortiguamiento crítico </a:t>
                </a:r>
                <a:r>
                  <a:rPr lang="es-MX" dirty="0" err="1" smtClean="0">
                    <a:latin typeface="Times New Roman" panose="02020603050405020304" pitchFamily="18" charset="0"/>
                    <a:cs typeface="Times New Roman" panose="02020603050405020304" pitchFamily="18" charset="0"/>
                  </a:rPr>
                  <a:t>Bc</a:t>
                </a:r>
                <a:r>
                  <a:rPr lang="es-MX" dirty="0" smtClean="0">
                    <a:latin typeface="Times New Roman" panose="02020603050405020304" pitchFamily="18" charset="0"/>
                    <a:cs typeface="Times New Roman" panose="02020603050405020304" pitchFamily="18" charset="0"/>
                  </a:rPr>
                  <a:t> = 2√JK o bien</a:t>
                </a:r>
              </a:p>
              <a:p>
                <a:pPr marL="0" indent="0">
                  <a:buNone/>
                </a:pPr>
                <a:endParaRPr lang="es-MX" dirty="0">
                  <a:latin typeface="Times New Roman" panose="02020603050405020304" pitchFamily="18" charset="0"/>
                  <a:cs typeface="Times New Roman" panose="02020603050405020304" pitchFamily="18" charset="0"/>
                </a:endParaRP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120316"/>
                <a:ext cx="10515600" cy="6056647"/>
              </a:xfrm>
              <a:blipFill rotWithShape="0">
                <a:blip r:embed="rId2"/>
                <a:stretch>
                  <a:fillRect l="-1217" t="-1712"/>
                </a:stretch>
              </a:blipFill>
            </p:spPr>
            <p:txBody>
              <a:bodyPr/>
              <a:lstStyle/>
              <a:p>
                <a:r>
                  <a:rPr lang="es-MX">
                    <a:noFill/>
                  </a:rPr>
                  <a:t> </a:t>
                </a:r>
              </a:p>
            </p:txBody>
          </p:sp>
        </mc:Fallback>
      </mc:AlternateContent>
      <p:pic>
        <p:nvPicPr>
          <p:cNvPr id="13" name="Imagen 12"/>
          <p:cNvPicPr/>
          <p:nvPr/>
        </p:nvPicPr>
        <p:blipFill>
          <a:blip r:embed="rId3">
            <a:extLst>
              <a:ext uri="{28A0092B-C50C-407E-A947-70E740481C1C}">
                <a14:useLocalDpi xmlns:a14="http://schemas.microsoft.com/office/drawing/2010/main" val="0"/>
              </a:ext>
            </a:extLst>
          </a:blip>
          <a:srcRect/>
          <a:stretch>
            <a:fillRect/>
          </a:stretch>
        </p:blipFill>
        <p:spPr bwMode="auto">
          <a:xfrm>
            <a:off x="1900991" y="216569"/>
            <a:ext cx="192504" cy="287755"/>
          </a:xfrm>
          <a:prstGeom prst="rect">
            <a:avLst/>
          </a:prstGeom>
          <a:noFill/>
          <a:ln>
            <a:noFill/>
          </a:ln>
        </p:spPr>
      </p:pic>
      <p:pic>
        <p:nvPicPr>
          <p:cNvPr id="14" name="Imagen 13"/>
          <p:cNvPicPr/>
          <p:nvPr/>
        </p:nvPicPr>
        <p:blipFill>
          <a:blip r:embed="rId4">
            <a:extLst>
              <a:ext uri="{28A0092B-C50C-407E-A947-70E740481C1C}">
                <a14:useLocalDpi xmlns:a14="http://schemas.microsoft.com/office/drawing/2010/main" val="0"/>
              </a:ext>
            </a:extLst>
          </a:blip>
          <a:srcRect/>
          <a:stretch>
            <a:fillRect/>
          </a:stretch>
        </p:blipFill>
        <p:spPr bwMode="auto">
          <a:xfrm>
            <a:off x="5243512" y="1902744"/>
            <a:ext cx="1794962" cy="936709"/>
          </a:xfrm>
          <a:prstGeom prst="rect">
            <a:avLst/>
          </a:prstGeom>
          <a:noFill/>
          <a:ln>
            <a:noFill/>
          </a:ln>
        </p:spPr>
      </p:pic>
    </p:spTree>
    <p:extLst>
      <p:ext uri="{BB962C8B-B14F-4D97-AF65-F5344CB8AC3E}">
        <p14:creationId xmlns:p14="http://schemas.microsoft.com/office/powerpoint/2010/main" val="3456032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695" y="341421"/>
            <a:ext cx="5467624" cy="3917757"/>
          </a:xfrm>
          <a:prstGeom prst="rect">
            <a:avLst/>
          </a:prstGeom>
          <a:noFill/>
          <a:ln>
            <a:noFill/>
          </a:ln>
        </p:spPr>
      </p:pic>
      <mc:AlternateContent xmlns:mc="http://schemas.openxmlformats.org/markup-compatibility/2006" xmlns:a14="http://schemas.microsoft.com/office/drawing/2010/main">
        <mc:Choice Requires="a14">
          <p:sp>
            <p:nvSpPr>
              <p:cNvPr id="5" name="Rectángulo 4"/>
              <p:cNvSpPr/>
              <p:nvPr/>
            </p:nvSpPr>
            <p:spPr>
              <a:xfrm>
                <a:off x="5732319" y="341421"/>
                <a:ext cx="6096000" cy="1399229"/>
              </a:xfrm>
              <a:prstGeom prst="rect">
                <a:avLst/>
              </a:prstGeom>
            </p:spPr>
            <p:txBody>
              <a:bodyPr>
                <a:spAutoFit/>
              </a:bodyPr>
              <a:lstStyle/>
              <a:p>
                <a:pPr>
                  <a:lnSpc>
                    <a:spcPct val="107000"/>
                  </a:lnSpc>
                  <a:spcAft>
                    <a:spcPts val="800"/>
                  </a:spcAft>
                </a:pPr>
                <a:r>
                  <a:rPr lang="es-MX" dirty="0" smtClean="0">
                    <a:solidFill>
                      <a:srgbClr val="000000"/>
                    </a:solidFill>
                    <a:effectLst/>
                    <a:latin typeface="Times-Roman"/>
                    <a:ea typeface="Calibri" panose="020F0502020204030204" pitchFamily="34" charset="0"/>
                    <a:cs typeface="Times New Roman" panose="02020603050405020304" pitchFamily="18" charset="0"/>
                  </a:rPr>
                  <a:t>En términos de </a:t>
                </a:r>
                <a:r>
                  <a:rPr lang="es-MX"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ζ</a:t>
                </a:r>
                <a:r>
                  <a:rPr lang="es-MX" dirty="0">
                    <a:solidFill>
                      <a:srgbClr val="000000"/>
                    </a:solidFill>
                    <a:effectLst/>
                    <a:latin typeface="Times-Roman"/>
                    <a:ea typeface="Calibri" panose="020F0502020204030204" pitchFamily="34" charset="0"/>
                    <a:cs typeface="Times New Roman" panose="02020603050405020304" pitchFamily="18" charset="0"/>
                  </a:rPr>
                  <a:t>,</a:t>
                </a:r>
                <a:r>
                  <a:rPr lang="es-MX" dirty="0">
                    <a:solidFill>
                      <a:srgbClr val="000000"/>
                    </a:solidFill>
                    <a:effectLst/>
                    <a:latin typeface="Magriego"/>
                    <a:ea typeface="Calibri" panose="020F0502020204030204" pitchFamily="34" charset="0"/>
                    <a:cs typeface="Times New Roman" panose="02020603050405020304" pitchFamily="18" charset="0"/>
                  </a:rPr>
                  <a:t> </a:t>
                </a:r>
                <a:r>
                  <a:rPr lang="es-MX" dirty="0">
                    <a:solidFill>
                      <a:srgbClr val="000000"/>
                    </a:solidFill>
                    <a:effectLst/>
                    <a:latin typeface="Times-Roman"/>
                    <a:ea typeface="Calibri" panose="020F0502020204030204" pitchFamily="34" charset="0"/>
                    <a:cs typeface="Times New Roman" panose="02020603050405020304" pitchFamily="18" charset="0"/>
                  </a:rPr>
                  <a:t>y </a:t>
                </a:r>
                <a14:m>
                  <m:oMath xmlns:m="http://schemas.openxmlformats.org/officeDocument/2006/math">
                    <m:sSub>
                      <m:sSubPr>
                        <m:ctrlPr>
                          <a:rPr lang="es-MX" sz="2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s-MX" sz="2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ω</m:t>
                        </m:r>
                      </m:e>
                      <m:sub>
                        <m:sSup>
                          <m:sSupPr>
                            <m:ctrlPr>
                              <a:rPr lang="es-MX" sz="2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es-MX" sz="2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n</m:t>
                            </m:r>
                          </m:e>
                          <m:sup>
                            <m:r>
                              <a:rPr lang="es-MX" sz="2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sub>
                    </m:sSub>
                  </m:oMath>
                </a14:m>
                <a:r>
                  <a:rPr lang="es-MX" dirty="0">
                    <a:solidFill>
                      <a:srgbClr val="000000"/>
                    </a:solidFill>
                    <a:effectLst/>
                    <a:latin typeface="Times-Roman"/>
                    <a:ea typeface="Calibri" panose="020F0502020204030204" pitchFamily="34" charset="0"/>
                    <a:cs typeface="Times New Roman" panose="02020603050405020304" pitchFamily="18" charset="0"/>
                  </a:rPr>
                  <a:t> el sistema de la Figura 5-5(c) se convierte en el que aparece en la Figura 5-6, y la función de transferencia en lazo cerrado C(s) </a:t>
                </a:r>
                <a:r>
                  <a:rPr lang="es-MX" dirty="0">
                    <a:solidFill>
                      <a:srgbClr val="000000"/>
                    </a:solidFill>
                    <a:effectLst/>
                    <a:latin typeface="MathPackOne"/>
                    <a:ea typeface="Calibri" panose="020F0502020204030204" pitchFamily="34" charset="0"/>
                    <a:cs typeface="Times New Roman" panose="02020603050405020304" pitchFamily="18" charset="0"/>
                  </a:rPr>
                  <a:t>/R(s) obtenida mediante la Ecuación (5-9) se escribe </a:t>
                </a:r>
                <a:r>
                  <a:rPr lang="es-MX" dirty="0" smtClean="0">
                    <a:solidFill>
                      <a:srgbClr val="000000"/>
                    </a:solidFill>
                    <a:effectLst/>
                    <a:latin typeface="MathPackOne"/>
                    <a:ea typeface="Calibri" panose="020F0502020204030204" pitchFamily="34" charset="0"/>
                    <a:cs typeface="Times New Roman" panose="02020603050405020304" pitchFamily="18" charset="0"/>
                  </a:rPr>
                  <a:t>como:</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ángulo 4"/>
              <p:cNvSpPr>
                <a:spLocks noRot="1" noChangeAspect="1" noMove="1" noResize="1" noEditPoints="1" noAdjustHandles="1" noChangeArrowheads="1" noChangeShapeType="1" noTextEdit="1"/>
              </p:cNvSpPr>
              <p:nvPr/>
            </p:nvSpPr>
            <p:spPr>
              <a:xfrm>
                <a:off x="5732319" y="341421"/>
                <a:ext cx="6096000" cy="1399229"/>
              </a:xfrm>
              <a:prstGeom prst="rect">
                <a:avLst/>
              </a:prstGeom>
              <a:blipFill rotWithShape="0">
                <a:blip r:embed="rId3"/>
                <a:stretch>
                  <a:fillRect l="-800" r="-200" b="-4348"/>
                </a:stretch>
              </a:blipFill>
            </p:spPr>
            <p:txBody>
              <a:bodyPr/>
              <a:lstStyle/>
              <a:p>
                <a:r>
                  <a:rPr lang="es-MX">
                    <a:noFill/>
                  </a:rPr>
                  <a:t> </a:t>
                </a:r>
              </a:p>
            </p:txBody>
          </p:sp>
        </mc:Fallback>
      </mc:AlternateContent>
      <p:pic>
        <p:nvPicPr>
          <p:cNvPr id="6" name="Imagen 5"/>
          <p:cNvPicPr/>
          <p:nvPr/>
        </p:nvPicPr>
        <p:blipFill>
          <a:blip r:embed="rId4">
            <a:extLst>
              <a:ext uri="{28A0092B-C50C-407E-A947-70E740481C1C}">
                <a14:useLocalDpi xmlns:a14="http://schemas.microsoft.com/office/drawing/2010/main" val="0"/>
              </a:ext>
            </a:extLst>
          </a:blip>
          <a:srcRect/>
          <a:stretch>
            <a:fillRect/>
          </a:stretch>
        </p:blipFill>
        <p:spPr bwMode="auto">
          <a:xfrm>
            <a:off x="7689322" y="1740650"/>
            <a:ext cx="2188604" cy="1201103"/>
          </a:xfrm>
          <a:prstGeom prst="rect">
            <a:avLst/>
          </a:prstGeom>
          <a:noFill/>
          <a:ln>
            <a:noFill/>
          </a:ln>
        </p:spPr>
      </p:pic>
    </p:spTree>
    <p:extLst>
      <p:ext uri="{BB962C8B-B14F-4D97-AF65-F5344CB8AC3E}">
        <p14:creationId xmlns:p14="http://schemas.microsoft.com/office/powerpoint/2010/main" val="41611423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44379"/>
            <a:ext cx="10515600" cy="6032584"/>
          </a:xfrm>
        </p:spPr>
        <p:txBody>
          <a:bodyPr/>
          <a:lstStyle/>
          <a:p>
            <a:pPr marL="0" indent="0">
              <a:buNone/>
            </a:pPr>
            <a:r>
              <a:rPr lang="es-MX" dirty="0">
                <a:latin typeface="Times New Roman" panose="02020603050405020304" pitchFamily="18" charset="0"/>
                <a:cs typeface="Times New Roman" panose="02020603050405020304" pitchFamily="18" charset="0"/>
              </a:rPr>
              <a:t>Ahora se obtendrá la respuesta del </a:t>
            </a:r>
            <a:r>
              <a:rPr lang="es-MX" dirty="0" smtClean="0">
                <a:latin typeface="Times New Roman" panose="02020603050405020304" pitchFamily="18" charset="0"/>
                <a:cs typeface="Times New Roman" panose="02020603050405020304" pitchFamily="18" charset="0"/>
              </a:rPr>
              <a:t>sistema, </a:t>
            </a:r>
            <a:r>
              <a:rPr lang="es-MX" dirty="0">
                <a:latin typeface="Times New Roman" panose="02020603050405020304" pitchFamily="18" charset="0"/>
                <a:cs typeface="Times New Roman" panose="02020603050405020304" pitchFamily="18" charset="0"/>
              </a:rPr>
              <a:t>para una entrada</a:t>
            </a:r>
            <a:br>
              <a:rPr lang="es-MX" dirty="0">
                <a:latin typeface="Times New Roman" panose="02020603050405020304" pitchFamily="18" charset="0"/>
                <a:cs typeface="Times New Roman" panose="02020603050405020304" pitchFamily="18" charset="0"/>
              </a:rPr>
            </a:br>
            <a:r>
              <a:rPr lang="es-MX" dirty="0">
                <a:latin typeface="Times New Roman" panose="02020603050405020304" pitchFamily="18" charset="0"/>
                <a:cs typeface="Times New Roman" panose="02020603050405020304" pitchFamily="18" charset="0"/>
              </a:rPr>
              <a:t>escalón unitario. Se considerarán tres casos diferentes: el </a:t>
            </a:r>
            <a:r>
              <a:rPr lang="es-MX" i="1" dirty="0">
                <a:latin typeface="Times New Roman" panose="02020603050405020304" pitchFamily="18" charset="0"/>
                <a:cs typeface="Times New Roman" panose="02020603050405020304" pitchFamily="18" charset="0"/>
              </a:rPr>
              <a:t>subamortiguado</a:t>
            </a:r>
            <a:r>
              <a:rPr lang="es-MX" dirty="0">
                <a:latin typeface="Times New Roman" panose="02020603050405020304" pitchFamily="18" charset="0"/>
                <a:cs typeface="Times New Roman" panose="02020603050405020304" pitchFamily="18" charset="0"/>
              </a:rPr>
              <a:t> (0 &lt; </a:t>
            </a:r>
            <a:r>
              <a:rPr lang="es-MX" dirty="0" smtClean="0">
                <a:latin typeface="Times New Roman" panose="02020603050405020304" pitchFamily="18" charset="0"/>
                <a:cs typeface="Times New Roman" panose="02020603050405020304" pitchFamily="18" charset="0"/>
              </a:rPr>
              <a:t>ζ  </a:t>
            </a:r>
            <a:r>
              <a:rPr lang="es-MX" dirty="0">
                <a:latin typeface="Times New Roman" panose="02020603050405020304" pitchFamily="18" charset="0"/>
                <a:cs typeface="Times New Roman" panose="02020603050405020304" pitchFamily="18" charset="0"/>
              </a:rPr>
              <a:t>&gt; 1), </a:t>
            </a:r>
            <a:r>
              <a:rPr lang="es-MX" i="1" dirty="0">
                <a:latin typeface="Times New Roman" panose="02020603050405020304" pitchFamily="18" charset="0"/>
                <a:cs typeface="Times New Roman" panose="02020603050405020304" pitchFamily="18" charset="0"/>
              </a:rPr>
              <a:t>el críticamente amortiguado </a:t>
            </a:r>
            <a:r>
              <a:rPr lang="es-MX" dirty="0">
                <a:latin typeface="Times New Roman" panose="02020603050405020304" pitchFamily="18" charset="0"/>
                <a:cs typeface="Times New Roman" panose="02020603050405020304" pitchFamily="18" charset="0"/>
              </a:rPr>
              <a:t>(ζ = 1) y el </a:t>
            </a:r>
            <a:r>
              <a:rPr lang="es-MX" i="1" dirty="0">
                <a:latin typeface="Times New Roman" panose="02020603050405020304" pitchFamily="18" charset="0"/>
                <a:cs typeface="Times New Roman" panose="02020603050405020304" pitchFamily="18" charset="0"/>
              </a:rPr>
              <a:t>sobreamortiguado </a:t>
            </a:r>
            <a:r>
              <a:rPr lang="es-MX" dirty="0">
                <a:latin typeface="Times New Roman" panose="02020603050405020304" pitchFamily="18" charset="0"/>
                <a:cs typeface="Times New Roman" panose="02020603050405020304" pitchFamily="18" charset="0"/>
              </a:rPr>
              <a:t>(</a:t>
            </a:r>
            <a:r>
              <a:rPr lang="es-MX" dirty="0" smtClean="0">
                <a:latin typeface="Times New Roman" panose="02020603050405020304" pitchFamily="18" charset="0"/>
                <a:cs typeface="Times New Roman" panose="02020603050405020304" pitchFamily="18" charset="0"/>
              </a:rPr>
              <a:t>ζ </a:t>
            </a:r>
            <a:r>
              <a:rPr lang="es-MX" dirty="0">
                <a:latin typeface="Times New Roman" panose="02020603050405020304" pitchFamily="18" charset="0"/>
                <a:cs typeface="Times New Roman" panose="02020603050405020304" pitchFamily="18" charset="0"/>
              </a:rPr>
              <a:t>&gt; 1).</a:t>
            </a:r>
          </a:p>
          <a:p>
            <a:pPr marL="0" indent="0">
              <a:buNone/>
            </a:pPr>
            <a:r>
              <a:rPr lang="es-MX" b="1" dirty="0">
                <a:latin typeface="Times New Roman" panose="02020603050405020304" pitchFamily="18" charset="0"/>
                <a:cs typeface="Times New Roman" panose="02020603050405020304" pitchFamily="18" charset="0"/>
              </a:rPr>
              <a:t>Caso subamortiguado (0 &lt; ζ,  &gt; 1):</a:t>
            </a:r>
            <a:r>
              <a:rPr lang="es-MX" dirty="0">
                <a:latin typeface="Times New Roman" panose="02020603050405020304" pitchFamily="18" charset="0"/>
                <a:cs typeface="Times New Roman" panose="02020603050405020304" pitchFamily="18" charset="0"/>
              </a:rPr>
              <a:t> en este caso, C(s) /R(s) se escribe como</a:t>
            </a:r>
          </a:p>
          <a:p>
            <a:pPr marL="0" indent="0">
              <a:buNone/>
            </a:pPr>
            <a:endParaRPr lang="es-MX"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4304773" y="2780365"/>
            <a:ext cx="3582453" cy="1454752"/>
          </a:xfrm>
          <a:prstGeom prst="rect">
            <a:avLst/>
          </a:prstGeom>
          <a:noFill/>
          <a:ln>
            <a:noFill/>
          </a:ln>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4056429" y="4235117"/>
            <a:ext cx="4317550" cy="1816767"/>
          </a:xfrm>
          <a:prstGeom prst="rect">
            <a:avLst/>
          </a:prstGeom>
          <a:noFill/>
          <a:ln>
            <a:noFill/>
          </a:ln>
        </p:spPr>
      </p:pic>
    </p:spTree>
    <p:extLst>
      <p:ext uri="{BB962C8B-B14F-4D97-AF65-F5344CB8AC3E}">
        <p14:creationId xmlns:p14="http://schemas.microsoft.com/office/powerpoint/2010/main" val="472480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9127" y="240632"/>
            <a:ext cx="10515600" cy="6176963"/>
          </a:xfrm>
        </p:spPr>
        <p:txBody>
          <a:bodyPr/>
          <a:lstStyle/>
          <a:p>
            <a:pPr marL="0" indent="0">
              <a:buNone/>
            </a:pPr>
            <a:r>
              <a:rPr lang="es-MX" b="1" dirty="0">
                <a:latin typeface="Times New Roman" panose="02020603050405020304" pitchFamily="18" charset="0"/>
                <a:cs typeface="Times New Roman" panose="02020603050405020304" pitchFamily="18" charset="0"/>
              </a:rPr>
              <a:t>Caso críticamente amortiguado (</a:t>
            </a:r>
            <a:r>
              <a:rPr lang="es-MX" dirty="0">
                <a:latin typeface="Times New Roman" panose="02020603050405020304" pitchFamily="18" charset="0"/>
                <a:cs typeface="Times New Roman" panose="02020603050405020304" pitchFamily="18" charset="0"/>
              </a:rPr>
              <a:t>ζ = 1</a:t>
            </a:r>
            <a:r>
              <a:rPr lang="es-MX" b="1" dirty="0">
                <a:latin typeface="Times New Roman" panose="02020603050405020304" pitchFamily="18" charset="0"/>
                <a:cs typeface="Times New Roman" panose="02020603050405020304" pitchFamily="18" charset="0"/>
              </a:rPr>
              <a:t>):</a:t>
            </a:r>
            <a:r>
              <a:rPr lang="es-MX" dirty="0">
                <a:latin typeface="Times New Roman" panose="02020603050405020304" pitchFamily="18" charset="0"/>
                <a:cs typeface="Times New Roman" panose="02020603050405020304" pitchFamily="18" charset="0"/>
              </a:rPr>
              <a:t> si los dos polos de C(s) /R(s) son casi iguales, el</a:t>
            </a:r>
            <a:br>
              <a:rPr lang="es-MX" dirty="0">
                <a:latin typeface="Times New Roman" panose="02020603050405020304" pitchFamily="18" charset="0"/>
                <a:cs typeface="Times New Roman" panose="02020603050405020304" pitchFamily="18" charset="0"/>
              </a:rPr>
            </a:br>
            <a:r>
              <a:rPr lang="es-MX" dirty="0">
                <a:latin typeface="Times New Roman" panose="02020603050405020304" pitchFamily="18" charset="0"/>
                <a:cs typeface="Times New Roman" panose="02020603050405020304" pitchFamily="18" charset="0"/>
              </a:rPr>
              <a:t>sistema se aproxima mediante uno críticamente amortiguado.</a:t>
            </a:r>
            <a:br>
              <a:rPr lang="es-MX" dirty="0">
                <a:latin typeface="Times New Roman" panose="02020603050405020304" pitchFamily="18" charset="0"/>
                <a:cs typeface="Times New Roman" panose="02020603050405020304" pitchFamily="18" charset="0"/>
              </a:rPr>
            </a:br>
            <a:r>
              <a:rPr lang="es-MX" dirty="0">
                <a:latin typeface="Times New Roman" panose="02020603050405020304" pitchFamily="18" charset="0"/>
                <a:cs typeface="Times New Roman" panose="02020603050405020304" pitchFamily="18" charset="0"/>
              </a:rPr>
              <a:t>Para una entrada escalón unitario, R(s) </a:t>
            </a:r>
            <a:r>
              <a:rPr lang="es-MX" dirty="0" smtClean="0">
                <a:latin typeface="Times New Roman" panose="02020603050405020304" pitchFamily="18" charset="0"/>
                <a:cs typeface="Times New Roman" panose="02020603050405020304" pitchFamily="18" charset="0"/>
              </a:rPr>
              <a:t>= </a:t>
            </a:r>
            <a:r>
              <a:rPr lang="es-MX" dirty="0">
                <a:latin typeface="Times New Roman" panose="02020603050405020304" pitchFamily="18" charset="0"/>
                <a:cs typeface="Times New Roman" panose="02020603050405020304" pitchFamily="18" charset="0"/>
              </a:rPr>
              <a:t>1 /s y C(s) se escribe </a:t>
            </a:r>
            <a:r>
              <a:rPr lang="es-MX" dirty="0" smtClean="0">
                <a:latin typeface="Times New Roman" panose="02020603050405020304" pitchFamily="18" charset="0"/>
                <a:cs typeface="Times New Roman" panose="02020603050405020304" pitchFamily="18" charset="0"/>
              </a:rPr>
              <a:t>como:</a:t>
            </a:r>
            <a:endParaRPr lang="es-MX" dirty="0">
              <a:latin typeface="Times New Roman" panose="02020603050405020304" pitchFamily="18" charset="0"/>
              <a:cs typeface="Times New Roman" panose="02020603050405020304" pitchFamily="18" charset="0"/>
            </a:endParaRPr>
          </a:p>
          <a:p>
            <a:pPr marL="0" indent="0">
              <a:buNone/>
            </a:pPr>
            <a:endParaRPr lang="es-MX" dirty="0">
              <a:latin typeface="Times New Roman" panose="02020603050405020304" pitchFamily="18" charset="0"/>
              <a:cs typeface="Times New Roman" panose="02020603050405020304" pitchFamily="18" charset="0"/>
            </a:endParaRPr>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5093961" y="1839562"/>
            <a:ext cx="1955951" cy="915670"/>
          </a:xfrm>
          <a:prstGeom prst="rect">
            <a:avLst/>
          </a:prstGeom>
          <a:noFill/>
          <a:ln>
            <a:noFill/>
          </a:ln>
        </p:spPr>
      </p:pic>
      <p:sp>
        <p:nvSpPr>
          <p:cNvPr id="5" name="Rectángulo 4"/>
          <p:cNvSpPr/>
          <p:nvPr/>
        </p:nvSpPr>
        <p:spPr>
          <a:xfrm>
            <a:off x="429127" y="2897713"/>
            <a:ext cx="10515600" cy="862800"/>
          </a:xfrm>
          <a:prstGeom prst="rect">
            <a:avLst/>
          </a:prstGeom>
        </p:spPr>
        <p:txBody>
          <a:bodyPr wrap="square">
            <a:spAutoFit/>
          </a:bodyPr>
          <a:lstStyle/>
          <a:p>
            <a:pPr>
              <a:lnSpc>
                <a:spcPct val="107000"/>
              </a:lnSpc>
              <a:spcAft>
                <a:spcPts val="800"/>
              </a:spcAft>
            </a:pPr>
            <a:r>
              <a:rPr lang="es-MX" sz="2400" dirty="0" smtClean="0">
                <a:solidFill>
                  <a:srgbClr val="000000"/>
                </a:solidFill>
                <a:effectLst/>
                <a:latin typeface="Times-Roman"/>
                <a:ea typeface="Calibri" panose="020F0502020204030204" pitchFamily="34" charset="0"/>
                <a:cs typeface="Times New Roman" panose="02020603050405020304" pitchFamily="18" charset="0"/>
              </a:rPr>
              <a:t>La transformada inversa de Laplace de la Ecuación (5-14) se encuentra como</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4252244" y="3529896"/>
            <a:ext cx="3219367" cy="969915"/>
          </a:xfrm>
          <a:prstGeom prst="rect">
            <a:avLst/>
          </a:prstGeom>
          <a:noFill/>
          <a:ln>
            <a:noFill/>
          </a:ln>
        </p:spPr>
      </p:pic>
    </p:spTree>
    <p:extLst>
      <p:ext uri="{BB962C8B-B14F-4D97-AF65-F5344CB8AC3E}">
        <p14:creationId xmlns:p14="http://schemas.microsoft.com/office/powerpoint/2010/main" val="942316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88758"/>
            <a:ext cx="10515600" cy="5888205"/>
          </a:xfrm>
        </p:spPr>
        <p:txBody>
          <a:bodyPr/>
          <a:lstStyle/>
          <a:p>
            <a:pPr marL="0" indent="0">
              <a:buNone/>
            </a:pPr>
            <a:r>
              <a:rPr lang="es-MX" b="1" dirty="0"/>
              <a:t>Caso sobreamortiguado (ζ &gt; 1):</a:t>
            </a:r>
            <a:r>
              <a:rPr lang="es-MX" dirty="0"/>
              <a:t> en este caso, los dos polos de C(s) /R(s) son reales negativos y diferentes. Para una entrada escalón unitario, R(s) = 1 /s y C(s) se escriben como</a:t>
            </a:r>
          </a:p>
          <a:p>
            <a:pPr marL="0" indent="0">
              <a:buNone/>
            </a:pPr>
            <a:endParaRPr lang="es-MX"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4370989" y="1551940"/>
            <a:ext cx="3450022" cy="1179228"/>
          </a:xfrm>
          <a:prstGeom prst="rect">
            <a:avLst/>
          </a:prstGeom>
          <a:noFill/>
          <a:ln>
            <a:noFill/>
          </a:ln>
        </p:spPr>
      </p:pic>
      <p:sp>
        <p:nvSpPr>
          <p:cNvPr id="5" name="Rectángulo 4"/>
          <p:cNvSpPr/>
          <p:nvPr/>
        </p:nvSpPr>
        <p:spPr>
          <a:xfrm>
            <a:off x="838199" y="2731169"/>
            <a:ext cx="9930063" cy="388696"/>
          </a:xfrm>
          <a:prstGeom prst="rect">
            <a:avLst/>
          </a:prstGeom>
        </p:spPr>
        <p:txBody>
          <a:bodyPr wrap="square">
            <a:spAutoFit/>
          </a:bodyPr>
          <a:lstStyle/>
          <a:p>
            <a:pPr>
              <a:lnSpc>
                <a:spcPct val="107000"/>
              </a:lnSpc>
              <a:spcAft>
                <a:spcPts val="800"/>
              </a:spcAft>
            </a:pPr>
            <a:r>
              <a:rPr lang="es-MX" dirty="0" smtClean="0">
                <a:solidFill>
                  <a:srgbClr val="000000"/>
                </a:solidFill>
                <a:effectLst/>
                <a:latin typeface="Times-Roman"/>
                <a:ea typeface="Calibri" panose="020F0502020204030204" pitchFamily="34" charset="0"/>
                <a:cs typeface="Times New Roman" panose="02020603050405020304" pitchFamily="18" charset="0"/>
              </a:rPr>
              <a:t>La transformada inversa de Laplace de la Ecuación (5-16) es:</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2951478" y="3176283"/>
            <a:ext cx="5703503" cy="2944261"/>
          </a:xfrm>
          <a:prstGeom prst="rect">
            <a:avLst/>
          </a:prstGeom>
          <a:noFill/>
          <a:ln>
            <a:noFill/>
          </a:ln>
        </p:spPr>
      </p:pic>
    </p:spTree>
    <p:extLst>
      <p:ext uri="{BB962C8B-B14F-4D97-AF65-F5344CB8AC3E}">
        <p14:creationId xmlns:p14="http://schemas.microsoft.com/office/powerpoint/2010/main" val="1527665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838200" y="192505"/>
            <a:ext cx="10515600" cy="5984458"/>
          </a:xfrm>
        </p:spPr>
        <p:txBody>
          <a:bodyPr/>
          <a:lstStyle/>
          <a:p>
            <a:pPr marL="0" indent="0">
              <a:buNone/>
            </a:pPr>
            <a:r>
              <a:rPr lang="es-MX" sz="2400" dirty="0" smtClean="0">
                <a:latin typeface="Times New Roman" panose="02020603050405020304" pitchFamily="18" charset="0"/>
                <a:cs typeface="Times New Roman" panose="02020603050405020304" pitchFamily="18" charset="0"/>
              </a:rPr>
              <a:t>En la </a:t>
            </a:r>
            <a:r>
              <a:rPr lang="es-MX" sz="2400" dirty="0">
                <a:latin typeface="Times New Roman" panose="02020603050405020304" pitchFamily="18" charset="0"/>
                <a:cs typeface="Times New Roman" panose="02020603050405020304" pitchFamily="18" charset="0"/>
              </a:rPr>
              <a:t>Figura 5-14 aparece una familia de curvas de respuesta impulso unitario obtenida mediante </a:t>
            </a:r>
            <a:r>
              <a:rPr lang="es-MX" sz="2400" dirty="0" smtClean="0">
                <a:latin typeface="Times New Roman" panose="02020603050405020304" pitchFamily="18" charset="0"/>
                <a:cs typeface="Times New Roman" panose="02020603050405020304" pitchFamily="18" charset="0"/>
              </a:rPr>
              <a:t>las Ecuaciones, con </a:t>
            </a:r>
            <a:r>
              <a:rPr lang="es-MX" sz="2400" dirty="0">
                <a:latin typeface="Times New Roman" panose="02020603050405020304" pitchFamily="18" charset="0"/>
                <a:cs typeface="Times New Roman" panose="02020603050405020304" pitchFamily="18" charset="0"/>
              </a:rPr>
              <a:t>diversos valores de ζ. Las curvas c(t) /</a:t>
            </a:r>
            <a:r>
              <a:rPr lang="es-MX" sz="2400" dirty="0" err="1">
                <a:latin typeface="Times New Roman" panose="02020603050405020304" pitchFamily="18" charset="0"/>
                <a:cs typeface="Times New Roman" panose="02020603050405020304" pitchFamily="18" charset="0"/>
              </a:rPr>
              <a:t>ωn</a:t>
            </a:r>
            <a:r>
              <a:rPr lang="es-MX" sz="2400" dirty="0">
                <a:latin typeface="Times New Roman" panose="02020603050405020304" pitchFamily="18" charset="0"/>
                <a:cs typeface="Times New Roman" panose="02020603050405020304" pitchFamily="18" charset="0"/>
              </a:rPr>
              <a:t> se dibujan frente a la variable adimensional </a:t>
            </a:r>
            <a:r>
              <a:rPr lang="es-MX" sz="2400" dirty="0" err="1" smtClean="0"/>
              <a:t>ωnt</a:t>
            </a:r>
            <a:r>
              <a:rPr lang="es-MX" sz="2400" dirty="0" smtClean="0">
                <a:latin typeface="Times New Roman" panose="02020603050405020304" pitchFamily="18" charset="0"/>
                <a:cs typeface="Times New Roman" panose="02020603050405020304" pitchFamily="18" charset="0"/>
              </a:rPr>
              <a:t> </a:t>
            </a:r>
            <a:r>
              <a:rPr lang="es-MX" sz="2400" dirty="0">
                <a:latin typeface="Times New Roman" panose="02020603050405020304" pitchFamily="18" charset="0"/>
                <a:cs typeface="Times New Roman" panose="02020603050405020304" pitchFamily="18" charset="0"/>
              </a:rPr>
              <a:t>y, por tanto, sólo son funciones de ζ. Para los casos críticamente</a:t>
            </a:r>
            <a:br>
              <a:rPr lang="es-MX" sz="2400" dirty="0">
                <a:latin typeface="Times New Roman" panose="02020603050405020304" pitchFamily="18" charset="0"/>
                <a:cs typeface="Times New Roman" panose="02020603050405020304" pitchFamily="18" charset="0"/>
              </a:rPr>
            </a:br>
            <a:r>
              <a:rPr lang="es-MX" sz="2400" dirty="0">
                <a:latin typeface="Times New Roman" panose="02020603050405020304" pitchFamily="18" charset="0"/>
                <a:cs typeface="Times New Roman" panose="02020603050405020304" pitchFamily="18" charset="0"/>
              </a:rPr>
              <a:t>amortiguado y sobreamortiguado, la respuesta impulso unitario siempre es positiva o cero; es</a:t>
            </a:r>
            <a:br>
              <a:rPr lang="es-MX" sz="2400" dirty="0">
                <a:latin typeface="Times New Roman" panose="02020603050405020304" pitchFamily="18" charset="0"/>
                <a:cs typeface="Times New Roman" panose="02020603050405020304" pitchFamily="18" charset="0"/>
              </a:rPr>
            </a:br>
            <a:r>
              <a:rPr lang="es-MX" sz="2400" dirty="0">
                <a:latin typeface="Times New Roman" panose="02020603050405020304" pitchFamily="18" charset="0"/>
                <a:cs typeface="Times New Roman" panose="02020603050405020304" pitchFamily="18" charset="0"/>
              </a:rPr>
              <a:t>decir, c(t) n 0. Esto se aprecia en las Ecuaciones. Para el caso subamortiguado,</a:t>
            </a:r>
            <a:br>
              <a:rPr lang="es-MX" sz="2400" dirty="0">
                <a:latin typeface="Times New Roman" panose="02020603050405020304" pitchFamily="18" charset="0"/>
                <a:cs typeface="Times New Roman" panose="02020603050405020304" pitchFamily="18" charset="0"/>
              </a:rPr>
            </a:br>
            <a:r>
              <a:rPr lang="es-MX" sz="2400" dirty="0">
                <a:latin typeface="Times New Roman" panose="02020603050405020304" pitchFamily="18" charset="0"/>
                <a:cs typeface="Times New Roman" panose="02020603050405020304" pitchFamily="18" charset="0"/>
              </a:rPr>
              <a:t>la respuesta impulso unitario c(t) oscila alrededor de cero y toma valores tanto positivos como</a:t>
            </a:r>
            <a:br>
              <a:rPr lang="es-MX" sz="2400" dirty="0">
                <a:latin typeface="Times New Roman" panose="02020603050405020304" pitchFamily="18" charset="0"/>
                <a:cs typeface="Times New Roman" panose="02020603050405020304" pitchFamily="18" charset="0"/>
              </a:rPr>
            </a:br>
            <a:r>
              <a:rPr lang="es-MX" sz="2400" dirty="0">
                <a:latin typeface="Times New Roman" panose="02020603050405020304" pitchFamily="18" charset="0"/>
                <a:cs typeface="Times New Roman" panose="02020603050405020304" pitchFamily="18" charset="0"/>
              </a:rPr>
              <a:t>negativos.</a:t>
            </a:r>
          </a:p>
          <a:p>
            <a:pPr marL="0" indent="0">
              <a:buNone/>
            </a:pPr>
            <a:endParaRPr lang="es-MX" dirty="0"/>
          </a:p>
        </p:txBody>
      </p:sp>
      <p:pic>
        <p:nvPicPr>
          <p:cNvPr id="7" name="Imagen 6"/>
          <p:cNvPicPr/>
          <p:nvPr/>
        </p:nvPicPr>
        <p:blipFill>
          <a:blip r:embed="rId2">
            <a:extLst>
              <a:ext uri="{28A0092B-C50C-407E-A947-70E740481C1C}">
                <a14:useLocalDpi xmlns:a14="http://schemas.microsoft.com/office/drawing/2010/main" val="0"/>
              </a:ext>
            </a:extLst>
          </a:blip>
          <a:srcRect/>
          <a:stretch>
            <a:fillRect/>
          </a:stretch>
        </p:blipFill>
        <p:spPr bwMode="auto">
          <a:xfrm>
            <a:off x="3584841" y="3209056"/>
            <a:ext cx="5691505" cy="3648944"/>
          </a:xfrm>
          <a:prstGeom prst="rect">
            <a:avLst/>
          </a:prstGeom>
          <a:noFill/>
          <a:ln>
            <a:noFill/>
          </a:ln>
        </p:spPr>
      </p:pic>
    </p:spTree>
    <p:extLst>
      <p:ext uri="{BB962C8B-B14F-4D97-AF65-F5344CB8AC3E}">
        <p14:creationId xmlns:p14="http://schemas.microsoft.com/office/powerpoint/2010/main" val="1206531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92935"/>
            <a:ext cx="10515600" cy="609433"/>
          </a:xfrm>
        </p:spPr>
        <p:txBody>
          <a:bodyPr>
            <a:noAutofit/>
          </a:bodyPr>
          <a:lstStyle/>
          <a:p>
            <a:pPr algn="ctr"/>
            <a:r>
              <a:rPr lang="es-MX" sz="3600" b="1" dirty="0">
                <a:latin typeface="Times New Roman" panose="02020603050405020304" pitchFamily="18" charset="0"/>
                <a:cs typeface="Times New Roman" panose="02020603050405020304" pitchFamily="18" charset="0"/>
              </a:rPr>
              <a:t>Sistemas de orden superior</a:t>
            </a:r>
            <a:br>
              <a:rPr lang="es-MX" sz="3600" b="1" dirty="0">
                <a:latin typeface="Times New Roman" panose="02020603050405020304" pitchFamily="18" charset="0"/>
                <a:cs typeface="Times New Roman" panose="02020603050405020304" pitchFamily="18" charset="0"/>
              </a:rPr>
            </a:br>
            <a:endParaRPr lang="es-MX" sz="3600"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838200" y="902368"/>
            <a:ext cx="10515600" cy="5702969"/>
          </a:xfrm>
        </p:spPr>
        <p:txBody>
          <a:bodyPr/>
          <a:lstStyle/>
          <a:p>
            <a:pPr marL="0" indent="0">
              <a:buNone/>
            </a:pPr>
            <a:r>
              <a:rPr lang="es-MX" sz="2400" dirty="0">
                <a:latin typeface="Times New Roman" panose="02020603050405020304" pitchFamily="18" charset="0"/>
                <a:cs typeface="Times New Roman" panose="02020603050405020304" pitchFamily="18" charset="0"/>
              </a:rPr>
              <a:t>En esta sección se presentará un análisis de la respuesta transitoria de los sistemas de orden superior en términos generales. Se verá que la respuesta de sistemas de orden superior es la suma </a:t>
            </a:r>
            <a:r>
              <a:rPr lang="es-MX" sz="2400" dirty="0" smtClean="0">
                <a:latin typeface="Times New Roman" panose="02020603050405020304" pitchFamily="18" charset="0"/>
                <a:cs typeface="Times New Roman" panose="02020603050405020304" pitchFamily="18" charset="0"/>
              </a:rPr>
              <a:t>de las </a:t>
            </a:r>
            <a:r>
              <a:rPr lang="es-MX" sz="2400" dirty="0">
                <a:latin typeface="Times New Roman" panose="02020603050405020304" pitchFamily="18" charset="0"/>
                <a:cs typeface="Times New Roman" panose="02020603050405020304" pitchFamily="18" charset="0"/>
              </a:rPr>
              <a:t>respuestas de sistemas de primer orden y segundo orden</a:t>
            </a:r>
            <a:r>
              <a:rPr lang="es-MX" sz="2400" dirty="0" smtClean="0">
                <a:latin typeface="Times New Roman" panose="02020603050405020304" pitchFamily="18" charset="0"/>
                <a:cs typeface="Times New Roman" panose="02020603050405020304" pitchFamily="18" charset="0"/>
              </a:rPr>
              <a:t>.</a:t>
            </a:r>
          </a:p>
          <a:p>
            <a:pPr marL="0" indent="0" algn="ctr">
              <a:buNone/>
            </a:pPr>
            <a:r>
              <a:rPr lang="es-MX" b="1" dirty="0">
                <a:latin typeface="Times New Roman" panose="02020603050405020304" pitchFamily="18" charset="0"/>
                <a:cs typeface="Times New Roman" panose="02020603050405020304" pitchFamily="18" charset="0"/>
              </a:rPr>
              <a:t>Polos dominantes en lazo </a:t>
            </a:r>
            <a:r>
              <a:rPr lang="es-MX" b="1" dirty="0" smtClean="0">
                <a:latin typeface="Times New Roman" panose="02020603050405020304" pitchFamily="18" charset="0"/>
                <a:cs typeface="Times New Roman" panose="02020603050405020304" pitchFamily="18" charset="0"/>
              </a:rPr>
              <a:t>cerrado</a:t>
            </a:r>
          </a:p>
          <a:p>
            <a:pPr marL="0" indent="0">
              <a:buNone/>
            </a:pPr>
            <a:r>
              <a:rPr lang="es-MX" sz="2400" dirty="0">
                <a:latin typeface="Times New Roman" panose="02020603050405020304" pitchFamily="18" charset="0"/>
                <a:cs typeface="Times New Roman" panose="02020603050405020304" pitchFamily="18" charset="0"/>
              </a:rPr>
              <a:t>La dominancia relativa de los polos en lazo cerrado se determina mediante el cociente de las partes reales de los polos en lazo cerrado, al </a:t>
            </a:r>
            <a:r>
              <a:rPr lang="es-MX" sz="2400" dirty="0" smtClean="0">
                <a:latin typeface="Times New Roman" panose="02020603050405020304" pitchFamily="18" charset="0"/>
                <a:cs typeface="Times New Roman" panose="02020603050405020304" pitchFamily="18" charset="0"/>
              </a:rPr>
              <a:t>igual que </a:t>
            </a:r>
            <a:r>
              <a:rPr lang="es-MX" sz="2400" dirty="0">
                <a:latin typeface="Times New Roman" panose="02020603050405020304" pitchFamily="18" charset="0"/>
                <a:cs typeface="Times New Roman" panose="02020603050405020304" pitchFamily="18" charset="0"/>
              </a:rPr>
              <a:t>mediante las magnitudes relativas de los residuos evaluados en los polos en lazo cerrado. </a:t>
            </a:r>
            <a:r>
              <a:rPr lang="es-MX" sz="2400" dirty="0" smtClean="0">
                <a:latin typeface="Times New Roman" panose="02020603050405020304" pitchFamily="18" charset="0"/>
                <a:cs typeface="Times New Roman" panose="02020603050405020304" pitchFamily="18" charset="0"/>
              </a:rPr>
              <a:t>Las magnitudes </a:t>
            </a:r>
            <a:r>
              <a:rPr lang="es-MX" sz="2400" dirty="0">
                <a:latin typeface="Times New Roman" panose="02020603050405020304" pitchFamily="18" charset="0"/>
                <a:cs typeface="Times New Roman" panose="02020603050405020304" pitchFamily="18" charset="0"/>
              </a:rPr>
              <a:t>de los residuos dependen tanto de los polos en lazo cerrado como de los ceros.</a:t>
            </a:r>
            <a:br>
              <a:rPr lang="es-MX" sz="2400" dirty="0">
                <a:latin typeface="Times New Roman" panose="02020603050405020304" pitchFamily="18" charset="0"/>
                <a:cs typeface="Times New Roman" panose="02020603050405020304" pitchFamily="18" charset="0"/>
              </a:rPr>
            </a:br>
            <a:r>
              <a:rPr lang="es-MX" sz="2400" dirty="0">
                <a:latin typeface="Times New Roman" panose="02020603050405020304" pitchFamily="18" charset="0"/>
                <a:cs typeface="Times New Roman" panose="02020603050405020304" pitchFamily="18" charset="0"/>
              </a:rPr>
              <a:t/>
            </a:r>
            <a:br>
              <a:rPr lang="es-MX" sz="2400" dirty="0">
                <a:latin typeface="Times New Roman" panose="02020603050405020304" pitchFamily="18" charset="0"/>
                <a:cs typeface="Times New Roman" panose="02020603050405020304" pitchFamily="18" charset="0"/>
              </a:rPr>
            </a:br>
            <a:r>
              <a:rPr lang="es-MX" sz="2400" b="1" dirty="0"/>
              <a:t/>
            </a:r>
            <a:br>
              <a:rPr lang="es-MX" sz="2400" b="1" dirty="0"/>
            </a:br>
            <a:r>
              <a:rPr lang="es-MX" sz="2400" dirty="0"/>
              <a:t/>
            </a:r>
            <a:br>
              <a:rPr lang="es-MX" sz="2400" dirty="0"/>
            </a:br>
            <a:endParaRPr lang="es-MX" sz="2400" dirty="0">
              <a:latin typeface="Times New Roman" panose="02020603050405020304" pitchFamily="18" charset="0"/>
              <a:cs typeface="Times New Roman" panose="02020603050405020304" pitchFamily="18" charset="0"/>
            </a:endParaRPr>
          </a:p>
          <a:p>
            <a:pPr marL="0" indent="0">
              <a:buNone/>
            </a:pPr>
            <a:endParaRPr lang="es-MX" sz="2400" dirty="0" smtClean="0">
              <a:latin typeface="Times New Roman" panose="02020603050405020304" pitchFamily="18" charset="0"/>
              <a:cs typeface="Times New Roman" panose="02020603050405020304" pitchFamily="18" charset="0"/>
            </a:endParaRPr>
          </a:p>
          <a:p>
            <a:pPr marL="0" indent="0">
              <a:buNone/>
            </a:pPr>
            <a:endParaRPr lang="es-MX" sz="2400" dirty="0">
              <a:latin typeface="Times New Roman" panose="02020603050405020304" pitchFamily="18" charset="0"/>
              <a:cs typeface="Times New Roman" panose="02020603050405020304" pitchFamily="18" charset="0"/>
            </a:endParaRPr>
          </a:p>
          <a:p>
            <a:pPr marL="0" indent="0">
              <a:buNone/>
            </a:pPr>
            <a:endParaRPr lang="es-MX" sz="2400" b="1" dirty="0" smtClean="0"/>
          </a:p>
        </p:txBody>
      </p:sp>
    </p:spTree>
    <p:extLst>
      <p:ext uri="{BB962C8B-B14F-4D97-AF65-F5344CB8AC3E}">
        <p14:creationId xmlns:p14="http://schemas.microsoft.com/office/powerpoint/2010/main" val="3709928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2505"/>
            <a:ext cx="10515600" cy="5984458"/>
          </a:xfrm>
        </p:spPr>
        <p:txBody>
          <a:bodyPr/>
          <a:lstStyle/>
          <a:p>
            <a:pPr marL="0" indent="0">
              <a:buNone/>
            </a:pPr>
            <a:r>
              <a:rPr lang="es-MX" dirty="0" smtClean="0"/>
              <a:t>Las magnitudes </a:t>
            </a:r>
            <a:r>
              <a:rPr lang="es-MX" dirty="0"/>
              <a:t>de los residuos dependen tanto de los polos en lazo cerrado como de los ceros.</a:t>
            </a:r>
            <a:br>
              <a:rPr lang="es-MX" dirty="0"/>
            </a:br>
            <a:r>
              <a:rPr lang="es-MX" dirty="0"/>
              <a:t>Si los cocientes de las partes reales son superiores a 5 y no hay ceros cerca, los polos en </a:t>
            </a:r>
            <a:r>
              <a:rPr lang="es-MX" dirty="0" smtClean="0"/>
              <a:t>lazo cerrado </a:t>
            </a:r>
            <a:r>
              <a:rPr lang="es-MX" dirty="0"/>
              <a:t>más cercanos al eje ju dominarán el comportamiento de la respuesta transitoria, debido </a:t>
            </a:r>
            <a:r>
              <a:rPr lang="es-MX" dirty="0" smtClean="0"/>
              <a:t>a que </a:t>
            </a:r>
            <a:r>
              <a:rPr lang="es-MX" dirty="0"/>
              <a:t>corresponden a los términos de la respuesta transitoria que se disminuyen lentamente. </a:t>
            </a:r>
            <a:r>
              <a:rPr lang="es-MX" dirty="0" smtClean="0"/>
              <a:t>Los polos </a:t>
            </a:r>
            <a:r>
              <a:rPr lang="es-MX" dirty="0"/>
              <a:t>en lazo cerrado que tienen efectos dominantes sobre el comportamiento de la </a:t>
            </a:r>
            <a:r>
              <a:rPr lang="es-MX" dirty="0" smtClean="0"/>
              <a:t>respuesta transitoria </a:t>
            </a:r>
            <a:r>
              <a:rPr lang="es-MX" dirty="0"/>
              <a:t>se denominan polos dominantes en lazo cerrado. </a:t>
            </a:r>
            <a:br>
              <a:rPr lang="es-MX" dirty="0"/>
            </a:br>
            <a:r>
              <a:rPr lang="es-MX" dirty="0"/>
              <a:t/>
            </a:r>
            <a:br>
              <a:rPr lang="es-MX" dirty="0"/>
            </a:br>
            <a:endParaRPr lang="es-MX" dirty="0"/>
          </a:p>
        </p:txBody>
      </p:sp>
    </p:spTree>
    <p:extLst>
      <p:ext uri="{BB962C8B-B14F-4D97-AF65-F5344CB8AC3E}">
        <p14:creationId xmlns:p14="http://schemas.microsoft.com/office/powerpoint/2010/main" val="160944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64695"/>
            <a:ext cx="10515600" cy="5912268"/>
          </a:xfrm>
        </p:spPr>
        <p:txBody>
          <a:bodyPr/>
          <a:lstStyle/>
          <a:p>
            <a:pPr marL="0" indent="0">
              <a:buNone/>
            </a:pPr>
            <a:r>
              <a:rPr lang="es-MX" b="1" dirty="0">
                <a:latin typeface="Times New Roman" panose="02020603050405020304" pitchFamily="18" charset="0"/>
                <a:cs typeface="Times New Roman" panose="02020603050405020304" pitchFamily="18" charset="0"/>
              </a:rPr>
              <a:t>Análisis de estabilidad en el plano complejo</a:t>
            </a:r>
            <a:r>
              <a:rPr lang="es-MX" dirty="0">
                <a:latin typeface="Times New Roman" panose="02020603050405020304" pitchFamily="18" charset="0"/>
                <a:cs typeface="Times New Roman" panose="02020603050405020304" pitchFamily="18" charset="0"/>
              </a:rPr>
              <a:t>. </a:t>
            </a:r>
            <a:endParaRPr lang="es-MX" dirty="0" smtClean="0">
              <a:latin typeface="Times New Roman" panose="02020603050405020304" pitchFamily="18" charset="0"/>
              <a:cs typeface="Times New Roman" panose="02020603050405020304" pitchFamily="18" charset="0"/>
            </a:endParaRPr>
          </a:p>
          <a:p>
            <a:pPr marL="0" indent="0">
              <a:buNone/>
            </a:pPr>
            <a:r>
              <a:rPr lang="es-MX" sz="2400" dirty="0" smtClean="0">
                <a:latin typeface="Times New Roman" panose="02020603050405020304" pitchFamily="18" charset="0"/>
                <a:cs typeface="Times New Roman" panose="02020603050405020304" pitchFamily="18" charset="0"/>
              </a:rPr>
              <a:t>La </a:t>
            </a:r>
            <a:r>
              <a:rPr lang="es-MX" sz="2400" dirty="0">
                <a:latin typeface="Times New Roman" panose="02020603050405020304" pitchFamily="18" charset="0"/>
                <a:cs typeface="Times New Roman" panose="02020603050405020304" pitchFamily="18" charset="0"/>
              </a:rPr>
              <a:t>estabilidad de un sistema lineal </a:t>
            </a:r>
            <a:r>
              <a:rPr lang="es-MX" sz="2400" dirty="0" smtClean="0">
                <a:latin typeface="Times New Roman" panose="02020603050405020304" pitchFamily="18" charset="0"/>
                <a:cs typeface="Times New Roman" panose="02020603050405020304" pitchFamily="18" charset="0"/>
              </a:rPr>
              <a:t>en lazo </a:t>
            </a:r>
            <a:r>
              <a:rPr lang="es-MX" sz="2400" dirty="0">
                <a:latin typeface="Times New Roman" panose="02020603050405020304" pitchFamily="18" charset="0"/>
                <a:cs typeface="Times New Roman" panose="02020603050405020304" pitchFamily="18" charset="0"/>
              </a:rPr>
              <a:t>cerrado se determina a partir de la ubicación de los polos en lazo cerrado en el plano s. Si</a:t>
            </a:r>
            <a:br>
              <a:rPr lang="es-MX" sz="2400" dirty="0">
                <a:latin typeface="Times New Roman" panose="02020603050405020304" pitchFamily="18" charset="0"/>
                <a:cs typeface="Times New Roman" panose="02020603050405020304" pitchFamily="18" charset="0"/>
              </a:rPr>
            </a:br>
            <a:r>
              <a:rPr lang="es-MX" sz="2400" dirty="0">
                <a:latin typeface="Times New Roman" panose="02020603050405020304" pitchFamily="18" charset="0"/>
                <a:cs typeface="Times New Roman" panose="02020603050405020304" pitchFamily="18" charset="0"/>
              </a:rPr>
              <a:t>alguno de estos polos se encuentra en el semiplano derecho del plano s, entonces </a:t>
            </a:r>
            <a:r>
              <a:rPr lang="es-MX" sz="2400" dirty="0" smtClean="0">
                <a:latin typeface="Times New Roman" panose="02020603050405020304" pitchFamily="18" charset="0"/>
                <a:cs typeface="Times New Roman" panose="02020603050405020304" pitchFamily="18" charset="0"/>
              </a:rPr>
              <a:t>conforme aumenta </a:t>
            </a:r>
            <a:r>
              <a:rPr lang="es-MX" sz="2400" dirty="0">
                <a:latin typeface="Times New Roman" panose="02020603050405020304" pitchFamily="18" charset="0"/>
                <a:cs typeface="Times New Roman" panose="02020603050405020304" pitchFamily="18" charset="0"/>
              </a:rPr>
              <a:t>el tiempo producirá el modo dominante, y la respuesta transitoria aumentará de </a:t>
            </a:r>
            <a:r>
              <a:rPr lang="es-MX" sz="2400" dirty="0" smtClean="0">
                <a:latin typeface="Times New Roman" panose="02020603050405020304" pitchFamily="18" charset="0"/>
                <a:cs typeface="Times New Roman" panose="02020603050405020304" pitchFamily="18" charset="0"/>
              </a:rPr>
              <a:t>forma </a:t>
            </a:r>
            <a:r>
              <a:rPr lang="es-MX" sz="2400" dirty="0">
                <a:latin typeface="Times New Roman" panose="02020603050405020304" pitchFamily="18" charset="0"/>
                <a:cs typeface="Times New Roman" panose="02020603050405020304" pitchFamily="18" charset="0"/>
              </a:rPr>
              <a:t> </a:t>
            </a:r>
            <a:r>
              <a:rPr lang="es-MX" sz="2400" dirty="0" smtClean="0">
                <a:latin typeface="Times New Roman" panose="02020603050405020304" pitchFamily="18" charset="0"/>
                <a:cs typeface="Times New Roman" panose="02020603050405020304" pitchFamily="18" charset="0"/>
              </a:rPr>
              <a:t>monótona </a:t>
            </a:r>
            <a:r>
              <a:rPr lang="es-MX" sz="2400" dirty="0">
                <a:latin typeface="Times New Roman" panose="02020603050405020304" pitchFamily="18" charset="0"/>
                <a:cs typeface="Times New Roman" panose="02020603050405020304" pitchFamily="18" charset="0"/>
              </a:rPr>
              <a:t>u oscilará con una amplitud creciente.</a:t>
            </a:r>
          </a:p>
          <a:p>
            <a:pPr marL="0" indent="0">
              <a:buNone/>
            </a:pPr>
            <a:endParaRPr lang="es-MX" dirty="0"/>
          </a:p>
        </p:txBody>
      </p:sp>
    </p:spTree>
    <p:extLst>
      <p:ext uri="{BB962C8B-B14F-4D97-AF65-F5344CB8AC3E}">
        <p14:creationId xmlns:p14="http://schemas.microsoft.com/office/powerpoint/2010/main" val="970628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77875"/>
          </a:xfrm>
        </p:spPr>
        <p:txBody>
          <a:bodyPr/>
          <a:lstStyle/>
          <a:p>
            <a:pPr algn="ctr"/>
            <a:r>
              <a:rPr lang="es-MX" b="1" dirty="0" smtClean="0">
                <a:latin typeface="Times New Roman" panose="02020603050405020304" pitchFamily="18" charset="0"/>
                <a:cs typeface="Times New Roman" panose="02020603050405020304" pitchFamily="18" charset="0"/>
              </a:rPr>
              <a:t>introducción</a:t>
            </a:r>
            <a:endParaRPr lang="es-MX"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838200" y="1143000"/>
            <a:ext cx="10515600" cy="5033963"/>
          </a:xfrm>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La señal de entrada para un sistema de control no se conoce con anticipación,</a:t>
            </a:r>
            <a:br>
              <a:rPr lang="es-MX" sz="2400" dirty="0">
                <a:latin typeface="Times New Roman" panose="02020603050405020304" pitchFamily="18" charset="0"/>
                <a:cs typeface="Times New Roman" panose="02020603050405020304" pitchFamily="18" charset="0"/>
              </a:rPr>
            </a:br>
            <a:r>
              <a:rPr lang="es-MX" sz="2400" dirty="0">
                <a:latin typeface="Times New Roman" panose="02020603050405020304" pitchFamily="18" charset="0"/>
                <a:cs typeface="Times New Roman" panose="02020603050405020304" pitchFamily="18" charset="0"/>
              </a:rPr>
              <a:t>pero es de naturaleza aleatoria, y la entrada instantánea no puede expresarse de forma analítica.</a:t>
            </a:r>
            <a:br>
              <a:rPr lang="es-MX" sz="2400" dirty="0">
                <a:latin typeface="Times New Roman" panose="02020603050405020304" pitchFamily="18" charset="0"/>
                <a:cs typeface="Times New Roman" panose="02020603050405020304" pitchFamily="18" charset="0"/>
              </a:rPr>
            </a:br>
            <a:r>
              <a:rPr lang="es-MX" sz="2400" dirty="0">
                <a:latin typeface="Times New Roman" panose="02020603050405020304" pitchFamily="18" charset="0"/>
                <a:cs typeface="Times New Roman" panose="02020603050405020304" pitchFamily="18" charset="0"/>
              </a:rPr>
              <a:t>Sólo en algunos casos especiales se conoce con anticipación la señal de entrada y se puede expresar de forma analítica o mediante curvas.</a:t>
            </a:r>
          </a:p>
          <a:p>
            <a:pPr marL="0" indent="0">
              <a:buNone/>
            </a:pPr>
            <a:r>
              <a:rPr lang="es-MX" sz="2400" dirty="0">
                <a:latin typeface="Times New Roman" panose="02020603050405020304" pitchFamily="18" charset="0"/>
                <a:cs typeface="Times New Roman" panose="02020603050405020304" pitchFamily="18" charset="0"/>
              </a:rPr>
              <a:t>En el análisis y diseño de sistemas de control, se debe tener una base de comparación del</a:t>
            </a:r>
            <a:br>
              <a:rPr lang="es-MX" sz="2400" dirty="0">
                <a:latin typeface="Times New Roman" panose="02020603050405020304" pitchFamily="18" charset="0"/>
                <a:cs typeface="Times New Roman" panose="02020603050405020304" pitchFamily="18" charset="0"/>
              </a:rPr>
            </a:br>
            <a:r>
              <a:rPr lang="es-MX" sz="2400" dirty="0">
                <a:latin typeface="Times New Roman" panose="02020603050405020304" pitchFamily="18" charset="0"/>
                <a:cs typeface="Times New Roman" panose="02020603050405020304" pitchFamily="18" charset="0"/>
              </a:rPr>
              <a:t>comportamiento de diversos sistemas de control . Esta base se configura especificando las señales</a:t>
            </a:r>
            <a:br>
              <a:rPr lang="es-MX" sz="2400" dirty="0">
                <a:latin typeface="Times New Roman" panose="02020603050405020304" pitchFamily="18" charset="0"/>
                <a:cs typeface="Times New Roman" panose="02020603050405020304" pitchFamily="18" charset="0"/>
              </a:rPr>
            </a:br>
            <a:r>
              <a:rPr lang="es-MX" sz="2400" dirty="0">
                <a:latin typeface="Times New Roman" panose="02020603050405020304" pitchFamily="18" charset="0"/>
                <a:cs typeface="Times New Roman" panose="02020603050405020304" pitchFamily="18" charset="0"/>
              </a:rPr>
              <a:t>de entrada de prueba particulares y comparando las respuestas de varios sistemas a estas señales</a:t>
            </a:r>
            <a:br>
              <a:rPr lang="es-MX" sz="2400" dirty="0">
                <a:latin typeface="Times New Roman" panose="02020603050405020304" pitchFamily="18" charset="0"/>
                <a:cs typeface="Times New Roman" panose="02020603050405020304" pitchFamily="18" charset="0"/>
              </a:rPr>
            </a:br>
            <a:r>
              <a:rPr lang="es-MX" sz="2400" dirty="0">
                <a:latin typeface="Times New Roman" panose="02020603050405020304" pitchFamily="18" charset="0"/>
                <a:cs typeface="Times New Roman" panose="02020603050405020304" pitchFamily="18" charset="0"/>
              </a:rPr>
              <a:t>de entrada.</a:t>
            </a:r>
          </a:p>
        </p:txBody>
      </p:sp>
    </p:spTree>
    <p:extLst>
      <p:ext uri="{BB962C8B-B14F-4D97-AF65-F5344CB8AC3E}">
        <p14:creationId xmlns:p14="http://schemas.microsoft.com/office/powerpoint/2010/main" val="3951882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794084"/>
            <a:ext cx="10515600" cy="216569"/>
          </a:xfrm>
        </p:spPr>
        <p:txBody>
          <a:bodyPr>
            <a:normAutofit fontScale="90000"/>
          </a:bodyPr>
          <a:lstStyle/>
          <a:p>
            <a:pPr algn="ctr"/>
            <a:r>
              <a:rPr lang="es-MX" b="1" dirty="0">
                <a:latin typeface="Times New Roman" panose="02020603050405020304" pitchFamily="18" charset="0"/>
                <a:cs typeface="Times New Roman" panose="02020603050405020304" pitchFamily="18" charset="0"/>
              </a:rPr>
              <a:t>Señales de prueba típicas. </a:t>
            </a:r>
            <a:br>
              <a:rPr lang="es-MX" b="1" dirty="0">
                <a:latin typeface="Times New Roman" panose="02020603050405020304" pitchFamily="18" charset="0"/>
                <a:cs typeface="Times New Roman" panose="02020603050405020304" pitchFamily="18" charset="0"/>
              </a:rPr>
            </a:br>
            <a:endParaRPr lang="es-MX" b="1"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838200" y="1010652"/>
            <a:ext cx="10515600" cy="5269831"/>
          </a:xfrm>
        </p:spPr>
        <p:txBody>
          <a:bodyPr/>
          <a:lstStyle/>
          <a:p>
            <a:pPr marL="0" indent="0">
              <a:buNone/>
            </a:pPr>
            <a:r>
              <a:rPr lang="es-MX" sz="2400" dirty="0">
                <a:latin typeface="Times New Roman" panose="02020603050405020304" pitchFamily="18" charset="0"/>
                <a:cs typeface="Times New Roman" panose="02020603050405020304" pitchFamily="18" charset="0"/>
              </a:rPr>
              <a:t>Las señales de prueba que se usan regularmente son funciones </a:t>
            </a:r>
            <a:r>
              <a:rPr lang="es-MX" sz="2400" i="1" dirty="0">
                <a:latin typeface="Times New Roman" panose="02020603050405020304" pitchFamily="18" charset="0"/>
                <a:cs typeface="Times New Roman" panose="02020603050405020304" pitchFamily="18" charset="0"/>
              </a:rPr>
              <a:t>escalón, rampa, parábola, impulso, etc</a:t>
            </a:r>
            <a:r>
              <a:rPr lang="es-MX" sz="2400" dirty="0">
                <a:latin typeface="Times New Roman" panose="02020603050405020304" pitchFamily="18" charset="0"/>
                <a:cs typeface="Times New Roman" panose="02020603050405020304" pitchFamily="18" charset="0"/>
              </a:rPr>
              <a:t>. Con estas señales de prueba, es posible realizar </a:t>
            </a:r>
            <a:r>
              <a:rPr lang="es-MX" sz="2400" dirty="0" smtClean="0">
                <a:latin typeface="Times New Roman" panose="02020603050405020304" pitchFamily="18" charset="0"/>
                <a:cs typeface="Times New Roman" panose="02020603050405020304" pitchFamily="18" charset="0"/>
              </a:rPr>
              <a:t>con facilidad </a:t>
            </a:r>
            <a:r>
              <a:rPr lang="es-MX" sz="2400" dirty="0">
                <a:latin typeface="Times New Roman" panose="02020603050405020304" pitchFamily="18" charset="0"/>
                <a:cs typeface="Times New Roman" panose="02020603050405020304" pitchFamily="18" charset="0"/>
              </a:rPr>
              <a:t>análisis matemáticos y experimentales de sistemas de control, ya que las señales </a:t>
            </a:r>
            <a:r>
              <a:rPr lang="es-MX" sz="2400" dirty="0" smtClean="0">
                <a:latin typeface="Times New Roman" panose="02020603050405020304" pitchFamily="18" charset="0"/>
                <a:cs typeface="Times New Roman" panose="02020603050405020304" pitchFamily="18" charset="0"/>
              </a:rPr>
              <a:t>son funciones </a:t>
            </a:r>
            <a:r>
              <a:rPr lang="es-MX" sz="2400" dirty="0">
                <a:latin typeface="Times New Roman" panose="02020603050405020304" pitchFamily="18" charset="0"/>
                <a:cs typeface="Times New Roman" panose="02020603050405020304" pitchFamily="18" charset="0"/>
              </a:rPr>
              <a:t>del tiempo muy simples</a:t>
            </a:r>
            <a:r>
              <a:rPr lang="es-MX" sz="2400" dirty="0" smtClean="0">
                <a:latin typeface="Times New Roman" panose="02020603050405020304" pitchFamily="18" charset="0"/>
                <a:cs typeface="Times New Roman" panose="02020603050405020304" pitchFamily="18" charset="0"/>
              </a:rPr>
              <a:t>.</a:t>
            </a:r>
          </a:p>
          <a:p>
            <a:pPr marL="0" indent="0">
              <a:buNone/>
            </a:pPr>
            <a:r>
              <a:rPr lang="es-MX" sz="2400" dirty="0">
                <a:latin typeface="Times New Roman" panose="02020603050405020304" pitchFamily="18" charset="0"/>
                <a:cs typeface="Times New Roman" panose="02020603050405020304" pitchFamily="18" charset="0"/>
              </a:rPr>
              <a:t>Cuál de las señales de entrada típicas se debe usar para analizar las características del sistema. Si las entradas para un sistema de control son funciones del tiempo que</a:t>
            </a:r>
            <a:br>
              <a:rPr lang="es-MX" sz="2400" dirty="0">
                <a:latin typeface="Times New Roman" panose="02020603050405020304" pitchFamily="18" charset="0"/>
                <a:cs typeface="Times New Roman" panose="02020603050405020304" pitchFamily="18" charset="0"/>
              </a:rPr>
            </a:br>
            <a:r>
              <a:rPr lang="es-MX" sz="2400" dirty="0">
                <a:latin typeface="Times New Roman" panose="02020603050405020304" pitchFamily="18" charset="0"/>
                <a:cs typeface="Times New Roman" panose="02020603050405020304" pitchFamily="18" charset="0"/>
              </a:rPr>
              <a:t>cambian en forma gradual, una función rampa será una buena señal de prueba. Asimismo, si un</a:t>
            </a:r>
            <a:br>
              <a:rPr lang="es-MX" sz="2400" dirty="0">
                <a:latin typeface="Times New Roman" panose="02020603050405020304" pitchFamily="18" charset="0"/>
                <a:cs typeface="Times New Roman" panose="02020603050405020304" pitchFamily="18" charset="0"/>
              </a:rPr>
            </a:br>
            <a:r>
              <a:rPr lang="es-MX" sz="2400" dirty="0">
                <a:latin typeface="Times New Roman" panose="02020603050405020304" pitchFamily="18" charset="0"/>
                <a:cs typeface="Times New Roman" panose="02020603050405020304" pitchFamily="18" charset="0"/>
              </a:rPr>
              <a:t>sistema está sujeto a perturbaciones repentinas, una función escalón será una buena señal de prueba; y para un sistema sujeto a entradas de choque, una función impulso será la mejor.</a:t>
            </a:r>
          </a:p>
          <a:p>
            <a:pPr marL="0" indent="0">
              <a:buNone/>
            </a:pPr>
            <a:endParaRPr lang="es-MX" dirty="0"/>
          </a:p>
          <a:p>
            <a:pPr marL="0" indent="0">
              <a:buNone/>
            </a:pPr>
            <a:endParaRPr lang="es-MX" dirty="0"/>
          </a:p>
        </p:txBody>
      </p:sp>
    </p:spTree>
    <p:extLst>
      <p:ext uri="{BB962C8B-B14F-4D97-AF65-F5344CB8AC3E}">
        <p14:creationId xmlns:p14="http://schemas.microsoft.com/office/powerpoint/2010/main" val="1833763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41852"/>
            <a:ext cx="10515600" cy="440991"/>
          </a:xfrm>
        </p:spPr>
        <p:txBody>
          <a:bodyPr>
            <a:noAutofit/>
          </a:bodyPr>
          <a:lstStyle/>
          <a:p>
            <a:pPr algn="ctr"/>
            <a:r>
              <a:rPr lang="es-MX" sz="3600" b="1" dirty="0">
                <a:latin typeface="Times New Roman" panose="02020603050405020304" pitchFamily="18" charset="0"/>
                <a:cs typeface="Times New Roman" panose="02020603050405020304" pitchFamily="18" charset="0"/>
              </a:rPr>
              <a:t>Respuesta transitoria y respuesta en estado estacionario. </a:t>
            </a:r>
            <a:r>
              <a:rPr lang="es-MX" sz="3600" b="1" dirty="0"/>
              <a:t/>
            </a:r>
            <a:br>
              <a:rPr lang="es-MX" sz="3600" b="1" dirty="0"/>
            </a:br>
            <a:endParaRPr lang="es-MX" sz="3600" b="1" dirty="0"/>
          </a:p>
        </p:txBody>
      </p:sp>
      <p:sp>
        <p:nvSpPr>
          <p:cNvPr id="3" name="Marcador de contenido 2"/>
          <p:cNvSpPr>
            <a:spLocks noGrp="1"/>
          </p:cNvSpPr>
          <p:nvPr>
            <p:ph idx="1"/>
          </p:nvPr>
        </p:nvSpPr>
        <p:spPr>
          <a:xfrm>
            <a:off x="838200" y="1082843"/>
            <a:ext cx="10515600" cy="5094120"/>
          </a:xfrm>
        </p:spPr>
        <p:txBody>
          <a:bodyPr/>
          <a:lstStyle/>
          <a:p>
            <a:pPr marL="0" indent="0">
              <a:buNone/>
            </a:pPr>
            <a:r>
              <a:rPr lang="es-MX" sz="2600" dirty="0">
                <a:latin typeface="Times New Roman" panose="02020603050405020304" pitchFamily="18" charset="0"/>
                <a:cs typeface="Times New Roman" panose="02020603050405020304" pitchFamily="18" charset="0"/>
              </a:rPr>
              <a:t>La respuesta en el tiempo de un sistema de control consta de dos partes: la respuesta transitoria y la respuesta en estado estacionario. La respuesta transitoria se refiere a la que va del estado inicial al estado final. Por respuesta en estado estacionario se entiende la manera como se comporta la salida del sistema conforme t tiende a infinito. Por tanto, la respuesta del sistema c(t) se puede escribir como:</a:t>
            </a:r>
          </a:p>
          <a:p>
            <a:pPr marL="0" indent="0" algn="ctr">
              <a:buNone/>
            </a:pPr>
            <a:r>
              <a:rPr lang="es-MX" sz="2600" dirty="0"/>
              <a:t>c(t) = </a:t>
            </a:r>
            <a:r>
              <a:rPr lang="es-MX" sz="2600" dirty="0" smtClean="0"/>
              <a:t>Ctr </a:t>
            </a:r>
            <a:r>
              <a:rPr lang="es-MX" sz="2600" dirty="0"/>
              <a:t>+ </a:t>
            </a:r>
            <a:r>
              <a:rPr lang="es-MX" sz="2600" dirty="0" smtClean="0"/>
              <a:t>Css(t</a:t>
            </a:r>
            <a:r>
              <a:rPr lang="es-MX" sz="2600" dirty="0"/>
              <a:t>)</a:t>
            </a:r>
            <a:br>
              <a:rPr lang="es-MX" sz="2600" dirty="0"/>
            </a:br>
            <a:r>
              <a:rPr lang="es-MX" sz="2600" dirty="0">
                <a:latin typeface="Times New Roman" panose="02020603050405020304" pitchFamily="18" charset="0"/>
                <a:cs typeface="Times New Roman" panose="02020603050405020304" pitchFamily="18" charset="0"/>
              </a:rPr>
              <a:t>donde el primer término del miembro derecho de la ecuación es la respuesta transitoria y el segundo término es la respuesta en el estado estacionario.</a:t>
            </a:r>
          </a:p>
          <a:p>
            <a:pPr marL="0" indent="0">
              <a:buNone/>
            </a:pPr>
            <a:endParaRPr lang="es-MX"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862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09505"/>
            <a:ext cx="10515600" cy="681622"/>
          </a:xfrm>
        </p:spPr>
        <p:txBody>
          <a:bodyPr>
            <a:noAutofit/>
          </a:bodyPr>
          <a:lstStyle/>
          <a:p>
            <a:pPr algn="ctr"/>
            <a:r>
              <a:rPr lang="es-MX" sz="3600" b="1" dirty="0">
                <a:latin typeface="Times New Roman" panose="02020603050405020304" pitchFamily="18" charset="0"/>
                <a:cs typeface="Times New Roman" panose="02020603050405020304" pitchFamily="18" charset="0"/>
              </a:rPr>
              <a:t>Estabilidad absoluta, estabilidad relativa y error en estado estacionario.</a:t>
            </a:r>
            <a:r>
              <a:rPr lang="es-MX" sz="3600" dirty="0">
                <a:latin typeface="Times New Roman" panose="02020603050405020304" pitchFamily="18" charset="0"/>
                <a:cs typeface="Times New Roman" panose="02020603050405020304" pitchFamily="18" charset="0"/>
              </a:rPr>
              <a:t/>
            </a:r>
            <a:br>
              <a:rPr lang="es-MX" sz="3600" dirty="0">
                <a:latin typeface="Times New Roman" panose="02020603050405020304" pitchFamily="18" charset="0"/>
                <a:cs typeface="Times New Roman" panose="02020603050405020304" pitchFamily="18" charset="0"/>
              </a:rPr>
            </a:br>
            <a:endParaRPr lang="es-MX" sz="36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838200" y="1191127"/>
            <a:ext cx="10515600" cy="4985836"/>
          </a:xfrm>
        </p:spPr>
        <p:txBody>
          <a:bodyPr/>
          <a:lstStyle/>
          <a:p>
            <a:pPr marL="0" indent="0">
              <a:buNone/>
            </a:pPr>
            <a:r>
              <a:rPr lang="es-MX" dirty="0">
                <a:latin typeface="Times New Roman" panose="02020603050405020304" pitchFamily="18" charset="0"/>
                <a:cs typeface="Times New Roman" panose="02020603050405020304" pitchFamily="18" charset="0"/>
              </a:rPr>
              <a:t>La característica más importante del comportamiento dinámico de un sistema de control es la estabilidad absoluta, es decir, si el sistema es estable o inestable. </a:t>
            </a:r>
            <a:endParaRPr lang="es-MX" dirty="0" smtClean="0">
              <a:latin typeface="Times New Roman" panose="02020603050405020304" pitchFamily="18" charset="0"/>
              <a:cs typeface="Times New Roman" panose="02020603050405020304" pitchFamily="18" charset="0"/>
            </a:endParaRPr>
          </a:p>
          <a:p>
            <a:pPr marL="0" indent="0">
              <a:buNone/>
            </a:pPr>
            <a:r>
              <a:rPr lang="es-MX" dirty="0" smtClean="0">
                <a:latin typeface="Times New Roman" panose="02020603050405020304" pitchFamily="18" charset="0"/>
                <a:cs typeface="Times New Roman" panose="02020603050405020304" pitchFamily="18" charset="0"/>
              </a:rPr>
              <a:t>Un </a:t>
            </a:r>
            <a:r>
              <a:rPr lang="es-MX" dirty="0">
                <a:latin typeface="Times New Roman" panose="02020603050405020304" pitchFamily="18" charset="0"/>
                <a:cs typeface="Times New Roman" panose="02020603050405020304" pitchFamily="18" charset="0"/>
              </a:rPr>
              <a:t>sistema de control está en </a:t>
            </a:r>
            <a:r>
              <a:rPr lang="es-MX" b="1" dirty="0">
                <a:latin typeface="Times New Roman" panose="02020603050405020304" pitchFamily="18" charset="0"/>
                <a:cs typeface="Times New Roman" panose="02020603050405020304" pitchFamily="18" charset="0"/>
              </a:rPr>
              <a:t>equilibrio</a:t>
            </a:r>
            <a:r>
              <a:rPr lang="es-MX" dirty="0">
                <a:latin typeface="Times New Roman" panose="02020603050405020304" pitchFamily="18" charset="0"/>
                <a:cs typeface="Times New Roman" panose="02020603050405020304" pitchFamily="18" charset="0"/>
              </a:rPr>
              <a:t> si, en ausencia de cualquier perturbación o entrada, la salida permanece en el mismo estado</a:t>
            </a:r>
            <a:r>
              <a:rPr lang="es-MX" dirty="0" smtClean="0">
                <a:latin typeface="Times New Roman" panose="02020603050405020304" pitchFamily="18" charset="0"/>
                <a:cs typeface="Times New Roman" panose="02020603050405020304" pitchFamily="18" charset="0"/>
              </a:rPr>
              <a:t>.</a:t>
            </a:r>
          </a:p>
          <a:p>
            <a:pPr marL="0" indent="0">
              <a:buNone/>
            </a:pPr>
            <a:r>
              <a:rPr lang="es-MX" b="1" dirty="0">
                <a:latin typeface="Times New Roman" panose="02020603050405020304" pitchFamily="18" charset="0"/>
                <a:cs typeface="Times New Roman" panose="02020603050405020304" pitchFamily="18" charset="0"/>
              </a:rPr>
              <a:t>Es inestable </a:t>
            </a:r>
            <a:r>
              <a:rPr lang="es-MX" dirty="0">
                <a:latin typeface="Times New Roman" panose="02020603050405020304" pitchFamily="18" charset="0"/>
                <a:cs typeface="Times New Roman" panose="02020603050405020304" pitchFamily="18" charset="0"/>
              </a:rPr>
              <a:t>si la salida diverge sin límite a partir de su estado de equilibrio cuando el sistema está sujeto a una condición inicial</a:t>
            </a:r>
            <a:r>
              <a:rPr lang="es-MX" dirty="0"/>
              <a:t>. </a:t>
            </a:r>
          </a:p>
        </p:txBody>
      </p:sp>
    </p:spTree>
    <p:extLst>
      <p:ext uri="{BB962C8B-B14F-4D97-AF65-F5344CB8AC3E}">
        <p14:creationId xmlns:p14="http://schemas.microsoft.com/office/powerpoint/2010/main" val="1861457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741780"/>
          </a:xfrm>
        </p:spPr>
        <p:txBody>
          <a:bodyPr>
            <a:normAutofit/>
          </a:bodyPr>
          <a:lstStyle/>
          <a:p>
            <a:r>
              <a:rPr lang="es-MX" sz="3600" b="1" dirty="0">
                <a:latin typeface="Times New Roman" panose="02020603050405020304" pitchFamily="18" charset="0"/>
                <a:cs typeface="Times New Roman" panose="02020603050405020304" pitchFamily="18" charset="0"/>
              </a:rPr>
              <a:t>Sistemas de primer orden</a:t>
            </a:r>
          </a:p>
        </p:txBody>
      </p:sp>
      <p:sp>
        <p:nvSpPr>
          <p:cNvPr id="3" name="Marcador de contenido 2"/>
          <p:cNvSpPr>
            <a:spLocks noGrp="1"/>
          </p:cNvSpPr>
          <p:nvPr>
            <p:ph idx="1"/>
          </p:nvPr>
        </p:nvSpPr>
        <p:spPr>
          <a:xfrm>
            <a:off x="838200" y="1106906"/>
            <a:ext cx="10515600" cy="5070057"/>
          </a:xfrm>
        </p:spPr>
        <p:txBody>
          <a:bodyPr>
            <a:normAutofit/>
          </a:bodyPr>
          <a:lstStyle/>
          <a:p>
            <a:pPr marL="0" indent="0">
              <a:buNone/>
            </a:pPr>
            <a:r>
              <a:rPr lang="es-MX" dirty="0">
                <a:latin typeface="Times New Roman" panose="02020603050405020304" pitchFamily="18" charset="0"/>
                <a:cs typeface="Times New Roman" panose="02020603050405020304" pitchFamily="18" charset="0"/>
              </a:rPr>
              <a:t>Considérese el sistema de primer orden de la Figura 5-1(a). Físicamente, este sistema representa</a:t>
            </a:r>
            <a:br>
              <a:rPr lang="es-MX" dirty="0">
                <a:latin typeface="Times New Roman" panose="02020603050405020304" pitchFamily="18" charset="0"/>
                <a:cs typeface="Times New Roman" panose="02020603050405020304" pitchFamily="18" charset="0"/>
              </a:rPr>
            </a:br>
            <a:r>
              <a:rPr lang="es-MX" dirty="0">
                <a:latin typeface="Times New Roman" panose="02020603050405020304" pitchFamily="18" charset="0"/>
                <a:cs typeface="Times New Roman" panose="02020603050405020304" pitchFamily="18" charset="0"/>
              </a:rPr>
              <a:t>un circuito RC </a:t>
            </a:r>
            <a:r>
              <a:rPr lang="es-MX" dirty="0" smtClean="0">
                <a:latin typeface="Times New Roman" panose="02020603050405020304" pitchFamily="18" charset="0"/>
                <a:cs typeface="Times New Roman" panose="02020603050405020304" pitchFamily="18" charset="0"/>
              </a:rPr>
              <a:t>,. </a:t>
            </a:r>
            <a:r>
              <a:rPr lang="es-MX" dirty="0">
                <a:latin typeface="Times New Roman" panose="02020603050405020304" pitchFamily="18" charset="0"/>
                <a:cs typeface="Times New Roman" panose="02020603050405020304" pitchFamily="18" charset="0"/>
              </a:rPr>
              <a:t>La Figura 5-1(b) presenta un diagrama de</a:t>
            </a:r>
            <a:br>
              <a:rPr lang="es-MX" dirty="0">
                <a:latin typeface="Times New Roman" panose="02020603050405020304" pitchFamily="18" charset="0"/>
                <a:cs typeface="Times New Roman" panose="02020603050405020304" pitchFamily="18" charset="0"/>
              </a:rPr>
            </a:br>
            <a:r>
              <a:rPr lang="es-MX" dirty="0">
                <a:latin typeface="Times New Roman" panose="02020603050405020304" pitchFamily="18" charset="0"/>
                <a:cs typeface="Times New Roman" panose="02020603050405020304" pitchFamily="18" charset="0"/>
              </a:rPr>
              <a:t>bloques simplificado. </a:t>
            </a:r>
            <a:endParaRPr lang="es-MX" dirty="0" smtClean="0">
              <a:latin typeface="Times New Roman" panose="02020603050405020304" pitchFamily="18" charset="0"/>
              <a:cs typeface="Times New Roman" panose="02020603050405020304" pitchFamily="18" charset="0"/>
            </a:endParaRP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endParaRPr lang="es-MX" dirty="0"/>
          </a:p>
          <a:p>
            <a:pPr marL="0" indent="0">
              <a:buNone/>
            </a:pPr>
            <a:endParaRPr lang="es-MX"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390681" y="2808123"/>
            <a:ext cx="7753317" cy="3368840"/>
          </a:xfrm>
          <a:prstGeom prst="rect">
            <a:avLst/>
          </a:prstGeom>
          <a:noFill/>
          <a:ln>
            <a:noFill/>
          </a:ln>
        </p:spPr>
      </p:pic>
    </p:spTree>
    <p:extLst>
      <p:ext uri="{BB962C8B-B14F-4D97-AF65-F5344CB8AC3E}">
        <p14:creationId xmlns:p14="http://schemas.microsoft.com/office/powerpoint/2010/main" val="709182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132347"/>
                <a:ext cx="10515600" cy="6044616"/>
              </a:xfrm>
            </p:spPr>
            <p:txBody>
              <a:bodyPr/>
              <a:lstStyle/>
              <a:p>
                <a:pPr marL="0" indent="0">
                  <a:buNone/>
                </a:pPr>
                <a:r>
                  <a:rPr lang="es-MX" sz="2400" dirty="0" smtClean="0">
                    <a:latin typeface="Times New Roman" panose="02020603050405020304" pitchFamily="18" charset="0"/>
                    <a:cs typeface="Times New Roman" panose="02020603050405020304" pitchFamily="18" charset="0"/>
                  </a:rPr>
                  <a:t>La relación entrada-salida se obtiene mediante:</a:t>
                </a:r>
              </a:p>
              <a:p>
                <a:pPr marL="0" indent="0" algn="ctr">
                  <a:buNone/>
                </a:pPr>
                <a14:m>
                  <m:oMath xmlns:m="http://schemas.openxmlformats.org/officeDocument/2006/math">
                    <m:f>
                      <m:fPr>
                        <m:ctrlPr>
                          <a:rPr lang="es-MX" sz="2400" b="1" i="1">
                            <a:latin typeface="Cambria Math" panose="02040503050406030204" pitchFamily="18" charset="0"/>
                          </a:rPr>
                        </m:ctrlPr>
                      </m:fPr>
                      <m:num>
                        <m:r>
                          <a:rPr lang="es-MX" sz="2400" b="1" i="1">
                            <a:latin typeface="Cambria Math" panose="02040503050406030204" pitchFamily="18" charset="0"/>
                          </a:rPr>
                          <m:t>𝑪𝒔</m:t>
                        </m:r>
                      </m:num>
                      <m:den>
                        <m:r>
                          <a:rPr lang="es-MX" sz="2400" b="1" i="1">
                            <a:latin typeface="Cambria Math" panose="02040503050406030204" pitchFamily="18" charset="0"/>
                          </a:rPr>
                          <m:t>𝑹𝒔</m:t>
                        </m:r>
                      </m:den>
                    </m:f>
                  </m:oMath>
                </a14:m>
                <a:r>
                  <a:rPr lang="es-MX" sz="2400" b="1" dirty="0">
                    <a:latin typeface="Times New Roman" panose="02020603050405020304" pitchFamily="18" charset="0"/>
                    <a:cs typeface="Times New Roman" panose="02020603050405020304" pitchFamily="18" charset="0"/>
                  </a:rPr>
                  <a:t>=</a:t>
                </a:r>
                <a14:m>
                  <m:oMath xmlns:m="http://schemas.openxmlformats.org/officeDocument/2006/math">
                    <m:f>
                      <m:fPr>
                        <m:ctrlPr>
                          <a:rPr lang="es-MX" sz="2400" b="1" i="1">
                            <a:latin typeface="Cambria Math" panose="02040503050406030204" pitchFamily="18" charset="0"/>
                          </a:rPr>
                        </m:ctrlPr>
                      </m:fPr>
                      <m:num>
                        <m:r>
                          <a:rPr lang="es-MX" sz="2400" b="1" i="1">
                            <a:latin typeface="Cambria Math" panose="02040503050406030204" pitchFamily="18" charset="0"/>
                          </a:rPr>
                          <m:t>𝟏</m:t>
                        </m:r>
                      </m:num>
                      <m:den>
                        <m:r>
                          <a:rPr lang="es-MX" sz="2400" b="1" i="1">
                            <a:latin typeface="Cambria Math" panose="02040503050406030204" pitchFamily="18" charset="0"/>
                          </a:rPr>
                          <m:t>𝑻𝒔</m:t>
                        </m:r>
                        <m:r>
                          <a:rPr lang="es-MX" sz="2400" b="1" i="1">
                            <a:latin typeface="Cambria Math" panose="02040503050406030204" pitchFamily="18" charset="0"/>
                          </a:rPr>
                          <m:t>+</m:t>
                        </m:r>
                        <m:r>
                          <a:rPr lang="es-MX" sz="2400" b="1" i="1">
                            <a:latin typeface="Cambria Math" panose="02040503050406030204" pitchFamily="18" charset="0"/>
                          </a:rPr>
                          <m:t>𝟏</m:t>
                        </m:r>
                      </m:den>
                    </m:f>
                  </m:oMath>
                </a14:m>
                <a:endParaRPr lang="es-MX" sz="2400" b="1" dirty="0" smtClean="0">
                  <a:latin typeface="Times New Roman" panose="02020603050405020304" pitchFamily="18" charset="0"/>
                  <a:cs typeface="Times New Roman" panose="02020603050405020304" pitchFamily="18" charset="0"/>
                </a:endParaRPr>
              </a:p>
              <a:p>
                <a:pPr marL="0" indent="0">
                  <a:buNone/>
                </a:pPr>
                <a:r>
                  <a:rPr lang="es-MX" sz="2400" dirty="0">
                    <a:latin typeface="Times New Roman" panose="02020603050405020304" pitchFamily="18" charset="0"/>
                    <a:cs typeface="Times New Roman" panose="02020603050405020304" pitchFamily="18" charset="0"/>
                  </a:rPr>
                  <a:t>Se analizan las respuestas del sistema a entradas como la función escalón unitario, rampa unitaria e impulso </a:t>
                </a:r>
                <a:r>
                  <a:rPr lang="es-MX" sz="2400" dirty="0" smtClean="0">
                    <a:latin typeface="Times New Roman" panose="02020603050405020304" pitchFamily="18" charset="0"/>
                    <a:cs typeface="Times New Roman" panose="02020603050405020304" pitchFamily="18" charset="0"/>
                  </a:rPr>
                  <a:t>unitario.</a:t>
                </a:r>
              </a:p>
              <a:p>
                <a:pPr marL="0" indent="0" algn="ctr">
                  <a:buNone/>
                </a:pPr>
                <a:r>
                  <a:rPr lang="es-MX" b="1" dirty="0">
                    <a:latin typeface="Times New Roman" panose="02020603050405020304" pitchFamily="18" charset="0"/>
                    <a:cs typeface="Times New Roman" panose="02020603050405020304" pitchFamily="18" charset="0"/>
                  </a:rPr>
                  <a:t>Respuesta escalón unitario de sistemas de primer </a:t>
                </a:r>
                <a:r>
                  <a:rPr lang="es-MX" b="1" dirty="0" smtClean="0">
                    <a:latin typeface="Times New Roman" panose="02020603050405020304" pitchFamily="18" charset="0"/>
                    <a:cs typeface="Times New Roman" panose="02020603050405020304" pitchFamily="18" charset="0"/>
                  </a:rPr>
                  <a:t>orden</a:t>
                </a:r>
                <a:endParaRPr lang="es-MX" dirty="0">
                  <a:latin typeface="Times New Roman" panose="02020603050405020304" pitchFamily="18" charset="0"/>
                  <a:cs typeface="Times New Roman" panose="02020603050405020304" pitchFamily="18" charset="0"/>
                </a:endParaRPr>
              </a:p>
              <a:p>
                <a:pPr marL="0" indent="0">
                  <a:buNone/>
                </a:pPr>
                <a:r>
                  <a:rPr lang="es-MX" sz="2400" dirty="0" smtClean="0">
                    <a:latin typeface="Times New Roman" panose="02020603050405020304" pitchFamily="18" charset="0"/>
                    <a:cs typeface="Times New Roman" panose="02020603050405020304" pitchFamily="18" charset="0"/>
                  </a:rPr>
                  <a:t>Como </a:t>
                </a:r>
                <a:r>
                  <a:rPr lang="es-MX" sz="2400" dirty="0">
                    <a:latin typeface="Times New Roman" panose="02020603050405020304" pitchFamily="18" charset="0"/>
                    <a:cs typeface="Times New Roman" panose="02020603050405020304" pitchFamily="18" charset="0"/>
                  </a:rPr>
                  <a:t>la </a:t>
                </a:r>
                <a:r>
                  <a:rPr lang="es-MX" sz="2400" dirty="0" smtClean="0">
                    <a:latin typeface="Times New Roman" panose="02020603050405020304" pitchFamily="18" charset="0"/>
                    <a:cs typeface="Times New Roman" panose="02020603050405020304" pitchFamily="18" charset="0"/>
                  </a:rPr>
                  <a:t>transformada de </a:t>
                </a:r>
                <a:r>
                  <a:rPr lang="es-MX" sz="2400" dirty="0">
                    <a:latin typeface="Times New Roman" panose="02020603050405020304" pitchFamily="18" charset="0"/>
                    <a:cs typeface="Times New Roman" panose="02020603050405020304" pitchFamily="18" charset="0"/>
                  </a:rPr>
                  <a:t>Laplace de la función escalón unitario es 1/s, sustituyendo R(s) = 1 /s en la Ecuación, </a:t>
                </a:r>
                <a:r>
                  <a:rPr lang="es-MX" sz="2400" dirty="0" smtClean="0">
                    <a:latin typeface="Times New Roman" panose="02020603050405020304" pitchFamily="18" charset="0"/>
                    <a:cs typeface="Times New Roman" panose="02020603050405020304" pitchFamily="18" charset="0"/>
                  </a:rPr>
                  <a:t>se obtiene:</a:t>
                </a:r>
              </a:p>
              <a:p>
                <a:pPr marL="0" indent="0" algn="ctr">
                  <a:buNone/>
                </a:pPr>
                <a:r>
                  <a:rPr lang="es-MX"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s-MX" sz="2400" b="1" i="1">
                            <a:latin typeface="Cambria Math" panose="02040503050406030204" pitchFamily="18" charset="0"/>
                          </a:rPr>
                        </m:ctrlPr>
                      </m:fPr>
                      <m:num>
                        <m:r>
                          <a:rPr lang="es-MX" sz="2400" b="1" i="1">
                            <a:latin typeface="Cambria Math" panose="02040503050406030204" pitchFamily="18" charset="0"/>
                          </a:rPr>
                          <m:t>𝑪𝒔</m:t>
                        </m:r>
                      </m:num>
                      <m:den>
                        <m:r>
                          <a:rPr lang="es-MX" sz="2400" b="1" i="1">
                            <a:latin typeface="Cambria Math" panose="02040503050406030204" pitchFamily="18" charset="0"/>
                          </a:rPr>
                          <m:t>𝑹𝒔</m:t>
                        </m:r>
                      </m:den>
                    </m:f>
                  </m:oMath>
                </a14:m>
                <a:r>
                  <a:rPr lang="es-MX" sz="2400" b="1" dirty="0">
                    <a:latin typeface="Times New Roman" panose="02020603050405020304" pitchFamily="18" charset="0"/>
                    <a:cs typeface="Times New Roman" panose="02020603050405020304" pitchFamily="18" charset="0"/>
                  </a:rPr>
                  <a:t>=</a:t>
                </a:r>
                <a14:m>
                  <m:oMath xmlns:m="http://schemas.openxmlformats.org/officeDocument/2006/math">
                    <m:f>
                      <m:fPr>
                        <m:ctrlPr>
                          <a:rPr lang="es-MX" sz="2400" b="1" i="1">
                            <a:latin typeface="Cambria Math" panose="02040503050406030204" pitchFamily="18" charset="0"/>
                          </a:rPr>
                        </m:ctrlPr>
                      </m:fPr>
                      <m:num>
                        <m:r>
                          <a:rPr lang="es-MX" sz="2400" b="1" i="1">
                            <a:latin typeface="Cambria Math" panose="02040503050406030204" pitchFamily="18" charset="0"/>
                          </a:rPr>
                          <m:t>𝟏</m:t>
                        </m:r>
                      </m:num>
                      <m:den>
                        <m:r>
                          <a:rPr lang="es-MX" sz="2400" b="1" i="1">
                            <a:latin typeface="Cambria Math" panose="02040503050406030204" pitchFamily="18" charset="0"/>
                          </a:rPr>
                          <m:t>𝑻𝒔</m:t>
                        </m:r>
                        <m:r>
                          <a:rPr lang="es-MX" sz="2400" b="1" i="1">
                            <a:latin typeface="Cambria Math" panose="02040503050406030204" pitchFamily="18" charset="0"/>
                          </a:rPr>
                          <m:t>+</m:t>
                        </m:r>
                        <m:r>
                          <a:rPr lang="es-MX" sz="2400" b="1" i="1">
                            <a:latin typeface="Cambria Math" panose="02040503050406030204" pitchFamily="18" charset="0"/>
                          </a:rPr>
                          <m:t>𝟏</m:t>
                        </m:r>
                      </m:den>
                    </m:f>
                  </m:oMath>
                </a14:m>
                <a:r>
                  <a:rPr lang="es-MX" sz="2400" b="1" dirty="0">
                    <a:latin typeface="Times New Roman" panose="02020603050405020304" pitchFamily="18" charset="0"/>
                    <a:cs typeface="Times New Roman" panose="02020603050405020304" pitchFamily="18" charset="0"/>
                  </a:rPr>
                  <a:t> +</a:t>
                </a:r>
                <a14:m>
                  <m:oMath xmlns:m="http://schemas.openxmlformats.org/officeDocument/2006/math">
                    <m:f>
                      <m:fPr>
                        <m:ctrlPr>
                          <a:rPr lang="es-MX" sz="2400" b="1" i="1">
                            <a:latin typeface="Cambria Math" panose="02040503050406030204" pitchFamily="18" charset="0"/>
                          </a:rPr>
                        </m:ctrlPr>
                      </m:fPr>
                      <m:num>
                        <m:r>
                          <a:rPr lang="es-MX" sz="2400" b="1" i="1">
                            <a:latin typeface="Cambria Math" panose="02040503050406030204" pitchFamily="18" charset="0"/>
                          </a:rPr>
                          <m:t>𝟏</m:t>
                        </m:r>
                      </m:num>
                      <m:den>
                        <m:r>
                          <a:rPr lang="es-MX" sz="2400" b="1" i="1">
                            <a:latin typeface="Cambria Math" panose="02040503050406030204" pitchFamily="18" charset="0"/>
                          </a:rPr>
                          <m:t>𝒔</m:t>
                        </m:r>
                      </m:den>
                    </m:f>
                  </m:oMath>
                </a14:m>
                <a:endParaRPr lang="es-MX" sz="2400" dirty="0" smtClean="0">
                  <a:latin typeface="Times New Roman" panose="02020603050405020304" pitchFamily="18" charset="0"/>
                  <a:cs typeface="Times New Roman" panose="02020603050405020304" pitchFamily="18" charset="0"/>
                </a:endParaRPr>
              </a:p>
              <a:p>
                <a:pPr marL="0" indent="0">
                  <a:buNone/>
                </a:pPr>
                <a:r>
                  <a:rPr lang="es-MX" sz="2400" dirty="0"/>
                  <a:t>Si se desarrolla C (s) en fracciones simples se obtiene:</a:t>
                </a:r>
              </a:p>
              <a:p>
                <a:pPr marL="0" indent="0">
                  <a:buNone/>
                </a:pPr>
                <a14:m>
                  <m:oMathPara xmlns:m="http://schemas.openxmlformats.org/officeDocument/2006/math">
                    <m:oMathParaPr>
                      <m:jc m:val="centerGroup"/>
                    </m:oMathParaPr>
                    <m:oMath xmlns:m="http://schemas.openxmlformats.org/officeDocument/2006/math">
                      <m:r>
                        <a:rPr lang="es-MX" sz="2400" b="1" i="1">
                          <a:latin typeface="Cambria Math" panose="02040503050406030204" pitchFamily="18" charset="0"/>
                        </a:rPr>
                        <m:t>𝑪</m:t>
                      </m:r>
                      <m:d>
                        <m:dPr>
                          <m:ctrlPr>
                            <a:rPr lang="es-MX" sz="2400" b="1" i="1">
                              <a:latin typeface="Cambria Math" panose="02040503050406030204" pitchFamily="18" charset="0"/>
                            </a:rPr>
                          </m:ctrlPr>
                        </m:dPr>
                        <m:e>
                          <m:r>
                            <a:rPr lang="es-MX" sz="2400" b="1" i="1">
                              <a:latin typeface="Cambria Math" panose="02040503050406030204" pitchFamily="18" charset="0"/>
                            </a:rPr>
                            <m:t>𝒔</m:t>
                          </m:r>
                        </m:e>
                      </m:d>
                      <m:r>
                        <a:rPr lang="es-MX" sz="2400" b="1" i="1">
                          <a:latin typeface="Cambria Math" panose="02040503050406030204" pitchFamily="18" charset="0"/>
                        </a:rPr>
                        <m:t>=</m:t>
                      </m:r>
                      <m:f>
                        <m:fPr>
                          <m:ctrlPr>
                            <a:rPr lang="es-MX" sz="2400" b="1" i="1">
                              <a:latin typeface="Cambria Math" panose="02040503050406030204" pitchFamily="18" charset="0"/>
                            </a:rPr>
                          </m:ctrlPr>
                        </m:fPr>
                        <m:num>
                          <m:r>
                            <a:rPr lang="es-MX" sz="2400" b="1" i="1">
                              <a:latin typeface="Cambria Math" panose="02040503050406030204" pitchFamily="18" charset="0"/>
                            </a:rPr>
                            <m:t>𝟏</m:t>
                          </m:r>
                        </m:num>
                        <m:den>
                          <m:r>
                            <a:rPr lang="es-MX" sz="2400" b="1" i="1">
                              <a:latin typeface="Cambria Math" panose="02040503050406030204" pitchFamily="18" charset="0"/>
                            </a:rPr>
                            <m:t>𝒔</m:t>
                          </m:r>
                        </m:den>
                      </m:f>
                      <m:r>
                        <a:rPr lang="es-MX" sz="2400" b="1" i="1">
                          <a:latin typeface="Cambria Math" panose="02040503050406030204" pitchFamily="18" charset="0"/>
                        </a:rPr>
                        <m:t>−</m:t>
                      </m:r>
                      <m:f>
                        <m:fPr>
                          <m:ctrlPr>
                            <a:rPr lang="es-MX" sz="2400" b="1" i="1">
                              <a:latin typeface="Cambria Math" panose="02040503050406030204" pitchFamily="18" charset="0"/>
                            </a:rPr>
                          </m:ctrlPr>
                        </m:fPr>
                        <m:num>
                          <m:r>
                            <a:rPr lang="es-MX" sz="2400" b="1" i="1">
                              <a:latin typeface="Cambria Math" panose="02040503050406030204" pitchFamily="18" charset="0"/>
                            </a:rPr>
                            <m:t>𝑻</m:t>
                          </m:r>
                        </m:num>
                        <m:den>
                          <m:r>
                            <a:rPr lang="es-MX" sz="2400" b="1" i="1">
                              <a:latin typeface="Cambria Math" panose="02040503050406030204" pitchFamily="18" charset="0"/>
                            </a:rPr>
                            <m:t>𝒕𝒔</m:t>
                          </m:r>
                          <m:r>
                            <a:rPr lang="es-MX" sz="2400" b="1" i="1">
                              <a:latin typeface="Cambria Math" panose="02040503050406030204" pitchFamily="18" charset="0"/>
                            </a:rPr>
                            <m:t>+</m:t>
                          </m:r>
                          <m:r>
                            <a:rPr lang="es-MX" sz="2400" b="1" i="1">
                              <a:latin typeface="Cambria Math" panose="02040503050406030204" pitchFamily="18" charset="0"/>
                            </a:rPr>
                            <m:t>𝟏</m:t>
                          </m:r>
                        </m:den>
                      </m:f>
                      <m:r>
                        <a:rPr lang="es-MX" sz="2400" b="1" i="1">
                          <a:latin typeface="Cambria Math" panose="02040503050406030204" pitchFamily="18" charset="0"/>
                        </a:rPr>
                        <m:t>=−</m:t>
                      </m:r>
                      <m:f>
                        <m:fPr>
                          <m:ctrlPr>
                            <a:rPr lang="es-MX" sz="2400" b="1" i="1">
                              <a:latin typeface="Cambria Math" panose="02040503050406030204" pitchFamily="18" charset="0"/>
                            </a:rPr>
                          </m:ctrlPr>
                        </m:fPr>
                        <m:num>
                          <m:r>
                            <a:rPr lang="es-MX" sz="2400" b="1" i="1">
                              <a:latin typeface="Cambria Math" panose="02040503050406030204" pitchFamily="18" charset="0"/>
                            </a:rPr>
                            <m:t>𝟏</m:t>
                          </m:r>
                        </m:num>
                        <m:den>
                          <m:r>
                            <a:rPr lang="es-MX" sz="2400" b="1" i="1">
                              <a:latin typeface="Cambria Math" panose="02040503050406030204" pitchFamily="18" charset="0"/>
                            </a:rPr>
                            <m:t>𝒔</m:t>
                          </m:r>
                          <m:r>
                            <a:rPr lang="es-MX" sz="2400" b="1" i="1">
                              <a:latin typeface="Cambria Math" panose="02040503050406030204" pitchFamily="18" charset="0"/>
                            </a:rPr>
                            <m:t>+(</m:t>
                          </m:r>
                          <m:f>
                            <m:fPr>
                              <m:ctrlPr>
                                <a:rPr lang="es-MX" sz="2400" b="1" i="1">
                                  <a:latin typeface="Cambria Math" panose="02040503050406030204" pitchFamily="18" charset="0"/>
                                </a:rPr>
                              </m:ctrlPr>
                            </m:fPr>
                            <m:num>
                              <m:r>
                                <a:rPr lang="es-MX" sz="2400" b="1" i="1">
                                  <a:latin typeface="Cambria Math" panose="02040503050406030204" pitchFamily="18" charset="0"/>
                                </a:rPr>
                                <m:t>𝟏</m:t>
                              </m:r>
                            </m:num>
                            <m:den>
                              <m:r>
                                <a:rPr lang="es-MX" sz="2400" b="1" i="1">
                                  <a:latin typeface="Cambria Math" panose="02040503050406030204" pitchFamily="18" charset="0"/>
                                </a:rPr>
                                <m:t>𝑻</m:t>
                              </m:r>
                            </m:den>
                          </m:f>
                          <m:r>
                            <a:rPr lang="es-MX" sz="2400" b="1" i="1">
                              <a:latin typeface="Cambria Math" panose="02040503050406030204" pitchFamily="18" charset="0"/>
                            </a:rPr>
                            <m:t>)</m:t>
                          </m:r>
                        </m:den>
                      </m:f>
                    </m:oMath>
                  </m:oMathPara>
                </a14:m>
                <a:endParaRPr lang="es-MX" sz="2400" dirty="0"/>
              </a:p>
              <a:p>
                <a:pPr marL="0" indent="0">
                  <a:buNone/>
                </a:pPr>
                <a:endParaRPr lang="es-MX" sz="2400" dirty="0">
                  <a:latin typeface="Times New Roman" panose="02020603050405020304" pitchFamily="18" charset="0"/>
                  <a:cs typeface="Times New Roman" panose="02020603050405020304" pitchFamily="18" charset="0"/>
                </a:endParaRPr>
              </a:p>
              <a:p>
                <a:pPr marL="0" indent="0" algn="ctr">
                  <a:buNone/>
                </a:pPr>
                <a:endParaRPr lang="es-MX" dirty="0"/>
              </a:p>
              <a:p>
                <a:pPr marL="0" indent="0">
                  <a:buNone/>
                </a:pPr>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132347"/>
                <a:ext cx="10515600" cy="6044616"/>
              </a:xfrm>
              <a:blipFill rotWithShape="0">
                <a:blip r:embed="rId2"/>
                <a:stretch>
                  <a:fillRect l="-928" t="-1413" r="-870"/>
                </a:stretch>
              </a:blipFill>
            </p:spPr>
            <p:txBody>
              <a:bodyPr/>
              <a:lstStyle/>
              <a:p>
                <a:r>
                  <a:rPr lang="es-MX">
                    <a:noFill/>
                  </a:rPr>
                  <a:t> </a:t>
                </a:r>
              </a:p>
            </p:txBody>
          </p:sp>
        </mc:Fallback>
      </mc:AlternateContent>
    </p:spTree>
    <p:extLst>
      <p:ext uri="{BB962C8B-B14F-4D97-AF65-F5344CB8AC3E}">
        <p14:creationId xmlns:p14="http://schemas.microsoft.com/office/powerpoint/2010/main" val="2275920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180474"/>
                <a:ext cx="10515600" cy="5996489"/>
              </a:xfrm>
            </p:spPr>
            <p:txBody>
              <a:bodyPr/>
              <a:lstStyle/>
              <a:p>
                <a:pPr marL="0" indent="0">
                  <a:buNone/>
                </a:pPr>
                <a:r>
                  <a:rPr lang="es-MX" dirty="0" smtClean="0">
                    <a:latin typeface="Times New Roman" panose="02020603050405020304" pitchFamily="18" charset="0"/>
                    <a:cs typeface="Times New Roman" panose="02020603050405020304" pitchFamily="18" charset="0"/>
                  </a:rPr>
                  <a:t>Se </a:t>
                </a:r>
                <a:r>
                  <a:rPr lang="es-MX" dirty="0">
                    <a:latin typeface="Times New Roman" panose="02020603050405020304" pitchFamily="18" charset="0"/>
                    <a:cs typeface="Times New Roman" panose="02020603050405020304" pitchFamily="18" charset="0"/>
                  </a:rPr>
                  <a:t>toma la transformada inversa de Laplace de la Ecuación, se obtiene:</a:t>
                </a:r>
              </a:p>
              <a:p>
                <a:pPr marL="0" indent="0" algn="ctr">
                  <a:buNone/>
                </a:pPr>
                <a14:m>
                  <m:oMath xmlns:m="http://schemas.openxmlformats.org/officeDocument/2006/math">
                    <m:r>
                      <a:rPr lang="es-MX" b="1" i="1">
                        <a:latin typeface="Cambria Math" panose="02040503050406030204" pitchFamily="18" charset="0"/>
                      </a:rPr>
                      <m:t>𝑪</m:t>
                    </m:r>
                    <m:d>
                      <m:dPr>
                        <m:ctrlPr>
                          <a:rPr lang="es-MX" b="1" i="1">
                            <a:latin typeface="Cambria Math" panose="02040503050406030204" pitchFamily="18" charset="0"/>
                          </a:rPr>
                        </m:ctrlPr>
                      </m:dPr>
                      <m:e>
                        <m:r>
                          <a:rPr lang="es-MX" b="1" i="1">
                            <a:latin typeface="Cambria Math" panose="02040503050406030204" pitchFamily="18" charset="0"/>
                          </a:rPr>
                          <m:t>𝒕</m:t>
                        </m:r>
                      </m:e>
                    </m:d>
                    <m:r>
                      <a:rPr lang="es-MX" b="1" i="1">
                        <a:latin typeface="Cambria Math" panose="02040503050406030204" pitchFamily="18" charset="0"/>
                      </a:rPr>
                      <m:t>=</m:t>
                    </m:r>
                    <m:r>
                      <a:rPr lang="es-MX" b="1" i="1">
                        <a:latin typeface="Cambria Math" panose="02040503050406030204" pitchFamily="18" charset="0"/>
                      </a:rPr>
                      <m:t>𝟏</m:t>
                    </m:r>
                    <m:r>
                      <a:rPr lang="es-MX" b="1" i="1">
                        <a:latin typeface="Cambria Math" panose="02040503050406030204" pitchFamily="18" charset="0"/>
                      </a:rPr>
                      <m:t>−</m:t>
                    </m:r>
                    <m:sSup>
                      <m:sSupPr>
                        <m:ctrlPr>
                          <a:rPr lang="es-MX" b="1" i="1">
                            <a:latin typeface="Cambria Math" panose="02040503050406030204" pitchFamily="18" charset="0"/>
                          </a:rPr>
                        </m:ctrlPr>
                      </m:sSupPr>
                      <m:e>
                        <m:r>
                          <a:rPr lang="es-MX" b="1" i="1">
                            <a:latin typeface="Cambria Math" panose="02040503050406030204" pitchFamily="18" charset="0"/>
                          </a:rPr>
                          <m:t>𝒆</m:t>
                        </m:r>
                      </m:e>
                      <m:sup>
                        <m:r>
                          <a:rPr lang="es-MX" b="1" i="1">
                            <a:latin typeface="Cambria Math" panose="02040503050406030204" pitchFamily="18" charset="0"/>
                          </a:rPr>
                          <m:t>−</m:t>
                        </m:r>
                        <m:r>
                          <a:rPr lang="es-MX" b="1" i="1">
                            <a:latin typeface="Cambria Math" panose="02040503050406030204" pitchFamily="18" charset="0"/>
                          </a:rPr>
                          <m:t>𝒕</m:t>
                        </m:r>
                        <m:r>
                          <a:rPr lang="es-MX" b="1" i="1">
                            <a:latin typeface="Cambria Math" panose="02040503050406030204" pitchFamily="18" charset="0"/>
                          </a:rPr>
                          <m:t>/−</m:t>
                        </m:r>
                        <m:r>
                          <a:rPr lang="es-MX" b="1" i="1">
                            <a:latin typeface="Cambria Math" panose="02040503050406030204" pitchFamily="18" charset="0"/>
                          </a:rPr>
                          <m:t>𝑻</m:t>
                        </m:r>
                      </m:sup>
                    </m:sSup>
                  </m:oMath>
                </a14:m>
                <a:r>
                  <a:rPr lang="es-MX" b="1" dirty="0">
                    <a:latin typeface="Times New Roman" panose="02020603050405020304" pitchFamily="18" charset="0"/>
                    <a:cs typeface="Times New Roman" panose="02020603050405020304" pitchFamily="18" charset="0"/>
                  </a:rPr>
                  <a:t> ; t &gt; 0</a:t>
                </a:r>
                <a:endParaRPr lang="es-MX" dirty="0">
                  <a:latin typeface="Times New Roman" panose="02020603050405020304" pitchFamily="18" charset="0"/>
                  <a:cs typeface="Times New Roman" panose="02020603050405020304" pitchFamily="18" charset="0"/>
                </a:endParaRPr>
              </a:p>
              <a:p>
                <a:pPr marL="0" indent="0">
                  <a:buNone/>
                </a:pPr>
                <a:r>
                  <a:rPr lang="es-MX" dirty="0">
                    <a:latin typeface="Times New Roman" panose="02020603050405020304" pitchFamily="18" charset="0"/>
                    <a:cs typeface="Times New Roman" panose="02020603050405020304" pitchFamily="18" charset="0"/>
                  </a:rPr>
                  <a:t>La Ecuación </a:t>
                </a:r>
                <a:r>
                  <a:rPr lang="es-MX" dirty="0" smtClean="0">
                    <a:latin typeface="Times New Roman" panose="02020603050405020304" pitchFamily="18" charset="0"/>
                    <a:cs typeface="Times New Roman" panose="02020603050405020304" pitchFamily="18" charset="0"/>
                  </a:rPr>
                  <a:t>plantea </a:t>
                </a:r>
                <a:r>
                  <a:rPr lang="es-MX" dirty="0">
                    <a:latin typeface="Times New Roman" panose="02020603050405020304" pitchFamily="18" charset="0"/>
                    <a:cs typeface="Times New Roman" panose="02020603050405020304" pitchFamily="18" charset="0"/>
                  </a:rPr>
                  <a:t>que la salida C(t) es inicialmente cero y al final se vuelve unitaria. </a:t>
                </a:r>
                <a:r>
                  <a:rPr lang="es-MX" dirty="0" smtClean="0">
                    <a:latin typeface="Times New Roman" panose="02020603050405020304" pitchFamily="18" charset="0"/>
                    <a:cs typeface="Times New Roman" panose="02020603050405020304" pitchFamily="18" charset="0"/>
                  </a:rPr>
                  <a:t>Una característica </a:t>
                </a:r>
                <a:r>
                  <a:rPr lang="es-MX" dirty="0">
                    <a:latin typeface="Times New Roman" panose="02020603050405020304" pitchFamily="18" charset="0"/>
                    <a:cs typeface="Times New Roman" panose="02020603050405020304" pitchFamily="18" charset="0"/>
                  </a:rPr>
                  <a:t>importante de tal curva de respuesta exponencial C(t) es que, para t = T, el valor </a:t>
                </a:r>
                <a:r>
                  <a:rPr lang="es-MX" dirty="0" smtClean="0">
                    <a:latin typeface="Times New Roman" panose="02020603050405020304" pitchFamily="18" charset="0"/>
                    <a:cs typeface="Times New Roman" panose="02020603050405020304" pitchFamily="18" charset="0"/>
                  </a:rPr>
                  <a:t>de c(t</a:t>
                </a:r>
                <a:r>
                  <a:rPr lang="es-MX" dirty="0">
                    <a:latin typeface="Times New Roman" panose="02020603050405020304" pitchFamily="18" charset="0"/>
                    <a:cs typeface="Times New Roman" panose="02020603050405020304" pitchFamily="18" charset="0"/>
                  </a:rPr>
                  <a:t>) es 0.632, o que la respuesta c(t) alcanzó 63.2% de su cambio total. Esto se aprecia con facilidad sustituyendo t =T en C(t). Es </a:t>
                </a:r>
                <a:r>
                  <a:rPr lang="es-MX" dirty="0" smtClean="0">
                    <a:latin typeface="Times New Roman" panose="02020603050405020304" pitchFamily="18" charset="0"/>
                    <a:cs typeface="Times New Roman" panose="02020603050405020304" pitchFamily="18" charset="0"/>
                  </a:rPr>
                  <a:t>decir:</a:t>
                </a:r>
              </a:p>
              <a:p>
                <a:pPr marL="0" indent="0" algn="ctr">
                  <a:buNone/>
                </a:pPr>
                <a14:m>
                  <m:oMath xmlns:m="http://schemas.openxmlformats.org/officeDocument/2006/math">
                    <m:d>
                      <m:dPr>
                        <m:ctrlPr>
                          <a:rPr lang="es-MX" b="1" i="1">
                            <a:latin typeface="Cambria Math" panose="02040503050406030204" pitchFamily="18" charset="0"/>
                          </a:rPr>
                        </m:ctrlPr>
                      </m:dPr>
                      <m:e>
                        <m:r>
                          <a:rPr lang="es-MX" b="1" i="1">
                            <a:latin typeface="Cambria Math" panose="02040503050406030204" pitchFamily="18" charset="0"/>
                          </a:rPr>
                          <m:t>𝒕</m:t>
                        </m:r>
                      </m:e>
                    </m:d>
                    <m:r>
                      <a:rPr lang="es-MX" b="1" i="1">
                        <a:latin typeface="Cambria Math" panose="02040503050406030204" pitchFamily="18" charset="0"/>
                      </a:rPr>
                      <m:t>=</m:t>
                    </m:r>
                    <m:r>
                      <a:rPr lang="es-MX" b="1" i="1">
                        <a:latin typeface="Cambria Math" panose="02040503050406030204" pitchFamily="18" charset="0"/>
                      </a:rPr>
                      <m:t>𝟏</m:t>
                    </m:r>
                    <m:r>
                      <a:rPr lang="es-MX" b="1" i="1">
                        <a:latin typeface="Cambria Math" panose="02040503050406030204" pitchFamily="18" charset="0"/>
                      </a:rPr>
                      <m:t>−</m:t>
                    </m:r>
                    <m:sSup>
                      <m:sSupPr>
                        <m:ctrlPr>
                          <a:rPr lang="es-MX" b="1" i="1">
                            <a:latin typeface="Cambria Math" panose="02040503050406030204" pitchFamily="18" charset="0"/>
                          </a:rPr>
                        </m:ctrlPr>
                      </m:sSupPr>
                      <m:e>
                        <m:r>
                          <a:rPr lang="es-MX" b="1" i="1">
                            <a:latin typeface="Cambria Math" panose="02040503050406030204" pitchFamily="18" charset="0"/>
                          </a:rPr>
                          <m:t>𝒆</m:t>
                        </m:r>
                      </m:e>
                      <m:sup>
                        <m:r>
                          <a:rPr lang="es-MX" b="1" i="1">
                            <a:latin typeface="Cambria Math" panose="02040503050406030204" pitchFamily="18" charset="0"/>
                          </a:rPr>
                          <m:t>−</m:t>
                        </m:r>
                        <m:r>
                          <a:rPr lang="es-MX" b="1" i="1">
                            <a:latin typeface="Cambria Math" panose="02040503050406030204" pitchFamily="18" charset="0"/>
                          </a:rPr>
                          <m:t>𝟏</m:t>
                        </m:r>
                      </m:sup>
                    </m:sSup>
                  </m:oMath>
                </a14:m>
                <a:r>
                  <a:rPr lang="es-MX" b="1" dirty="0">
                    <a:latin typeface="Times New Roman" panose="02020603050405020304" pitchFamily="18" charset="0"/>
                    <a:cs typeface="Times New Roman" panose="02020603050405020304" pitchFamily="18" charset="0"/>
                  </a:rPr>
                  <a:t>=0.632</a:t>
                </a:r>
                <a:endParaRPr lang="es-MX" dirty="0">
                  <a:latin typeface="Times New Roman" panose="02020603050405020304" pitchFamily="18" charset="0"/>
                  <a:cs typeface="Times New Roman" panose="02020603050405020304" pitchFamily="18" charset="0"/>
                </a:endParaRPr>
              </a:p>
              <a:p>
                <a:pPr marL="0" indent="0">
                  <a:buNone/>
                </a:pPr>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180474"/>
                <a:ext cx="10515600" cy="5996489"/>
              </a:xfrm>
              <a:blipFill rotWithShape="0">
                <a:blip r:embed="rId2"/>
                <a:stretch>
                  <a:fillRect l="-1217" t="-1831"/>
                </a:stretch>
              </a:blipFill>
            </p:spPr>
            <p:txBody>
              <a:bodyPr/>
              <a:lstStyle/>
              <a:p>
                <a:r>
                  <a:rPr lang="es-MX">
                    <a:noFill/>
                  </a:rPr>
                  <a:t> </a:t>
                </a:r>
              </a:p>
            </p:txBody>
          </p:sp>
        </mc:Fallback>
      </mc:AlternateContent>
    </p:spTree>
    <p:extLst>
      <p:ext uri="{BB962C8B-B14F-4D97-AF65-F5344CB8AC3E}">
        <p14:creationId xmlns:p14="http://schemas.microsoft.com/office/powerpoint/2010/main" val="1043746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1126</Words>
  <Application>Microsoft Office PowerPoint</Application>
  <PresentationFormat>Panorámica</PresentationFormat>
  <Paragraphs>88</Paragraphs>
  <Slides>28</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28</vt:i4>
      </vt:variant>
    </vt:vector>
  </HeadingPairs>
  <TitlesOfParts>
    <vt:vector size="38" baseType="lpstr">
      <vt:lpstr>Arial</vt:lpstr>
      <vt:lpstr>Calibri</vt:lpstr>
      <vt:lpstr>Calibri Light</vt:lpstr>
      <vt:lpstr>Cambria Math</vt:lpstr>
      <vt:lpstr>Magriego</vt:lpstr>
      <vt:lpstr>MathPackOne</vt:lpstr>
      <vt:lpstr>Pisixtee</vt:lpstr>
      <vt:lpstr>Times New Roman</vt:lpstr>
      <vt:lpstr>Times-Roman</vt:lpstr>
      <vt:lpstr>Tema de Office</vt:lpstr>
      <vt:lpstr>Análisis de la respuesta </vt:lpstr>
      <vt:lpstr>Presentación de PowerPoint</vt:lpstr>
      <vt:lpstr>introducción</vt:lpstr>
      <vt:lpstr>Señales de prueba típicas.  </vt:lpstr>
      <vt:lpstr>Respuesta transitoria y respuesta en estado estacionario.  </vt:lpstr>
      <vt:lpstr>Estabilidad absoluta, estabilidad relativa y error en estado estacionario. </vt:lpstr>
      <vt:lpstr>Sistemas de primer orden</vt:lpstr>
      <vt:lpstr>Presentación de PowerPoint</vt:lpstr>
      <vt:lpstr>Presentación de PowerPoint</vt:lpstr>
      <vt:lpstr>Presentación de PowerPoint</vt:lpstr>
      <vt:lpstr>Respuesta rampa unitaria de sistemas de primer orden</vt:lpstr>
      <vt:lpstr>Presentación de PowerPoint</vt:lpstr>
      <vt:lpstr>Respuesta impulso unitario de sistemas de primer orden</vt:lpstr>
      <vt:lpstr>Presentación de PowerPoint</vt:lpstr>
      <vt:lpstr>Presentación de PowerPoint</vt:lpstr>
      <vt:lpstr>Sistemas de segundo orden </vt:lpstr>
      <vt:lpstr>Presentación de PowerPoint</vt:lpstr>
      <vt:lpstr>Presentación de PowerPoint</vt:lpstr>
      <vt:lpstr>Respuesta escalón de sistemas de segundo orden</vt:lpstr>
      <vt:lpstr>Presentación de PowerPoint</vt:lpstr>
      <vt:lpstr>Presentación de PowerPoint</vt:lpstr>
      <vt:lpstr>Presentación de PowerPoint</vt:lpstr>
      <vt:lpstr>Presentación de PowerPoint</vt:lpstr>
      <vt:lpstr>Presentación de PowerPoint</vt:lpstr>
      <vt:lpstr>Presentación de PowerPoint</vt:lpstr>
      <vt:lpstr>Sistemas de orden superior </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la respuesta</dc:title>
  <dc:creator>luis fernandez</dc:creator>
  <cp:lastModifiedBy>luis fernandez</cp:lastModifiedBy>
  <cp:revision>21</cp:revision>
  <dcterms:created xsi:type="dcterms:W3CDTF">2017-09-06T20:11:08Z</dcterms:created>
  <dcterms:modified xsi:type="dcterms:W3CDTF">2017-09-07T14:41:06Z</dcterms:modified>
</cp:coreProperties>
</file>