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4" r:id="rId7"/>
    <p:sldId id="260" r:id="rId8"/>
    <p:sldId id="261" r:id="rId9"/>
    <p:sldId id="263"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US ANTONIO ROBLES REYES" initials="JARR" lastIdx="2" clrIdx="0">
    <p:extLst>
      <p:ext uri="{19B8F6BF-5375-455C-9EA6-DF929625EA0E}">
        <p15:presenceInfo xmlns:p15="http://schemas.microsoft.com/office/powerpoint/2012/main" userId="a225854cb42616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05T08:50:27.839" idx="1">
    <p:pos x="10" y="10"/>
    <p:text>a) es en una entrda de impulso</p:text>
    <p:extLst>
      <p:ext uri="{C676402C-5697-4E1C-873F-D02D1690AC5C}">
        <p15:threadingInfo xmlns:p15="http://schemas.microsoft.com/office/powerpoint/2012/main" timeZoneBias="300"/>
      </p:ext>
    </p:extLst>
  </p:cm>
  <p:cm authorId="1" dt="2017-10-05T08:52:02.550" idx="2">
    <p:pos x="10" y="146"/>
    <p:text>b) es una entrada ne escalon</p:text>
    <p:extLst>
      <p:ext uri="{C676402C-5697-4E1C-873F-D02D1690AC5C}">
        <p15:threadingInfo xmlns:p15="http://schemas.microsoft.com/office/powerpoint/2012/main" timeZoneBias="30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AA898057-9EE9-43DE-9755-53DD7FA09F30}" type="datetimeFigureOut">
              <a:rPr lang="es-MX" smtClean="0"/>
              <a:t>19/10/2017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127159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A898057-9EE9-43DE-9755-53DD7FA09F30}" type="datetimeFigureOut">
              <a:rPr lang="es-MX" smtClean="0"/>
              <a:t>19/10/2017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599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A898057-9EE9-43DE-9755-53DD7FA09F30}" type="datetimeFigureOut">
              <a:rPr lang="es-MX" smtClean="0"/>
              <a:t>19/10/2017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112738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A898057-9EE9-43DE-9755-53DD7FA09F30}" type="datetimeFigureOut">
              <a:rPr lang="es-MX" smtClean="0"/>
              <a:t>19/10/2017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91893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A898057-9EE9-43DE-9755-53DD7FA09F30}" type="datetimeFigureOut">
              <a:rPr lang="es-MX" smtClean="0"/>
              <a:t>19/10/2017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366652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A898057-9EE9-43DE-9755-53DD7FA09F30}" type="datetimeFigureOut">
              <a:rPr lang="es-MX" smtClean="0"/>
              <a:t>19/10/2017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403045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A898057-9EE9-43DE-9755-53DD7FA09F30}" type="datetimeFigureOut">
              <a:rPr lang="es-MX" smtClean="0"/>
              <a:t>19/10/2017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362192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A898057-9EE9-43DE-9755-53DD7FA09F30}" type="datetimeFigureOut">
              <a:rPr lang="es-MX" smtClean="0"/>
              <a:t>19/10/2017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202259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A898057-9EE9-43DE-9755-53DD7FA09F30}" type="datetimeFigureOut">
              <a:rPr lang="es-MX" smtClean="0"/>
              <a:t>19/10/2017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405674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A898057-9EE9-43DE-9755-53DD7FA09F30}" type="datetimeFigureOut">
              <a:rPr lang="es-MX" smtClean="0"/>
              <a:t>19/10/2017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28981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A898057-9EE9-43DE-9755-53DD7FA09F30}" type="datetimeFigureOut">
              <a:rPr lang="es-MX" smtClean="0"/>
              <a:t>19/10/2017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529F0A8-CB7B-4D49-BFE0-CCB1D31DD928}" type="slidenum">
              <a:rPr lang="es-MX" smtClean="0"/>
              <a:t>‹Nº›</a:t>
            </a:fld>
            <a:endParaRPr lang="es-MX"/>
          </a:p>
        </p:txBody>
      </p:sp>
    </p:spTree>
    <p:extLst>
      <p:ext uri="{BB962C8B-B14F-4D97-AF65-F5344CB8AC3E}">
        <p14:creationId xmlns:p14="http://schemas.microsoft.com/office/powerpoint/2010/main" val="232214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98057-9EE9-43DE-9755-53DD7FA09F30}" type="datetimeFigureOut">
              <a:rPr lang="es-MX" smtClean="0"/>
              <a:t>19/10/2017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9F0A8-CB7B-4D49-BFE0-CCB1D31DD928}" type="slidenum">
              <a:rPr lang="es-MX" smtClean="0"/>
              <a:t>‹Nº›</a:t>
            </a:fld>
            <a:endParaRPr lang="es-MX"/>
          </a:p>
        </p:txBody>
      </p:sp>
    </p:spTree>
    <p:extLst>
      <p:ext uri="{BB962C8B-B14F-4D97-AF65-F5344CB8AC3E}">
        <p14:creationId xmlns:p14="http://schemas.microsoft.com/office/powerpoint/2010/main" val="3441450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smtClean="0"/>
              <a:t>Localización </a:t>
            </a:r>
            <a:r>
              <a:rPr lang="es-MX" dirty="0" smtClean="0"/>
              <a:t>geométrico de lugares de </a:t>
            </a:r>
            <a:r>
              <a:rPr lang="es-MX" dirty="0" smtClean="0"/>
              <a:t>raíces </a:t>
            </a:r>
            <a:br>
              <a:rPr lang="es-MX" dirty="0" smtClean="0"/>
            </a:b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14498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9600"/>
            <a:ext cx="10515600" cy="5567363"/>
          </a:xfrm>
        </p:spPr>
        <p:txBody>
          <a:bodyPr/>
          <a:lstStyle/>
          <a:p>
            <a:r>
              <a:rPr lang="es-MX" dirty="0" smtClean="0"/>
              <a:t>Puesto que los valores de las raíces depende del valor de K la respuesta del sistema a entradas externas también depende del valor de K. para los valores de K entre 0 y 0.25 se tiene como respuesta sobreamortiguada de un sistema de segundo orden. Para K = 0.25 el sistema es críticamente amortiguado cuando es mayor presenta oscilaciones.</a:t>
            </a:r>
          </a:p>
          <a:p>
            <a:endParaRPr lang="es-MX" dirty="0"/>
          </a:p>
        </p:txBody>
      </p:sp>
      <p:pic>
        <p:nvPicPr>
          <p:cNvPr id="4" name="Imagen 3"/>
          <p:cNvPicPr>
            <a:picLocks noChangeAspect="1"/>
          </p:cNvPicPr>
          <p:nvPr/>
        </p:nvPicPr>
        <p:blipFill rotWithShape="1">
          <a:blip r:embed="rId2"/>
          <a:srcRect l="7857" t="14586" r="62976" b="46453"/>
          <a:stretch/>
        </p:blipFill>
        <p:spPr>
          <a:xfrm>
            <a:off x="3164114" y="2685142"/>
            <a:ext cx="5080000" cy="3815183"/>
          </a:xfrm>
          <a:prstGeom prst="rect">
            <a:avLst/>
          </a:prstGeom>
        </p:spPr>
      </p:pic>
    </p:spTree>
    <p:extLst>
      <p:ext uri="{BB962C8B-B14F-4D97-AF65-F5344CB8AC3E}">
        <p14:creationId xmlns:p14="http://schemas.microsoft.com/office/powerpoint/2010/main" val="1059434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783771"/>
                <a:ext cx="10515600" cy="5393192"/>
              </a:xfrm>
            </p:spPr>
            <p:txBody>
              <a:bodyPr>
                <a:normAutofit/>
              </a:bodyPr>
              <a:lstStyle/>
              <a:p>
                <a:r>
                  <a:rPr lang="es-MX" dirty="0" smtClean="0"/>
                  <a:t>Condiciones de ángulo y magnitud. Considérese el sistema de la Figura 6-1. La función de transferencia en lazo cerrado es</a:t>
                </a:r>
              </a:p>
              <a:p>
                <a:pPr marL="0" indent="0">
                  <a:buNone/>
                </a:pPr>
                <a:endParaRPr lang="es-MX"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𝐶</m:t>
                          </m:r>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m:t>
                          </m:r>
                        </m:num>
                        <m:den>
                          <m:r>
                            <a:rPr lang="es-MX" b="0" i="1" smtClean="0">
                              <a:latin typeface="Cambria Math" panose="02040503050406030204" pitchFamily="18" charset="0"/>
                            </a:rPr>
                            <m:t>𝑅</m:t>
                          </m:r>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𝐺</m:t>
                          </m:r>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m:t>
                          </m:r>
                        </m:num>
                        <m:den>
                          <m:r>
                            <a:rPr lang="es-MX" b="0" i="1" smtClean="0">
                              <a:latin typeface="Cambria Math" panose="02040503050406030204" pitchFamily="18" charset="0"/>
                            </a:rPr>
                            <m:t>1+</m:t>
                          </m:r>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𝐻</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den>
                      </m:f>
                    </m:oMath>
                  </m:oMathPara>
                </a14:m>
                <a:endParaRPr lang="es-MX" dirty="0" smtClean="0"/>
              </a:p>
              <a:p>
                <a:pPr marL="0" indent="0">
                  <a:buNone/>
                </a:pPr>
                <a:endParaRPr lang="es-MX" dirty="0" smtClean="0"/>
              </a:p>
              <a:p>
                <a:r>
                  <a:rPr lang="es-MX" dirty="0" smtClean="0"/>
                  <a:t>(6-1)</a:t>
                </a:r>
              </a:p>
              <a:p>
                <a:r>
                  <a:rPr lang="es-MX" dirty="0" smtClean="0"/>
                  <a:t>La ecuación característica para este sistema en lazo cerrado se obtiene haciendo que el denominador del lado derecho de la Ecuación (6-1) sea igual a cero. Es decir,</a:t>
                </a:r>
              </a:p>
              <a:p>
                <a:pPr marL="0" indent="0" algn="ctr">
                  <a:buNone/>
                </a:pPr>
                <a:r>
                  <a:rPr lang="es-MX" i="1" dirty="0" smtClean="0">
                    <a:latin typeface="Cambria Math" panose="02040503050406030204" pitchFamily="18" charset="0"/>
                    <a:ea typeface="Cambria Math" panose="02040503050406030204" pitchFamily="18" charset="0"/>
                  </a:rPr>
                  <a:t>1+G(s)H(s)=0</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783771"/>
                <a:ext cx="10515600" cy="5393192"/>
              </a:xfrm>
              <a:blipFill rotWithShape="0">
                <a:blip r:embed="rId2"/>
                <a:stretch>
                  <a:fillRect l="-1043" t="-1923"/>
                </a:stretch>
              </a:blipFill>
            </p:spPr>
            <p:txBody>
              <a:bodyPr/>
              <a:lstStyle/>
              <a:p>
                <a:r>
                  <a:rPr lang="es-MX">
                    <a:noFill/>
                  </a:rPr>
                  <a:t> </a:t>
                </a:r>
              </a:p>
            </p:txBody>
          </p:sp>
        </mc:Fallback>
      </mc:AlternateContent>
    </p:spTree>
    <p:extLst>
      <p:ext uri="{BB962C8B-B14F-4D97-AF65-F5344CB8AC3E}">
        <p14:creationId xmlns:p14="http://schemas.microsoft.com/office/powerpoint/2010/main" val="2977970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5086"/>
            <a:ext cx="10515600" cy="5581877"/>
          </a:xfrm>
        </p:spPr>
        <p:txBody>
          <a:bodyPr/>
          <a:lstStyle/>
          <a:p>
            <a:pPr marL="0" indent="0" algn="r">
              <a:buNone/>
            </a:pPr>
            <a:endParaRPr lang="es-MX" dirty="0" smtClean="0"/>
          </a:p>
          <a:p>
            <a:pPr marL="0" indent="0" algn="r">
              <a:buNone/>
            </a:pPr>
            <a:endParaRPr lang="es-MX" dirty="0"/>
          </a:p>
          <a:p>
            <a:pPr marL="0" indent="0" algn="r">
              <a:buNone/>
            </a:pPr>
            <a:endParaRPr lang="es-MX" dirty="0" smtClean="0"/>
          </a:p>
          <a:p>
            <a:pPr marL="0" indent="0" algn="r">
              <a:buNone/>
            </a:pPr>
            <a:endParaRPr lang="es-MX" dirty="0"/>
          </a:p>
          <a:p>
            <a:pPr marL="0" indent="0" algn="r">
              <a:buNone/>
            </a:pPr>
            <a:endParaRPr lang="es-MX" dirty="0" smtClean="0"/>
          </a:p>
          <a:p>
            <a:pPr marL="0" indent="0" algn="r">
              <a:buNone/>
            </a:pPr>
            <a:r>
              <a:rPr lang="es-MX" dirty="0" smtClean="0"/>
              <a:t>G(s)H(s)=1                                                     (6-2)</a:t>
            </a:r>
          </a:p>
          <a:p>
            <a:endParaRPr lang="es-MX" dirty="0" smtClean="0"/>
          </a:p>
          <a:p>
            <a:r>
              <a:rPr lang="es-MX" dirty="0" smtClean="0"/>
              <a:t>Aquí se supone que G(s)H(s) es un cociente de polinomios en s. Debido a que G(s)H(s) es una cantidad compleja, la Ecuación (6-2) se divide en dos ecuaciones igualando, respectivamente, los ángulos y magnitudes de ambos lados, para obtener: </a:t>
            </a:r>
            <a:endParaRPr lang="es-MX" dirty="0"/>
          </a:p>
        </p:txBody>
      </p:sp>
      <p:pic>
        <p:nvPicPr>
          <p:cNvPr id="4" name="Imagen 3"/>
          <p:cNvPicPr>
            <a:picLocks noChangeAspect="1"/>
          </p:cNvPicPr>
          <p:nvPr/>
        </p:nvPicPr>
        <p:blipFill rotWithShape="1">
          <a:blip r:embed="rId2"/>
          <a:srcRect l="37857" t="19456" r="29762" b="51112"/>
          <a:stretch/>
        </p:blipFill>
        <p:spPr>
          <a:xfrm>
            <a:off x="4122057" y="595086"/>
            <a:ext cx="3947886" cy="2017486"/>
          </a:xfrm>
          <a:prstGeom prst="rect">
            <a:avLst/>
          </a:prstGeom>
        </p:spPr>
      </p:pic>
    </p:spTree>
    <p:extLst>
      <p:ext uri="{BB962C8B-B14F-4D97-AF65-F5344CB8AC3E}">
        <p14:creationId xmlns:p14="http://schemas.microsoft.com/office/powerpoint/2010/main" val="4181976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449943"/>
                <a:ext cx="10515600" cy="5727020"/>
              </a:xfrm>
            </p:spPr>
            <p:txBody>
              <a:bodyPr/>
              <a:lstStyle/>
              <a:p>
                <a:r>
                  <a:rPr lang="pt-BR" dirty="0" smtClean="0"/>
                  <a:t>Condición de ángulo:</a:t>
                </a:r>
              </a:p>
              <a:p>
                <a:pPr marL="0" indent="0" algn="ctr">
                  <a:buNone/>
                </a:pPr>
                <a:r>
                  <a:rPr lang="pt-BR" dirty="0" smtClean="0"/>
                  <a:t>G(s)H(s)=</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180°(2k+1)                            (k=0, 1, 2, ...)                      (6-3)</a:t>
                </a:r>
              </a:p>
              <a:p>
                <a:r>
                  <a:rPr lang="pt-BR" dirty="0" smtClean="0"/>
                  <a:t>Condición de magnitud:</a:t>
                </a:r>
              </a:p>
              <a:p>
                <a:pPr marL="0" indent="0" algn="ctr">
                  <a:buNone/>
                </a:pPr>
                <a:r>
                  <a:rPr lang="pt-BR" dirty="0"/>
                  <a:t>|</a:t>
                </a:r>
                <a:r>
                  <a:rPr lang="pt-BR" dirty="0" smtClean="0"/>
                  <a:t>G(s)H(s)|=1</a:t>
                </a:r>
              </a:p>
              <a:p>
                <a:r>
                  <a:rPr lang="es-MX" dirty="0" smtClean="0"/>
                  <a:t>Los valores de s que cumplen tanto las condiciones de ángulo como las de magnitud son las raíces de la ecuación característica, o los polos en lazo cerrado. El lugar de las raíces es una gráfica de los puntos del plano complejo que sólo satisfacen la condición de ángulo. Las raíces de la ecuación característica (los polos en lazo cerrado) que corresponden a un valor específico de la ganancia se determinan a partir de la condición de magnitud. </a:t>
                </a: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449943"/>
                <a:ext cx="10515600" cy="5727020"/>
              </a:xfrm>
              <a:blipFill rotWithShape="0">
                <a:blip r:embed="rId3"/>
                <a:stretch>
                  <a:fillRect l="-1043" t="-1810" r="-1565"/>
                </a:stretch>
              </a:blipFill>
            </p:spPr>
            <p:txBody>
              <a:bodyPr/>
              <a:lstStyle/>
              <a:p>
                <a:r>
                  <a:rPr lang="es-MX">
                    <a:noFill/>
                  </a:rPr>
                  <a:t> </a:t>
                </a:r>
              </a:p>
            </p:txBody>
          </p:sp>
        </mc:Fallback>
      </mc:AlternateContent>
    </p:spTree>
    <p:extLst>
      <p:ext uri="{BB962C8B-B14F-4D97-AF65-F5344CB8AC3E}">
        <p14:creationId xmlns:p14="http://schemas.microsoft.com/office/powerpoint/2010/main" val="1803305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696686"/>
                <a:ext cx="10515600" cy="5480277"/>
              </a:xfrm>
            </p:spPr>
            <p:txBody>
              <a:bodyPr/>
              <a:lstStyle/>
              <a:p>
                <a:r>
                  <a:rPr lang="es-MX" dirty="0" smtClean="0"/>
                  <a:t>En muchos casos, G(s)H(s) contiene un parámetro de ganancia K, y la ecuación característica se escribe como</a:t>
                </a:r>
              </a:p>
              <a:p>
                <a:pPr marL="0" indent="0" algn="ctr">
                  <a:buNone/>
                </a:pPr>
                <a:endParaRPr lang="es-MX" i="1" dirty="0" smtClean="0">
                  <a:latin typeface="Cambria Math" panose="02040503050406030204" pitchFamily="18" charset="0"/>
                  <a:ea typeface="Cambria Math" panose="02040503050406030204" pitchFamily="18" charset="0"/>
                </a:endParaRPr>
              </a:p>
              <a:p>
                <a:pPr marL="0" indent="0" algn="ctr">
                  <a:buNone/>
                </a:pPr>
                <a:r>
                  <a:rPr lang="es-MX" i="1" dirty="0" smtClean="0">
                    <a:latin typeface="Cambria Math" panose="02040503050406030204" pitchFamily="18" charset="0"/>
                    <a:ea typeface="Cambria Math" panose="02040503050406030204" pitchFamily="18" charset="0"/>
                  </a:rPr>
                  <a:t>1+ </a:t>
                </a:r>
                <a14:m>
                  <m:oMath xmlns:m="http://schemas.openxmlformats.org/officeDocument/2006/math">
                    <m:f>
                      <m:fPr>
                        <m:ctrlPr>
                          <a:rPr lang="es-MX" i="1" smtClean="0">
                            <a:latin typeface="Cambria Math" panose="02040503050406030204" pitchFamily="18" charset="0"/>
                            <a:ea typeface="Cambria Math" panose="02040503050406030204" pitchFamily="18" charset="0"/>
                          </a:rPr>
                        </m:ctrlPr>
                      </m:fPr>
                      <m:num>
                        <m:r>
                          <a:rPr lang="es-MX" i="1" smtClean="0">
                            <a:latin typeface="Cambria Math" panose="02040503050406030204" pitchFamily="18" charset="0"/>
                            <a:ea typeface="Cambria Math" panose="02040503050406030204" pitchFamily="18" charset="0"/>
                          </a:rPr>
                          <m:t>𝐾</m:t>
                        </m:r>
                        <m:d>
                          <m:dPr>
                            <m:ctrlPr>
                              <a:rPr lang="es-MX" i="1" smtClean="0">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𝑧</m:t>
                            </m:r>
                            <m:r>
                              <a:rPr lang="es-MX" i="1" smtClean="0">
                                <a:latin typeface="Cambria Math" panose="02040503050406030204" pitchFamily="18" charset="0"/>
                                <a:ea typeface="Cambria Math" panose="02040503050406030204" pitchFamily="18" charset="0"/>
                              </a:rPr>
                              <m:t>1</m:t>
                            </m:r>
                          </m:e>
                        </m:d>
                        <m:d>
                          <m:dPr>
                            <m:ctrlPr>
                              <a:rPr lang="es-MX" i="1" smtClean="0">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𝑧</m:t>
                            </m:r>
                            <m:r>
                              <a:rPr lang="es-MX" i="1" smtClean="0">
                                <a:latin typeface="Cambria Math" panose="02040503050406030204" pitchFamily="18" charset="0"/>
                                <a:ea typeface="Cambria Math" panose="02040503050406030204" pitchFamily="18" charset="0"/>
                              </a:rPr>
                              <m:t>2</m:t>
                            </m:r>
                          </m:e>
                        </m:d>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𝑧𝑚</m:t>
                        </m:r>
                        <m:r>
                          <a:rPr lang="es-MX" i="1" smtClean="0">
                            <a:latin typeface="Cambria Math" panose="02040503050406030204" pitchFamily="18" charset="0"/>
                            <a:ea typeface="Cambria Math" panose="02040503050406030204" pitchFamily="18" charset="0"/>
                          </a:rPr>
                          <m:t>)</m:t>
                        </m:r>
                      </m:num>
                      <m:den>
                        <m:d>
                          <m:dPr>
                            <m:ctrlPr>
                              <a:rPr lang="es-MX" i="1" smtClean="0">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𝑝</m:t>
                            </m:r>
                            <m:r>
                              <a:rPr lang="es-MX" i="1" smtClean="0">
                                <a:latin typeface="Cambria Math" panose="02040503050406030204" pitchFamily="18" charset="0"/>
                                <a:ea typeface="Cambria Math" panose="02040503050406030204" pitchFamily="18" charset="0"/>
                              </a:rPr>
                              <m:t>1</m:t>
                            </m:r>
                          </m:e>
                        </m:d>
                        <m:d>
                          <m:dPr>
                            <m:ctrlPr>
                              <a:rPr lang="es-MX" i="1" smtClean="0">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𝑝</m:t>
                            </m:r>
                            <m:r>
                              <a:rPr lang="es-MX" i="1" smtClean="0">
                                <a:latin typeface="Cambria Math" panose="02040503050406030204" pitchFamily="18" charset="0"/>
                                <a:ea typeface="Cambria Math" panose="02040503050406030204" pitchFamily="18" charset="0"/>
                              </a:rPr>
                              <m:t>2</m:t>
                            </m:r>
                          </m:e>
                        </m:d>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𝑠</m:t>
                        </m:r>
                        <m:r>
                          <a:rPr lang="es-MX" b="0" i="1" smtClean="0">
                            <a:latin typeface="Cambria Math" panose="02040503050406030204" pitchFamily="18" charset="0"/>
                            <a:ea typeface="Cambria Math" panose="02040503050406030204" pitchFamily="18" charset="0"/>
                          </a:rPr>
                          <m:t>+</m:t>
                        </m:r>
                        <m:r>
                          <a:rPr lang="es-MX" i="1" smtClean="0">
                            <a:latin typeface="Cambria Math" panose="02040503050406030204" pitchFamily="18" charset="0"/>
                            <a:ea typeface="Cambria Math" panose="02040503050406030204" pitchFamily="18" charset="0"/>
                          </a:rPr>
                          <m:t>𝑝𝑛</m:t>
                        </m:r>
                        <m:r>
                          <a:rPr lang="es-MX" i="1" smtClean="0">
                            <a:latin typeface="Cambria Math" panose="02040503050406030204" pitchFamily="18" charset="0"/>
                            <a:ea typeface="Cambria Math" panose="02040503050406030204" pitchFamily="18" charset="0"/>
                          </a:rPr>
                          <m:t>)</m:t>
                        </m:r>
                      </m:den>
                    </m:f>
                  </m:oMath>
                </a14:m>
                <a:r>
                  <a:rPr lang="es-MX" i="1" dirty="0" smtClean="0">
                    <a:latin typeface="Cambria Math" panose="02040503050406030204" pitchFamily="18" charset="0"/>
                    <a:ea typeface="Cambria Math" panose="02040503050406030204" pitchFamily="18" charset="0"/>
                  </a:rPr>
                  <a:t>=0</a:t>
                </a:r>
              </a:p>
              <a:p>
                <a:pPr marL="0" indent="0" algn="ctr">
                  <a:buNone/>
                </a:pPr>
                <a:endParaRPr lang="es-MX" i="1" dirty="0">
                  <a:latin typeface="Cambria Math" panose="02040503050406030204" pitchFamily="18" charset="0"/>
                  <a:ea typeface="Cambria Math" panose="02040503050406030204" pitchFamily="18" charset="0"/>
                </a:endParaRPr>
              </a:p>
              <a:p>
                <a:pPr algn="ctr"/>
                <a:r>
                  <a:rPr lang="es-MX" dirty="0" smtClean="0">
                    <a:ea typeface="Cambria Math" panose="02040503050406030204" pitchFamily="18" charset="0"/>
                  </a:rPr>
                  <a:t>Entonces, los lugares de las raíces para el sistema son los lugares de los polos en lazo cerrado cuando la ganancia K varía de cero a infinito.</a:t>
                </a:r>
                <a:endParaRPr lang="es-MX" dirty="0">
                  <a:ea typeface="Cambria Math" panose="02040503050406030204" pitchFamily="18"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696686"/>
                <a:ext cx="10515600" cy="5480277"/>
              </a:xfrm>
              <a:blipFill rotWithShape="0">
                <a:blip r:embed="rId3"/>
                <a:stretch>
                  <a:fillRect l="-1043" t="-1780" r="-870"/>
                </a:stretch>
              </a:blipFill>
            </p:spPr>
            <p:txBody>
              <a:bodyPr/>
              <a:lstStyle/>
              <a:p>
                <a:r>
                  <a:rPr lang="es-MX">
                    <a:noFill/>
                  </a:rPr>
                  <a:t> </a:t>
                </a:r>
              </a:p>
            </p:txBody>
          </p:sp>
        </mc:Fallback>
      </mc:AlternateContent>
    </p:spTree>
    <p:extLst>
      <p:ext uri="{BB962C8B-B14F-4D97-AF65-F5344CB8AC3E}">
        <p14:creationId xmlns:p14="http://schemas.microsoft.com/office/powerpoint/2010/main" val="2646644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508000"/>
                <a:ext cx="10515600" cy="5668963"/>
              </a:xfrm>
            </p:spPr>
            <p:txBody>
              <a:bodyPr>
                <a:normAutofit/>
              </a:bodyPr>
              <a:lstStyle/>
              <a:p>
                <a:r>
                  <a:rPr lang="es-MX" dirty="0"/>
                  <a:t>P</a:t>
                </a:r>
                <a:r>
                  <a:rPr lang="es-MX" dirty="0" smtClean="0"/>
                  <a:t>ara empezar a dibujar los lugares de las raíces de un sistema mediante el método analizado aquí, se debe conocer la localización de los polos y los ceros de G(s)H(s). Recuérdese que los ángulos de las cantidades complejas que se originan a partir de los polos y los ceros en lazo abierto para el punto de prueba s se miden en sentido contrario al de las agujas del reloj. </a:t>
                </a:r>
              </a:p>
              <a:p>
                <a:r>
                  <a:rPr lang="es-MX" dirty="0" smtClean="0"/>
                  <a:t>Por ejemplo, si G(s)H(s) se obtiene mediante</a:t>
                </a:r>
              </a:p>
              <a:p>
                <a:endParaRPr lang="pt-BR" dirty="0" smtClean="0"/>
              </a:p>
              <a:p>
                <a:pPr marL="0" indent="0" algn="ctr">
                  <a:buNone/>
                </a:pPr>
                <a:r>
                  <a:rPr lang="pt-BR" dirty="0" smtClean="0"/>
                  <a:t>G(s)H(s)=</a:t>
                </a:r>
                <a14:m>
                  <m:oMath xmlns:m="http://schemas.openxmlformats.org/officeDocument/2006/math">
                    <m:f>
                      <m:fPr>
                        <m:ctrlPr>
                          <a:rPr lang="pt-BR" i="1" smtClean="0">
                            <a:latin typeface="Cambria Math" panose="02040503050406030204" pitchFamily="18" charset="0"/>
                          </a:rPr>
                        </m:ctrlPr>
                      </m:fPr>
                      <m:num>
                        <m:r>
                          <m:rPr>
                            <m:nor/>
                          </m:rPr>
                          <a:rPr lang="pt-BR" dirty="0" smtClean="0"/>
                          <m:t>K</m:t>
                        </m:r>
                        <m:r>
                          <m:rPr>
                            <m:nor/>
                          </m:rPr>
                          <a:rPr lang="pt-BR" dirty="0" smtClean="0"/>
                          <m:t>(</m:t>
                        </m:r>
                        <m:r>
                          <m:rPr>
                            <m:nor/>
                          </m:rPr>
                          <a:rPr lang="pt-BR" dirty="0" smtClean="0"/>
                          <m:t>s</m:t>
                        </m:r>
                        <m:r>
                          <m:rPr>
                            <m:nor/>
                          </m:rPr>
                          <a:rPr lang="es-MX" b="0" i="0" dirty="0" smtClean="0"/>
                          <m:t>+</m:t>
                        </m:r>
                        <m:r>
                          <m:rPr>
                            <m:nor/>
                          </m:rPr>
                          <a:rPr lang="pt-BR" dirty="0" smtClean="0"/>
                          <m:t>z</m:t>
                        </m:r>
                        <m:r>
                          <m:rPr>
                            <m:nor/>
                          </m:rPr>
                          <a:rPr lang="pt-BR" dirty="0" smtClean="0"/>
                          <m:t>1) </m:t>
                        </m:r>
                      </m:num>
                      <m:den>
                        <m:r>
                          <m:rPr>
                            <m:nor/>
                          </m:rPr>
                          <a:rPr lang="pt-BR" dirty="0" smtClean="0"/>
                          <m:t>(</m:t>
                        </m:r>
                        <m:r>
                          <m:rPr>
                            <m:nor/>
                          </m:rPr>
                          <a:rPr lang="pt-BR" dirty="0" smtClean="0"/>
                          <m:t>s</m:t>
                        </m:r>
                        <m:r>
                          <m:rPr>
                            <m:nor/>
                          </m:rPr>
                          <a:rPr lang="es-MX" b="0" i="0" dirty="0" smtClean="0"/>
                          <m:t>+</m:t>
                        </m:r>
                        <m:r>
                          <m:rPr>
                            <m:nor/>
                          </m:rPr>
                          <a:rPr lang="pt-BR" dirty="0" smtClean="0"/>
                          <m:t>p</m:t>
                        </m:r>
                        <m:r>
                          <m:rPr>
                            <m:nor/>
                          </m:rPr>
                          <a:rPr lang="pt-BR" dirty="0" smtClean="0"/>
                          <m:t>1)(</m:t>
                        </m:r>
                        <m:r>
                          <m:rPr>
                            <m:nor/>
                          </m:rPr>
                          <a:rPr lang="pt-BR" dirty="0" smtClean="0"/>
                          <m:t>s</m:t>
                        </m:r>
                        <m:r>
                          <m:rPr>
                            <m:nor/>
                          </m:rPr>
                          <a:rPr lang="es-MX" b="0" i="0" dirty="0" smtClean="0"/>
                          <m:t>+</m:t>
                        </m:r>
                        <m:r>
                          <m:rPr>
                            <m:nor/>
                          </m:rPr>
                          <a:rPr lang="pt-BR" dirty="0" smtClean="0"/>
                          <m:t>p</m:t>
                        </m:r>
                        <m:r>
                          <m:rPr>
                            <m:nor/>
                          </m:rPr>
                          <a:rPr lang="pt-BR" dirty="0" smtClean="0"/>
                          <m:t>2)(</m:t>
                        </m:r>
                        <m:r>
                          <m:rPr>
                            <m:nor/>
                          </m:rPr>
                          <a:rPr lang="pt-BR" dirty="0" smtClean="0"/>
                          <m:t>s</m:t>
                        </m:r>
                        <m:r>
                          <m:rPr>
                            <m:nor/>
                          </m:rPr>
                          <a:rPr lang="es-MX" b="0" i="0" dirty="0" smtClean="0"/>
                          <m:t>+</m:t>
                        </m:r>
                        <m:r>
                          <m:rPr>
                            <m:nor/>
                          </m:rPr>
                          <a:rPr lang="pt-BR" dirty="0" smtClean="0"/>
                          <m:t>p</m:t>
                        </m:r>
                        <m:r>
                          <m:rPr>
                            <m:nor/>
                          </m:rPr>
                          <a:rPr lang="pt-BR" dirty="0" smtClean="0"/>
                          <m:t>3)(</m:t>
                        </m:r>
                        <m:r>
                          <m:rPr>
                            <m:nor/>
                          </m:rPr>
                          <a:rPr lang="pt-BR" dirty="0" smtClean="0"/>
                          <m:t>s</m:t>
                        </m:r>
                        <m:r>
                          <m:rPr>
                            <m:nor/>
                          </m:rPr>
                          <a:rPr lang="es-MX" b="0" i="0" dirty="0" smtClean="0"/>
                          <m:t>+</m:t>
                        </m:r>
                        <m:r>
                          <m:rPr>
                            <m:nor/>
                          </m:rPr>
                          <a:rPr lang="pt-BR" dirty="0" smtClean="0"/>
                          <m:t>p</m:t>
                        </m:r>
                        <m:r>
                          <m:rPr>
                            <m:nor/>
                          </m:rPr>
                          <a:rPr lang="pt-BR" dirty="0" smtClean="0"/>
                          <m:t>4)</m:t>
                        </m:r>
                      </m:den>
                    </m:f>
                  </m:oMath>
                </a14:m>
                <a:endParaRPr lang="pt-BR"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508000"/>
                <a:ext cx="10515600" cy="5668963"/>
              </a:xfrm>
              <a:blipFill rotWithShape="0">
                <a:blip r:embed="rId2"/>
                <a:stretch>
                  <a:fillRect l="-1043" t="-1720" r="-1623"/>
                </a:stretch>
              </a:blipFill>
            </p:spPr>
            <p:txBody>
              <a:bodyPr/>
              <a:lstStyle/>
              <a:p>
                <a:r>
                  <a:rPr lang="es-MX">
                    <a:noFill/>
                  </a:rPr>
                  <a:t> </a:t>
                </a:r>
              </a:p>
            </p:txBody>
          </p:sp>
        </mc:Fallback>
      </mc:AlternateContent>
    </p:spTree>
    <p:extLst>
      <p:ext uri="{BB962C8B-B14F-4D97-AF65-F5344CB8AC3E}">
        <p14:creationId xmlns:p14="http://schemas.microsoft.com/office/powerpoint/2010/main" val="2108965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3"/>
          <p:cNvPicPr>
            <a:picLocks noGrp="1" noChangeAspect="1"/>
          </p:cNvPicPr>
          <p:nvPr>
            <p:ph idx="1"/>
          </p:nvPr>
        </p:nvPicPr>
        <p:blipFill rotWithShape="1">
          <a:blip r:embed="rId2"/>
          <a:srcRect l="11536" t="2767" r="5031" b="22782"/>
          <a:stretch/>
        </p:blipFill>
        <p:spPr>
          <a:xfrm>
            <a:off x="1527170" y="0"/>
            <a:ext cx="8673204" cy="4351338"/>
          </a:xfrm>
          <a:prstGeom prst="rect">
            <a:avLst/>
          </a:prstGeom>
        </p:spPr>
      </p:pic>
    </p:spTree>
    <p:extLst>
      <p:ext uri="{BB962C8B-B14F-4D97-AF65-F5344CB8AC3E}">
        <p14:creationId xmlns:p14="http://schemas.microsoft.com/office/powerpoint/2010/main" val="3814087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402771" y="1132114"/>
                <a:ext cx="11121571" cy="4972278"/>
              </a:xfrm>
            </p:spPr>
            <p:txBody>
              <a:bodyPr>
                <a:normAutofit/>
              </a:bodyPr>
              <a:lstStyle/>
              <a:p>
                <a:r>
                  <a:rPr lang="es-MX" dirty="0" smtClean="0"/>
                  <a:t>donde -p2 y -p3 son polos complejos conjugados, el ángulo de G(s)H(s) es</a:t>
                </a:r>
              </a:p>
              <a:p>
                <a:pPr marL="0" indent="0" algn="ctr">
                  <a:buNone/>
                </a:pPr>
                <a14:m>
                  <m:oMath xmlns:m="http://schemas.openxmlformats.org/officeDocument/2006/math">
                    <m:r>
                      <a:rPr lang="es-MX" i="1" smtClean="0">
                        <a:latin typeface="Cambria Math" panose="02040503050406030204" pitchFamily="18" charset="0"/>
                        <a:ea typeface="Cambria Math" panose="02040503050406030204" pitchFamily="18" charset="0"/>
                      </a:rPr>
                      <m:t>∠</m:t>
                    </m:r>
                  </m:oMath>
                </a14:m>
                <a:r>
                  <a:rPr lang="es-MX" dirty="0" smtClean="0"/>
                  <a:t>G(s)H(s)=</a:t>
                </a:r>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𝜙</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2</m:t>
                        </m:r>
                      </m:sub>
                    </m:sSub>
                    <m:sSub>
                      <m:sSubPr>
                        <m:ctrlPr>
                          <a:rPr lang="es-MX" b="0"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3</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4</m:t>
                        </m:r>
                      </m:sub>
                    </m:sSub>
                  </m:oMath>
                </a14:m>
                <a:endParaRPr lang="es-MX" dirty="0" smtClean="0"/>
              </a:p>
              <a:p>
                <a:r>
                  <a:rPr lang="es-MX" dirty="0" smtClean="0"/>
                  <a:t>Donde </a:t>
                </a:r>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𝜙</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rPr>
                          <m:t>2</m:t>
                        </m:r>
                      </m:sub>
                    </m:sSub>
                    <m:sSub>
                      <m:sSubPr>
                        <m:ctrlPr>
                          <a:rPr lang="es-MX" b="0"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3</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𝜃</m:t>
                        </m:r>
                      </m:e>
                      <m:sub>
                        <m:r>
                          <a:rPr lang="es-MX" b="0" i="1" smtClean="0">
                            <a:latin typeface="Cambria Math" panose="02040503050406030204" pitchFamily="18" charset="0"/>
                            <a:ea typeface="Cambria Math" panose="02040503050406030204" pitchFamily="18" charset="0"/>
                          </a:rPr>
                          <m:t>4</m:t>
                        </m:r>
                      </m:sub>
                    </m:sSub>
                  </m:oMath>
                </a14:m>
                <a:r>
                  <a:rPr lang="es-MX" dirty="0" smtClean="0"/>
                  <a:t> se miden en sentido contrario al de las agujas del reloj, como se muestra en las Figuras. La magnitud de G(s)H(s) para este sistema es</a:t>
                </a:r>
              </a:p>
              <a:p>
                <a:pPr marL="0" indent="0" algn="ctr">
                  <a:buNone/>
                </a:pPr>
                <a:r>
                  <a:rPr lang="es-MX" dirty="0" smtClean="0"/>
                  <a:t>|G(s)H(s)|=</a:t>
                </a:r>
                <a14:m>
                  <m:oMath xmlns:m="http://schemas.openxmlformats.org/officeDocument/2006/math">
                    <m:f>
                      <m:fPr>
                        <m:ctrlPr>
                          <a:rPr lang="es-MX" i="1" smtClean="0">
                            <a:latin typeface="Cambria Math" panose="02040503050406030204" pitchFamily="18" charset="0"/>
                          </a:rPr>
                        </m:ctrlPr>
                      </m:fPr>
                      <m:num>
                        <m:r>
                          <m:rPr>
                            <m:nor/>
                          </m:rPr>
                          <a:rPr lang="es-MX" b="0" i="0" smtClean="0">
                            <a:latin typeface="Cambria Math" panose="02040503050406030204" pitchFamily="18" charset="0"/>
                          </a:rPr>
                          <m:t>K</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𝐵</m:t>
                            </m:r>
                          </m:e>
                          <m:sub>
                            <m:r>
                              <a:rPr lang="es-MX" b="0" i="1" smtClean="0">
                                <a:latin typeface="Cambria Math" panose="02040503050406030204" pitchFamily="18" charset="0"/>
                              </a:rPr>
                              <m:t>1</m:t>
                            </m:r>
                          </m:sub>
                        </m:sSub>
                      </m:num>
                      <m:den>
                        <m:sSub>
                          <m:sSubPr>
                            <m:ctrlPr>
                              <a:rPr lang="es-MX" i="1" smtClean="0">
                                <a:latin typeface="Cambria Math" panose="02040503050406030204" pitchFamily="18" charset="0"/>
                              </a:rPr>
                            </m:ctrlPr>
                          </m:sSubPr>
                          <m:e>
                            <m:r>
                              <a:rPr lang="es-MX" b="0" i="1" smtClean="0">
                                <a:latin typeface="Cambria Math" panose="02040503050406030204" pitchFamily="18" charset="0"/>
                              </a:rPr>
                              <m:t>𝐴</m:t>
                            </m:r>
                          </m:e>
                          <m:sub>
                            <m:r>
                              <a:rPr lang="es-MX" b="0" i="1" smtClean="0">
                                <a:latin typeface="Cambria Math" panose="02040503050406030204" pitchFamily="18" charset="0"/>
                              </a:rPr>
                              <m:t>1</m:t>
                            </m:r>
                          </m:sub>
                        </m:sSub>
                        <m:sSub>
                          <m:sSubPr>
                            <m:ctrlPr>
                              <a:rPr lang="es-MX" i="1" smtClean="0">
                                <a:latin typeface="Cambria Math" panose="02040503050406030204" pitchFamily="18" charset="0"/>
                              </a:rPr>
                            </m:ctrlPr>
                          </m:sSubPr>
                          <m:e>
                            <m:r>
                              <a:rPr lang="es-MX" b="0" i="1" smtClean="0">
                                <a:latin typeface="Cambria Math" panose="02040503050406030204" pitchFamily="18" charset="0"/>
                              </a:rPr>
                              <m:t>𝐴</m:t>
                            </m:r>
                          </m:e>
                          <m:sub>
                            <m:r>
                              <a:rPr lang="es-MX" b="0" i="1" smtClean="0">
                                <a:latin typeface="Cambria Math" panose="02040503050406030204" pitchFamily="18" charset="0"/>
                              </a:rPr>
                              <m:t>2</m:t>
                            </m:r>
                          </m:sub>
                        </m:sSub>
                        <m:sSub>
                          <m:sSubPr>
                            <m:ctrlPr>
                              <a:rPr lang="es-MX" i="1" smtClean="0">
                                <a:latin typeface="Cambria Math" panose="02040503050406030204" pitchFamily="18" charset="0"/>
                              </a:rPr>
                            </m:ctrlPr>
                          </m:sSubPr>
                          <m:e>
                            <m:r>
                              <a:rPr lang="es-MX" b="0" i="1" smtClean="0">
                                <a:latin typeface="Cambria Math" panose="02040503050406030204" pitchFamily="18" charset="0"/>
                              </a:rPr>
                              <m:t>𝐴</m:t>
                            </m:r>
                          </m:e>
                          <m:sub>
                            <m:r>
                              <a:rPr lang="es-MX" b="0" i="1" smtClean="0">
                                <a:latin typeface="Cambria Math" panose="02040503050406030204" pitchFamily="18" charset="0"/>
                              </a:rPr>
                              <m:t>3</m:t>
                            </m:r>
                          </m:sub>
                        </m:sSub>
                        <m:sSub>
                          <m:sSubPr>
                            <m:ctrlPr>
                              <a:rPr lang="es-MX" i="1" smtClean="0">
                                <a:latin typeface="Cambria Math" panose="02040503050406030204" pitchFamily="18" charset="0"/>
                              </a:rPr>
                            </m:ctrlPr>
                          </m:sSubPr>
                          <m:e>
                            <m:r>
                              <a:rPr lang="es-MX" b="0" i="1" smtClean="0">
                                <a:latin typeface="Cambria Math" panose="02040503050406030204" pitchFamily="18" charset="0"/>
                              </a:rPr>
                              <m:t>𝐴</m:t>
                            </m:r>
                          </m:e>
                          <m:sub>
                            <m:r>
                              <a:rPr lang="es-MX" b="0" i="1" smtClean="0">
                                <a:latin typeface="Cambria Math" panose="02040503050406030204" pitchFamily="18" charset="0"/>
                              </a:rPr>
                              <m:t>4</m:t>
                            </m:r>
                          </m:sub>
                        </m:sSub>
                      </m:den>
                    </m:f>
                  </m:oMath>
                </a14:m>
                <a:endParaRPr lang="es-MX" dirty="0" smtClean="0"/>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402771" y="1132114"/>
                <a:ext cx="11121571" cy="4972278"/>
              </a:xfrm>
              <a:blipFill rotWithShape="0">
                <a:blip r:embed="rId3"/>
                <a:stretch>
                  <a:fillRect l="-987" t="-2086" r="-822"/>
                </a:stretch>
              </a:blipFill>
            </p:spPr>
            <p:txBody>
              <a:bodyPr/>
              <a:lstStyle/>
              <a:p>
                <a:r>
                  <a:rPr lang="es-MX">
                    <a:noFill/>
                  </a:rPr>
                  <a:t> </a:t>
                </a:r>
              </a:p>
            </p:txBody>
          </p:sp>
        </mc:Fallback>
      </mc:AlternateContent>
    </p:spTree>
    <p:extLst>
      <p:ext uri="{BB962C8B-B14F-4D97-AF65-F5344CB8AC3E}">
        <p14:creationId xmlns:p14="http://schemas.microsoft.com/office/powerpoint/2010/main" val="130213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donde A1, A2, A3, A4 y B1 son las magnitudes de las cantidades complejas s+p1, s+p2, s+p3, s+p4 y s+z1, respectivamente, como se muestra en la Figura 6-2(a). Obsérvese que, debido a que los polos complejos conjugados y los ceros complejos conjugados en lazo abierto, si existen, siempre se sitúan simétricamente con respecto al eje real, los lugares de las raíces siempre son simétricos con respecto a este eje. Por tanto, sólo es necesario construir la mitad superior de los lugares de las raíces y dibujar la imagen especular de la mitad superior en el plano s inferior.</a:t>
            </a:r>
          </a:p>
          <a:p>
            <a:endParaRPr lang="es-MX" dirty="0"/>
          </a:p>
        </p:txBody>
      </p:sp>
    </p:spTree>
    <p:extLst>
      <p:ext uri="{BB962C8B-B14F-4D97-AF65-F5344CB8AC3E}">
        <p14:creationId xmlns:p14="http://schemas.microsoft.com/office/powerpoint/2010/main" val="94452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Reglas generales para construir los lugares geométricos de las raíces</a:t>
            </a:r>
            <a:endParaRPr lang="es-MX" dirty="0"/>
          </a:p>
        </p:txBody>
      </p:sp>
      <p:sp>
        <p:nvSpPr>
          <p:cNvPr id="3" name="Marcador de contenido 2"/>
          <p:cNvSpPr>
            <a:spLocks noGrp="1"/>
          </p:cNvSpPr>
          <p:nvPr>
            <p:ph idx="1"/>
          </p:nvPr>
        </p:nvSpPr>
        <p:spPr/>
        <p:txBody>
          <a:bodyPr/>
          <a:lstStyle/>
          <a:p>
            <a:r>
              <a:rPr lang="es-MX" dirty="0" smtClean="0"/>
              <a:t>. 1 Inicio y final de las trayectorias Las trayectorias del lugar geométrico de las raíces empiezan en los polos en lazo abierto G(s)H(s) con K = 0 y terminan en los ceros de G(s)H(s) o en el infinito (ceros finitos o ceros en infinitos) con K = ∞ . </a:t>
            </a:r>
          </a:p>
          <a:p>
            <a:r>
              <a:rPr lang="es-MX" dirty="0" smtClean="0"/>
              <a:t>2 Trayectorias sobre el eje real: Cada parte del lugar geométrico de las raíces sobre el eje real se extiende sobre un rango de un polo o cero a otro polo o cero. Existen trayectorias sobre el eje real si la cantidad total de polos y ceros reales de G s H s ( ) ( ) a la derecha de un punto de prueba es impar.</a:t>
            </a:r>
            <a:endParaRPr lang="es-MX" dirty="0"/>
          </a:p>
        </p:txBody>
      </p:sp>
    </p:spTree>
    <p:extLst>
      <p:ext uri="{BB962C8B-B14F-4D97-AF65-F5344CB8AC3E}">
        <p14:creationId xmlns:p14="http://schemas.microsoft.com/office/powerpoint/2010/main" val="85899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Integrantes </a:t>
            </a:r>
            <a:endParaRPr lang="es-MX" dirty="0"/>
          </a:p>
        </p:txBody>
      </p:sp>
      <p:sp>
        <p:nvSpPr>
          <p:cNvPr id="3" name="Marcador de contenido 2"/>
          <p:cNvSpPr>
            <a:spLocks noGrp="1"/>
          </p:cNvSpPr>
          <p:nvPr>
            <p:ph idx="1"/>
          </p:nvPr>
        </p:nvSpPr>
        <p:spPr/>
        <p:txBody>
          <a:bodyPr/>
          <a:lstStyle/>
          <a:p>
            <a:r>
              <a:rPr lang="es-MX" dirty="0" smtClean="0"/>
              <a:t>Jesus Antonio Robles Reyes </a:t>
            </a:r>
          </a:p>
          <a:p>
            <a:r>
              <a:rPr lang="es-MX" dirty="0" smtClean="0"/>
              <a:t>Jesus </a:t>
            </a:r>
            <a:r>
              <a:rPr lang="es-MX" dirty="0" err="1" smtClean="0"/>
              <a:t>Ivan</a:t>
            </a:r>
            <a:r>
              <a:rPr lang="es-MX" dirty="0" smtClean="0"/>
              <a:t> Espinoza Blanco </a:t>
            </a:r>
            <a:endParaRPr lang="es-MX" dirty="0"/>
          </a:p>
        </p:txBody>
      </p:sp>
    </p:spTree>
    <p:extLst>
      <p:ext uri="{BB962C8B-B14F-4D97-AF65-F5344CB8AC3E}">
        <p14:creationId xmlns:p14="http://schemas.microsoft.com/office/powerpoint/2010/main" val="1264299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5654449"/>
          </a:xfrm>
        </p:spPr>
        <p:txBody>
          <a:bodyPr/>
          <a:lstStyle/>
          <a:p>
            <a:pPr marL="0" indent="0">
              <a:buNone/>
            </a:pPr>
            <a:r>
              <a:rPr lang="es-MX" dirty="0" smtClean="0"/>
              <a:t>3 Ubicación de los ceros infinitos: </a:t>
            </a:r>
          </a:p>
          <a:p>
            <a:pPr marL="0" indent="0">
              <a:buNone/>
            </a:pPr>
            <a:r>
              <a:rPr lang="es-MX" dirty="0" smtClean="0"/>
              <a:t>Cuando el lugar geométrico de las raíces tiende a infinito (s → ∞) lo hace en forma asintótica (en línea recta). </a:t>
            </a:r>
          </a:p>
          <a:p>
            <a:pPr marL="0" indent="0">
              <a:buNone/>
            </a:pPr>
            <a:r>
              <a:rPr lang="es-MX" dirty="0" smtClean="0"/>
              <a:t>a Número de asíntotas (# As) </a:t>
            </a:r>
          </a:p>
          <a:p>
            <a:pPr marL="0" indent="0" algn="ctr">
              <a:buNone/>
            </a:pPr>
            <a:r>
              <a:rPr lang="es-MX" dirty="0" smtClean="0"/>
              <a:t># As =</a:t>
            </a:r>
            <a:r>
              <a:rPr lang="es-MX" dirty="0" err="1" smtClean="0"/>
              <a:t>np</a:t>
            </a:r>
            <a:r>
              <a:rPr lang="es-MX" dirty="0" smtClean="0"/>
              <a:t> −</a:t>
            </a:r>
            <a:r>
              <a:rPr lang="es-MX" dirty="0" err="1" smtClean="0"/>
              <a:t>nz</a:t>
            </a:r>
            <a:r>
              <a:rPr lang="es-MX" dirty="0" smtClean="0"/>
              <a:t> </a:t>
            </a:r>
          </a:p>
          <a:p>
            <a:pPr marL="0" indent="0">
              <a:buNone/>
            </a:pPr>
            <a:r>
              <a:rPr lang="es-MX" dirty="0" smtClean="0"/>
              <a:t>donde: </a:t>
            </a:r>
          </a:p>
          <a:p>
            <a:pPr marL="0" indent="0" algn="ctr">
              <a:buNone/>
            </a:pPr>
            <a:r>
              <a:rPr lang="es-MX" dirty="0" err="1" smtClean="0"/>
              <a:t>np</a:t>
            </a:r>
            <a:r>
              <a:rPr lang="es-MX" dirty="0" smtClean="0"/>
              <a:t> = Número de polos de G(s)H(s) </a:t>
            </a:r>
          </a:p>
          <a:p>
            <a:pPr marL="0" indent="0" algn="ctr">
              <a:buNone/>
            </a:pPr>
            <a:r>
              <a:rPr lang="es-MX" dirty="0" err="1" smtClean="0"/>
              <a:t>nz</a:t>
            </a:r>
            <a:r>
              <a:rPr lang="es-MX" dirty="0" smtClean="0"/>
              <a:t> = Número de ceros finitos de G(s)H(s) </a:t>
            </a:r>
          </a:p>
        </p:txBody>
      </p:sp>
    </p:spTree>
    <p:extLst>
      <p:ext uri="{BB962C8B-B14F-4D97-AF65-F5344CB8AC3E}">
        <p14:creationId xmlns:p14="http://schemas.microsoft.com/office/powerpoint/2010/main" val="115999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478971"/>
                <a:ext cx="10515600" cy="5697992"/>
              </a:xfrm>
            </p:spPr>
            <p:txBody>
              <a:bodyPr>
                <a:normAutofit/>
              </a:bodyPr>
              <a:lstStyle/>
              <a:p>
                <a:r>
                  <a:rPr lang="es-MX" dirty="0" smtClean="0"/>
                  <a:t>b </a:t>
                </a:r>
                <a:r>
                  <a:rPr lang="es-MX" dirty="0" err="1" smtClean="0"/>
                  <a:t>Centroide</a:t>
                </a:r>
                <a:r>
                  <a:rPr lang="es-MX" dirty="0" smtClean="0"/>
                  <a:t> de las asíntotas (</a:t>
                </a:r>
                <a:r>
                  <a:rPr lang="el-GR" dirty="0" smtClean="0"/>
                  <a:t>σ </a:t>
                </a:r>
                <a:r>
                  <a:rPr lang="es-MX" dirty="0" smtClean="0"/>
                  <a:t>o )</a:t>
                </a:r>
              </a:p>
              <a:p>
                <a:pPr marL="0" indent="0" algn="ctr">
                  <a:buNone/>
                </a:pPr>
                <a14:m>
                  <m:oMath xmlns:m="http://schemas.openxmlformats.org/officeDocument/2006/math">
                    <m:r>
                      <a:rPr lang="el-GR" i="1" smtClean="0">
                        <a:latin typeface="Cambria Math" panose="02040503050406030204" pitchFamily="18" charset="0"/>
                        <a:ea typeface="Cambria Math" panose="02040503050406030204" pitchFamily="18" charset="0"/>
                      </a:rPr>
                      <m:t>𝜎</m:t>
                    </m:r>
                  </m:oMath>
                </a14:m>
                <a:r>
                  <a:rPr lang="el-GR" dirty="0" smtClean="0"/>
                  <a:t> = </a:t>
                </a:r>
                <a14:m>
                  <m:oMath xmlns:m="http://schemas.openxmlformats.org/officeDocument/2006/math">
                    <m:f>
                      <m:fPr>
                        <m:ctrlPr>
                          <a:rPr lang="el-GR" i="1" smtClean="0">
                            <a:latin typeface="Cambria Math" panose="02040503050406030204" pitchFamily="18" charset="0"/>
                          </a:rPr>
                        </m:ctrlPr>
                      </m:fPr>
                      <m:num>
                        <m:r>
                          <a:rPr lang="el-GR" i="1" smtClean="0">
                            <a:latin typeface="Cambria Math" panose="02040503050406030204" pitchFamily="18" charset="0"/>
                            <a:ea typeface="Cambria Math" panose="02040503050406030204" pitchFamily="18" charset="0"/>
                          </a:rPr>
                          <m:t>∑</m:t>
                        </m:r>
                        <m:sSub>
                          <m:sSubPr>
                            <m:ctrlPr>
                              <a:rPr lang="el-GR"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𝑃</m:t>
                            </m:r>
                          </m:e>
                          <m:sub>
                            <m:r>
                              <a:rPr lang="es-MX" b="0" i="1" smtClean="0">
                                <a:latin typeface="Cambria Math" panose="02040503050406030204" pitchFamily="18" charset="0"/>
                                <a:ea typeface="Cambria Math" panose="02040503050406030204" pitchFamily="18" charset="0"/>
                              </a:rPr>
                              <m:t>𝑖</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𝑍</m:t>
                            </m:r>
                          </m:e>
                          <m:sub>
                            <m:r>
                              <a:rPr lang="es-MX" b="0" i="1" smtClean="0">
                                <a:latin typeface="Cambria Math" panose="02040503050406030204" pitchFamily="18" charset="0"/>
                                <a:ea typeface="Cambria Math" panose="02040503050406030204" pitchFamily="18" charset="0"/>
                              </a:rPr>
                              <m:t>𝑖</m:t>
                            </m:r>
                          </m:sub>
                        </m:sSub>
                      </m:num>
                      <m:den>
                        <m:sSub>
                          <m:sSubPr>
                            <m:ctrlPr>
                              <a:rPr lang="el-GR" i="1" smtClean="0">
                                <a:latin typeface="Cambria Math" panose="02040503050406030204" pitchFamily="18" charset="0"/>
                              </a:rPr>
                            </m:ctrlPr>
                          </m:sSubPr>
                          <m:e>
                            <m:r>
                              <a:rPr lang="es-MX" b="0" i="1" smtClean="0">
                                <a:latin typeface="Cambria Math" panose="02040503050406030204" pitchFamily="18" charset="0"/>
                              </a:rPr>
                              <m:t>𝑛</m:t>
                            </m:r>
                          </m:e>
                          <m:sub>
                            <m:r>
                              <a:rPr lang="es-MX" b="0" i="1" smtClean="0">
                                <a:latin typeface="Cambria Math" panose="02040503050406030204" pitchFamily="18" charset="0"/>
                              </a:rPr>
                              <m:t>𝑝</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𝑛</m:t>
                            </m:r>
                          </m:e>
                          <m:sub>
                            <m:r>
                              <a:rPr lang="es-MX" b="0" i="1" smtClean="0">
                                <a:latin typeface="Cambria Math" panose="02040503050406030204" pitchFamily="18" charset="0"/>
                              </a:rPr>
                              <m:t>𝑧</m:t>
                            </m:r>
                          </m:sub>
                        </m:sSub>
                      </m:den>
                    </m:f>
                  </m:oMath>
                </a14:m>
                <a:endParaRPr lang="es-MX" dirty="0" smtClean="0"/>
              </a:p>
              <a:p>
                <a:r>
                  <a:rPr lang="es-MX" dirty="0" smtClean="0"/>
                  <a:t>donde: </a:t>
                </a:r>
              </a:p>
              <a:p>
                <a:pPr marL="0" indent="0" algn="ctr">
                  <a:buNone/>
                </a:pPr>
                <a:r>
                  <a:rPr lang="es-MX" dirty="0" smtClean="0"/>
                  <a:t>∑ Pi = Suma de valores de los polos </a:t>
                </a:r>
              </a:p>
              <a:p>
                <a:pPr marL="0" indent="0" algn="ctr">
                  <a:buNone/>
                </a:pPr>
                <a:r>
                  <a:rPr lang="es-MX" dirty="0" smtClean="0"/>
                  <a:t>∑ </a:t>
                </a:r>
                <a:r>
                  <a:rPr lang="es-MX" dirty="0" err="1" smtClean="0"/>
                  <a:t>Zi</a:t>
                </a:r>
                <a:r>
                  <a:rPr lang="es-MX" dirty="0" smtClean="0"/>
                  <a:t> = Suma de valores de los ceros</a:t>
                </a:r>
              </a:p>
              <a:p>
                <a:pPr marL="0" indent="0">
                  <a:buNone/>
                </a:pPr>
                <a:endParaRPr lang="es-MX" dirty="0"/>
              </a:p>
              <a:p>
                <a:pPr marL="0" indent="0">
                  <a:buNone/>
                </a:pPr>
                <a:r>
                  <a:rPr lang="es-MX" dirty="0" smtClean="0"/>
                  <a:t>c Angulo de las asíntotas (∠As ) </a:t>
                </a:r>
              </a:p>
              <a:p>
                <a:pPr marL="0" indent="0">
                  <a:buNone/>
                </a:pPr>
                <a:endParaRPr lang="es-MX" dirty="0" smtClean="0"/>
              </a:p>
              <a:p>
                <a:pPr marL="0" indent="0">
                  <a:buNone/>
                </a:pPr>
                <a14:m>
                  <m:oMathPara xmlns:m="http://schemas.openxmlformats.org/officeDocument/2006/math">
                    <m:oMathParaPr>
                      <m:jc m:val="center"/>
                    </m:oMathParaPr>
                    <m:oMath xmlns:m="http://schemas.openxmlformats.org/officeDocument/2006/math">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𝐴𝑠</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±180°</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2</m:t>
                              </m:r>
                              <m:r>
                                <a:rPr lang="es-MX" b="0" i="1" smtClean="0">
                                  <a:latin typeface="Cambria Math" panose="02040503050406030204" pitchFamily="18" charset="0"/>
                                  <a:ea typeface="Cambria Math" panose="02040503050406030204" pitchFamily="18" charset="0"/>
                                </a:rPr>
                                <m:t>𝑘</m:t>
                              </m:r>
                              <m:r>
                                <a:rPr lang="es-MX" b="0" i="1" smtClean="0">
                                  <a:latin typeface="Cambria Math" panose="02040503050406030204" pitchFamily="18" charset="0"/>
                                  <a:ea typeface="Cambria Math" panose="02040503050406030204" pitchFamily="18" charset="0"/>
                                </a:rPr>
                                <m:t>+1</m:t>
                              </m:r>
                            </m:e>
                          </m:d>
                        </m:num>
                        <m:den>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𝑛</m:t>
                              </m:r>
                            </m:e>
                            <m:sub>
                              <m:r>
                                <a:rPr lang="es-MX" b="0" i="1" smtClean="0">
                                  <a:latin typeface="Cambria Math" panose="02040503050406030204" pitchFamily="18" charset="0"/>
                                  <a:ea typeface="Cambria Math" panose="02040503050406030204" pitchFamily="18" charset="0"/>
                                </a:rPr>
                                <m:t>1</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𝑛</m:t>
                              </m:r>
                            </m:e>
                            <m:sub>
                              <m:r>
                                <a:rPr lang="es-MX" b="0" i="1" smtClean="0">
                                  <a:latin typeface="Cambria Math" panose="02040503050406030204" pitchFamily="18" charset="0"/>
                                  <a:ea typeface="Cambria Math" panose="02040503050406030204" pitchFamily="18" charset="0"/>
                                </a:rPr>
                                <m:t>2</m:t>
                              </m:r>
                            </m:sub>
                          </m:sSub>
                        </m:den>
                      </m:f>
                    </m:oMath>
                  </m:oMathPara>
                </a14:m>
                <a:endParaRPr lang="es-MX" dirty="0" smtClean="0"/>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478971"/>
                <a:ext cx="10515600" cy="5697992"/>
              </a:xfrm>
              <a:blipFill rotWithShape="0">
                <a:blip r:embed="rId3"/>
                <a:stretch>
                  <a:fillRect l="-1217" t="-1820"/>
                </a:stretch>
              </a:blipFill>
            </p:spPr>
            <p:txBody>
              <a:bodyPr/>
              <a:lstStyle/>
              <a:p>
                <a:r>
                  <a:rPr lang="es-MX">
                    <a:noFill/>
                  </a:rPr>
                  <a:t> </a:t>
                </a:r>
              </a:p>
            </p:txBody>
          </p:sp>
        </mc:Fallback>
      </mc:AlternateContent>
    </p:spTree>
    <p:extLst>
      <p:ext uri="{BB962C8B-B14F-4D97-AF65-F5344CB8AC3E}">
        <p14:creationId xmlns:p14="http://schemas.microsoft.com/office/powerpoint/2010/main" val="1024839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6400"/>
            <a:ext cx="10515600" cy="5770563"/>
          </a:xfrm>
        </p:spPr>
        <p:txBody>
          <a:bodyPr>
            <a:normAutofit/>
          </a:bodyPr>
          <a:lstStyle/>
          <a:p>
            <a:r>
              <a:rPr lang="es-MX" dirty="0" smtClean="0"/>
              <a:t>4 Puntos de quiebre o de ruptura (</a:t>
            </a:r>
            <a:r>
              <a:rPr lang="es-MX" dirty="0" err="1" smtClean="0"/>
              <a:t>Sq</a:t>
            </a:r>
            <a:r>
              <a:rPr lang="es-MX" dirty="0" smtClean="0"/>
              <a:t> )</a:t>
            </a:r>
          </a:p>
          <a:p>
            <a:r>
              <a:rPr lang="es-MX" dirty="0" smtClean="0"/>
              <a:t>a Cuando existen trayectorias entre dos polos o dos ceros reales, existe puntos de ruptura en el cuál el lugar de las raíces deja el eje real. </a:t>
            </a:r>
          </a:p>
          <a:p>
            <a:r>
              <a:rPr lang="es-MX" dirty="0" smtClean="0"/>
              <a:t>Procedimientos para determinar los puntos de quiebre</a:t>
            </a:r>
          </a:p>
          <a:p>
            <a:r>
              <a:rPr lang="es-MX" dirty="0" smtClean="0"/>
              <a:t> i) De la ecuación característica, despejar K </a:t>
            </a:r>
          </a:p>
          <a:p>
            <a:r>
              <a:rPr lang="es-MX" dirty="0" smtClean="0"/>
              <a:t>ii) Derivar una vez con respecto a s e igualar a cero la ecuación resultante. </a:t>
            </a:r>
          </a:p>
          <a:p>
            <a:r>
              <a:rPr lang="es-MX" dirty="0" smtClean="0"/>
              <a:t>iii) Obtener las raíces de la ecuación obtenidas en el inciso (ii) , seleccionar el o los puntos de quiebre del sistema.</a:t>
            </a:r>
            <a:endParaRPr lang="es-MX" dirty="0"/>
          </a:p>
        </p:txBody>
      </p:sp>
    </p:spTree>
    <p:extLst>
      <p:ext uri="{BB962C8B-B14F-4D97-AF65-F5344CB8AC3E}">
        <p14:creationId xmlns:p14="http://schemas.microsoft.com/office/powerpoint/2010/main" val="2561984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rotWithShape="1">
          <a:blip r:embed="rId2"/>
          <a:srcRect l="17744" t="30427" r="25245" b="19873"/>
          <a:stretch/>
        </p:blipFill>
        <p:spPr>
          <a:xfrm>
            <a:off x="632397" y="508000"/>
            <a:ext cx="10927205" cy="5355771"/>
          </a:xfrm>
          <a:prstGeom prst="rect">
            <a:avLst/>
          </a:prstGeom>
        </p:spPr>
      </p:pic>
    </p:spTree>
    <p:extLst>
      <p:ext uri="{BB962C8B-B14F-4D97-AF65-F5344CB8AC3E}">
        <p14:creationId xmlns:p14="http://schemas.microsoft.com/office/powerpoint/2010/main" val="2172283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812800"/>
            <a:ext cx="10700657" cy="5486399"/>
          </a:xfrm>
        </p:spPr>
        <p:txBody>
          <a:bodyPr/>
          <a:lstStyle/>
          <a:p>
            <a:r>
              <a:rPr lang="es-MX" dirty="0" smtClean="0"/>
              <a:t>5. Ganancia de quiebre (</a:t>
            </a:r>
            <a:r>
              <a:rPr lang="es-MX" dirty="0" err="1" smtClean="0"/>
              <a:t>Kq</a:t>
            </a:r>
            <a:r>
              <a:rPr lang="es-MX" dirty="0" smtClean="0"/>
              <a:t>) </a:t>
            </a:r>
          </a:p>
          <a:p>
            <a:pPr marL="0" indent="0">
              <a:buNone/>
            </a:pPr>
            <a:r>
              <a:rPr lang="es-MX" dirty="0" smtClean="0"/>
              <a:t>Es el valor de K en el punto de quiebre. </a:t>
            </a:r>
          </a:p>
          <a:p>
            <a:pPr marL="0" indent="0">
              <a:buNone/>
            </a:pPr>
            <a:r>
              <a:rPr lang="es-MX" dirty="0" smtClean="0"/>
              <a:t>Se obtiene utilizando la condición de magnitud en el punto q S   </a:t>
            </a:r>
          </a:p>
          <a:p>
            <a:endParaRPr lang="es-MX" dirty="0" smtClean="0"/>
          </a:p>
          <a:p>
            <a:r>
              <a:rPr lang="es-MX" dirty="0" smtClean="0"/>
              <a:t>6. Ganancia Critica (Kc)</a:t>
            </a:r>
          </a:p>
          <a:p>
            <a:r>
              <a:rPr lang="es-MX" dirty="0" smtClean="0"/>
              <a:t>Es el valor de K que hace que el sistema se encuentre en el límite de estabilidad. Se obtiene aplicando el criterio de </a:t>
            </a:r>
            <a:r>
              <a:rPr lang="es-MX" dirty="0" err="1" smtClean="0"/>
              <a:t>Routh-Hurwitz</a:t>
            </a:r>
            <a:r>
              <a:rPr lang="es-MX" dirty="0" smtClean="0"/>
              <a:t> en la ecuación característica, se establece el rango de valores de K para que el sistema sea estable. Los límites de ese rango definirán los Kc.</a:t>
            </a:r>
            <a:endParaRPr lang="es-MX" dirty="0"/>
          </a:p>
        </p:txBody>
      </p:sp>
    </p:spTree>
    <p:extLst>
      <p:ext uri="{BB962C8B-B14F-4D97-AF65-F5344CB8AC3E}">
        <p14:creationId xmlns:p14="http://schemas.microsoft.com/office/powerpoint/2010/main" val="3570135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5654449"/>
          </a:xfrm>
        </p:spPr>
        <p:txBody>
          <a:bodyPr/>
          <a:lstStyle/>
          <a:p>
            <a:r>
              <a:rPr lang="es-MX" dirty="0" smtClean="0"/>
              <a:t>7.Frecuencia Critica ( ) c ω </a:t>
            </a:r>
          </a:p>
          <a:p>
            <a:pPr marL="0" indent="0">
              <a:buNone/>
            </a:pPr>
            <a:r>
              <a:rPr lang="es-MX" dirty="0" smtClean="0"/>
              <a:t>El valor de los raíces (polos) cuando se cruza el eje imaginario; esto es cuando c KK = Se obtiene sustituyendo c K en el polinomio auxiliar de la tabla de </a:t>
            </a:r>
            <a:r>
              <a:rPr lang="es-MX" dirty="0" err="1" smtClean="0"/>
              <a:t>Routh</a:t>
            </a:r>
            <a:r>
              <a:rPr lang="es-MX" dirty="0" smtClean="0"/>
              <a:t>.    </a:t>
            </a:r>
          </a:p>
          <a:p>
            <a:r>
              <a:rPr lang="es-MX" dirty="0" smtClean="0"/>
              <a:t>8. Pertenencia de un punto a la trayectoria del L.G.R. </a:t>
            </a:r>
          </a:p>
          <a:p>
            <a:pPr marL="0" indent="0">
              <a:buNone/>
            </a:pPr>
            <a:r>
              <a:rPr lang="es-MX" dirty="0" smtClean="0"/>
              <a:t>Para que un punto s pertenezca a la trayectoria del L.G.R. debe cumplir la condición de ángulo:</a:t>
            </a:r>
          </a:p>
          <a:p>
            <a:pPr marL="0" indent="0">
              <a:buNone/>
            </a:pPr>
            <a:endParaRPr lang="es-MX" dirty="0"/>
          </a:p>
        </p:txBody>
      </p:sp>
      <p:pic>
        <p:nvPicPr>
          <p:cNvPr id="4" name="Imagen 3"/>
          <p:cNvPicPr>
            <a:picLocks noChangeAspect="1"/>
          </p:cNvPicPr>
          <p:nvPr/>
        </p:nvPicPr>
        <p:blipFill rotWithShape="1">
          <a:blip r:embed="rId2"/>
          <a:srcRect l="12381" t="51566" r="22619" b="26972"/>
          <a:stretch/>
        </p:blipFill>
        <p:spPr>
          <a:xfrm>
            <a:off x="661846" y="3860800"/>
            <a:ext cx="10868307" cy="2017488"/>
          </a:xfrm>
          <a:prstGeom prst="rect">
            <a:avLst/>
          </a:prstGeom>
        </p:spPr>
      </p:pic>
    </p:spTree>
    <p:extLst>
      <p:ext uri="{BB962C8B-B14F-4D97-AF65-F5344CB8AC3E}">
        <p14:creationId xmlns:p14="http://schemas.microsoft.com/office/powerpoint/2010/main" val="2395221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61391"/>
            <a:ext cx="10515600" cy="5315572"/>
          </a:xfrm>
        </p:spPr>
        <p:txBody>
          <a:bodyPr/>
          <a:lstStyle/>
          <a:p>
            <a:r>
              <a:rPr lang="es-MX" dirty="0"/>
              <a:t>9. </a:t>
            </a:r>
            <a:r>
              <a:rPr lang="es-MX" dirty="0" smtClean="0"/>
              <a:t>Cálculo </a:t>
            </a:r>
            <a:r>
              <a:rPr lang="es-MX" dirty="0"/>
              <a:t>de K para cualquier punto s del L.G.R. </a:t>
            </a:r>
            <a:endParaRPr lang="es-MX" dirty="0" smtClean="0"/>
          </a:p>
          <a:p>
            <a:pPr marL="0" indent="0">
              <a:buNone/>
            </a:pPr>
            <a:r>
              <a:rPr lang="es-MX" dirty="0"/>
              <a:t>Si un punto s pertenece al L.G.R. se puede obtener la ganancia K que permite tener ese punto. </a:t>
            </a:r>
            <a:endParaRPr lang="es-MX" dirty="0" smtClean="0"/>
          </a:p>
          <a:p>
            <a:pPr marL="0" indent="0">
              <a:buNone/>
            </a:pPr>
            <a:endParaRPr lang="es-MX" dirty="0"/>
          </a:p>
        </p:txBody>
      </p:sp>
      <p:pic>
        <p:nvPicPr>
          <p:cNvPr id="4" name="Imagen 3"/>
          <p:cNvPicPr>
            <a:picLocks noChangeAspect="1"/>
          </p:cNvPicPr>
          <p:nvPr/>
        </p:nvPicPr>
        <p:blipFill rotWithShape="1">
          <a:blip r:embed="rId2"/>
          <a:srcRect l="16479" t="51080" r="23627" b="34828"/>
          <a:stretch/>
        </p:blipFill>
        <p:spPr>
          <a:xfrm>
            <a:off x="235199" y="3178067"/>
            <a:ext cx="11956801" cy="1581587"/>
          </a:xfrm>
          <a:prstGeom prst="rect">
            <a:avLst/>
          </a:prstGeom>
        </p:spPr>
      </p:pic>
    </p:spTree>
    <p:extLst>
      <p:ext uri="{BB962C8B-B14F-4D97-AF65-F5344CB8AC3E}">
        <p14:creationId xmlns:p14="http://schemas.microsoft.com/office/powerpoint/2010/main" val="1083223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3096"/>
            <a:ext cx="10515600" cy="5593867"/>
          </a:xfrm>
        </p:spPr>
        <p:txBody>
          <a:bodyPr>
            <a:normAutofit/>
          </a:bodyPr>
          <a:lstStyle/>
          <a:p>
            <a:r>
              <a:rPr lang="es-MX" dirty="0"/>
              <a:t>10. Cálculo de el ángulo de salida (o ángulo de llegada) de un trayectoria a partir de un polo complejo (un cero complejo) Para trazar los lugares geométricos de las raíces con una precisión razonable, debemos encontrar las direcciones de los lugares geométricos de las raíces cercanas a los polos y ceros complejos. Si se selecciona un punto de prueba y se mueve en la cercanía precisa del polo complejo (o del cero complejo), se considera que no cambia la suma de las contribuciones angulares de todos los otros polos y ceros.  </a:t>
            </a:r>
          </a:p>
        </p:txBody>
      </p:sp>
    </p:spTree>
    <p:extLst>
      <p:ext uri="{BB962C8B-B14F-4D97-AF65-F5344CB8AC3E}">
        <p14:creationId xmlns:p14="http://schemas.microsoft.com/office/powerpoint/2010/main" val="1883721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6837" y="1143045"/>
            <a:ext cx="10515600" cy="4351338"/>
          </a:xfrm>
        </p:spPr>
        <p:txBody>
          <a:bodyPr/>
          <a:lstStyle/>
          <a:p>
            <a:r>
              <a:rPr lang="es-MX" dirty="0"/>
              <a:t>Ángulo de salida desde un polo complejo = 180° - (suma de los ángulos de vectores hacia el polo complejo en cuestión desde otros polos) + (suma de los ángulos de vectores hacia el polo complejo en cuestión desde los ceros)  </a:t>
            </a:r>
          </a:p>
          <a:p>
            <a:r>
              <a:rPr lang="es-MX" dirty="0"/>
              <a:t>Ángulo de llegada a un cero complejo = 180° - (suma de los ángulos de vectores hacia el cero complejo en cuestión desde otros ceros) + (suma de los ángulos de vectores hacia el cero complejo en cuestión desde los polos) </a:t>
            </a:r>
          </a:p>
          <a:p>
            <a:endParaRPr lang="es-MX" dirty="0"/>
          </a:p>
        </p:txBody>
      </p:sp>
    </p:spTree>
    <p:extLst>
      <p:ext uri="{BB962C8B-B14F-4D97-AF65-F5344CB8AC3E}">
        <p14:creationId xmlns:p14="http://schemas.microsoft.com/office/powerpoint/2010/main" val="869097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Bibliografía </a:t>
            </a:r>
            <a:endParaRPr lang="es-MX" dirty="0"/>
          </a:p>
        </p:txBody>
      </p:sp>
      <p:sp>
        <p:nvSpPr>
          <p:cNvPr id="3" name="Marcador de contenido 2"/>
          <p:cNvSpPr>
            <a:spLocks noGrp="1"/>
          </p:cNvSpPr>
          <p:nvPr>
            <p:ph idx="1"/>
          </p:nvPr>
        </p:nvSpPr>
        <p:spPr/>
        <p:txBody>
          <a:bodyPr/>
          <a:lstStyle/>
          <a:p>
            <a:r>
              <a:rPr lang="es-MX" dirty="0" smtClean="0"/>
              <a:t>Ingeniería de control  W. Bolton  2ª. Edición pág. 200-223</a:t>
            </a:r>
            <a:endParaRPr lang="es-MX" dirty="0"/>
          </a:p>
        </p:txBody>
      </p:sp>
    </p:spTree>
    <p:extLst>
      <p:ext uri="{BB962C8B-B14F-4D97-AF65-F5344CB8AC3E}">
        <p14:creationId xmlns:p14="http://schemas.microsoft.com/office/powerpoint/2010/main" val="3496045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smtClean="0"/>
                  <a:t>Las raíces del polinomio del denominador de la función de transferencia de un sistema, denominadas polos, determinan la forma general de la respuesta transitorio de ese sistema.</a:t>
                </a:r>
              </a:p>
              <a:p>
                <a:pPr marL="0" indent="0">
                  <a:buNone/>
                </a:pPr>
                <a14:m>
                  <m:oMathPara xmlns:m="http://schemas.openxmlformats.org/officeDocument/2006/math">
                    <m:oMathParaPr>
                      <m:jc m:val="center"/>
                    </m:oMathParaPr>
                    <m:oMath xmlns:m="http://schemas.openxmlformats.org/officeDocument/2006/math">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𝐾</m:t>
                          </m:r>
                        </m:num>
                        <m:den>
                          <m:d>
                            <m:dPr>
                              <m:ctrlPr>
                                <a:rPr lang="es-MX" b="0"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1</m:t>
                                  </m:r>
                                </m:sub>
                              </m:sSub>
                            </m:e>
                          </m:d>
                          <m:d>
                            <m:dPr>
                              <m:ctrlPr>
                                <a:rPr lang="es-MX" b="0"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2</m:t>
                                  </m:r>
                                </m:sub>
                              </m:sSub>
                            </m:e>
                          </m:d>
                        </m:den>
                      </m:f>
                    </m:oMath>
                  </m:oMathPara>
                </a14:m>
                <a:endParaRPr lang="es-MX" dirty="0" smtClean="0"/>
              </a:p>
              <a:p>
                <a:pPr marL="0" indent="0">
                  <a:buNone/>
                </a:pPr>
                <a:endParaRPr lang="es-MX" dirty="0" smtClean="0"/>
              </a:p>
              <a:p>
                <a:pPr marL="0" indent="0">
                  <a:buNone/>
                </a:pPr>
                <a:r>
                  <a:rPr lang="es-MX" dirty="0" smtClean="0"/>
                  <a:t>Como al cambiar la posición de los polos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1</m:t>
                        </m:r>
                      </m:sub>
                    </m:sSub>
                    <m:r>
                      <a:rPr lang="es-MX" b="0" i="1" smtClean="0">
                        <a:latin typeface="Cambria Math" panose="02040503050406030204" pitchFamily="18" charset="0"/>
                      </a:rPr>
                      <m:t> </m:t>
                    </m:r>
                  </m:oMath>
                </a14:m>
                <a:r>
                  <a:rPr lang="es-MX" dirty="0" smtClean="0"/>
                  <a:t>y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2</m:t>
                        </m:r>
                      </m:sub>
                    </m:sSub>
                    <m:r>
                      <a:rPr lang="es-MX" b="0" i="0" smtClean="0">
                        <a:latin typeface="Cambria Math" panose="02040503050406030204" pitchFamily="18" charset="0"/>
                      </a:rPr>
                      <m:t> </m:t>
                    </m:r>
                    <m:r>
                      <a:rPr lang="es-MX" b="0" i="1" smtClean="0">
                        <a:latin typeface="Cambria Math" panose="02040503050406030204" pitchFamily="18" charset="0"/>
                      </a:rPr>
                      <m:t>,</m:t>
                    </m:r>
                  </m:oMath>
                </a14:m>
                <a:r>
                  <a:rPr lang="es-MX" dirty="0" smtClean="0"/>
                  <a:t> en l plano </a:t>
                </a:r>
                <a:r>
                  <a:rPr lang="es-MX" i="1" dirty="0" smtClean="0"/>
                  <a:t>s</a:t>
                </a:r>
                <a:r>
                  <a:rPr lang="es-MX" dirty="0" smtClean="0"/>
                  <a:t> cambia la respuesta transitoria cuando el sistema esta sujeto a un impulso.</a:t>
                </a:r>
              </a:p>
              <a:p>
                <a:pPr marL="0" indent="0">
                  <a:buNone/>
                </a:pPr>
                <a:endParaRPr lang="es-MX" dirty="0"/>
              </a:p>
              <a:p>
                <a:pPr marL="0" indent="0">
                  <a:buNone/>
                </a:pPr>
                <a:endParaRPr lang="es-MX" dirty="0" smtClean="0"/>
              </a:p>
              <a:p>
                <a:endParaRPr lang="es-MX" dirty="0"/>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217" t="-2241" r="-1913"/>
                </a:stretch>
              </a:blipFill>
            </p:spPr>
            <p:txBody>
              <a:bodyPr/>
              <a:lstStyle/>
              <a:p>
                <a:r>
                  <a:rPr lang="es-MX">
                    <a:noFill/>
                  </a:rPr>
                  <a:t> </a:t>
                </a:r>
              </a:p>
            </p:txBody>
          </p:sp>
        </mc:Fallback>
      </mc:AlternateContent>
    </p:spTree>
    <p:extLst>
      <p:ext uri="{BB962C8B-B14F-4D97-AF65-F5344CB8AC3E}">
        <p14:creationId xmlns:p14="http://schemas.microsoft.com/office/powerpoint/2010/main" val="2987869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Lugares geométrico de las raíces de un sistema de primer orden </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smtClean="0"/>
                  <a:t>La función de transferencia del sistema de lazo abierto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0</m:t>
                        </m:r>
                      </m:sub>
                    </m:sSub>
                    <m:d>
                      <m:dPr>
                        <m:ctrlPr>
                          <a:rPr lang="es-MX" i="1" smtClean="0">
                            <a:latin typeface="Cambria Math" panose="02040503050406030204" pitchFamily="18" charset="0"/>
                          </a:rPr>
                        </m:ctrlPr>
                      </m:dPr>
                      <m:e>
                        <m:r>
                          <a:rPr lang="es-MX" b="0" i="1" smtClean="0">
                            <a:latin typeface="Cambria Math" panose="02040503050406030204" pitchFamily="18" charset="0"/>
                          </a:rPr>
                          <m:t>𝑠</m:t>
                        </m:r>
                      </m:e>
                    </m:d>
                  </m:oMath>
                </a14:m>
                <a:r>
                  <a:rPr lang="es-MX" dirty="0" smtClean="0"/>
                  <a:t> es </a:t>
                </a:r>
                <a14:m>
                  <m:oMath xmlns:m="http://schemas.openxmlformats.org/officeDocument/2006/math">
                    <m:r>
                      <m:rPr>
                        <m:sty m:val="p"/>
                      </m:rPr>
                      <a:rPr lang="es-MX" b="0" i="0" smtClean="0">
                        <a:latin typeface="Cambria Math" panose="02040503050406030204" pitchFamily="18" charset="0"/>
                      </a:rPr>
                      <m:t>K</m:t>
                    </m:r>
                    <m:r>
                      <a:rPr lang="es-MX" b="0" i="1" smtClean="0">
                        <a:latin typeface="Cambria Math" panose="02040503050406030204" pitchFamily="18" charset="0"/>
                      </a:rPr>
                      <m:t>/</m:t>
                    </m:r>
                    <m:d>
                      <m:dPr>
                        <m:ctrlPr>
                          <a:rPr lang="es-MX"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+1</m:t>
                        </m:r>
                      </m:e>
                    </m:d>
                  </m:oMath>
                </a14:m>
                <a:r>
                  <a:rPr lang="es-MX" dirty="0" smtClean="0"/>
                  <a:t>y , puesto que la retroalimentación es unitaria, el sistema tiene una función de transferencia</a:t>
                </a:r>
                <a14:m>
                  <m:oMath xmlns:m="http://schemas.openxmlformats.org/officeDocument/2006/math">
                    <m:r>
                      <a:rPr lang="es-MX" b="0" i="0" smtClean="0">
                        <a:latin typeface="Cambria Math" panose="02040503050406030204" pitchFamily="18" charset="0"/>
                      </a:rPr>
                      <m:t> </m:t>
                    </m:r>
                    <m:r>
                      <m:rPr>
                        <m:sty m:val="p"/>
                      </m:rPr>
                      <a:rPr lang="es-MX" b="0" i="0" smtClean="0">
                        <a:latin typeface="Cambria Math" panose="02040503050406030204" pitchFamily="18" charset="0"/>
                      </a:rPr>
                      <m:t>G</m:t>
                    </m:r>
                    <m:d>
                      <m:dPr>
                        <m:ctrlPr>
                          <a:rPr lang="es-MX" i="1" smtClean="0">
                            <a:latin typeface="Cambria Math" panose="02040503050406030204" pitchFamily="18" charset="0"/>
                          </a:rPr>
                        </m:ctrlPr>
                      </m:dPr>
                      <m:e>
                        <m:r>
                          <a:rPr lang="es-MX" b="0" i="1" smtClean="0">
                            <a:latin typeface="Cambria Math" panose="02040503050406030204" pitchFamily="18" charset="0"/>
                          </a:rPr>
                          <m:t>𝑠</m:t>
                        </m:r>
                      </m:e>
                    </m:d>
                  </m:oMath>
                </a14:m>
                <a:r>
                  <a:rPr lang="es-MX" dirty="0" smtClean="0"/>
                  <a:t> de </a:t>
                </a:r>
              </a:p>
              <a:p>
                <a14:m>
                  <m:oMath xmlns:m="http://schemas.openxmlformats.org/officeDocument/2006/math">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r>
                          <a:rPr lang="es-MX" b="0" i="1" smtClean="0">
                            <a:latin typeface="Cambria Math" panose="02040503050406030204" pitchFamily="18" charset="0"/>
                          </a:rPr>
                          <m:t>𝐾</m:t>
                        </m:r>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+1)</m:t>
                        </m:r>
                      </m:num>
                      <m:den>
                        <m:r>
                          <a:rPr lang="es-MX" b="0" i="1" smtClean="0">
                            <a:latin typeface="Cambria Math" panose="02040503050406030204" pitchFamily="18" charset="0"/>
                          </a:rPr>
                          <m:t>1+(</m:t>
                        </m:r>
                        <m:r>
                          <a:rPr lang="es-MX" b="0" i="1" smtClean="0">
                            <a:latin typeface="Cambria Math" panose="02040503050406030204" pitchFamily="18" charset="0"/>
                          </a:rPr>
                          <m:t>𝐾</m:t>
                        </m:r>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+1))</m:t>
                        </m:r>
                      </m:den>
                    </m:f>
                  </m:oMath>
                </a14:m>
                <a:r>
                  <a:rPr lang="es-MX" dirty="0" smtClean="0"/>
                  <a:t>    la cual se puede rescribir como :</a:t>
                </a:r>
              </a:p>
              <a:p>
                <a:endParaRPr lang="es-MX" dirty="0"/>
              </a:p>
              <a:p>
                <a:pPr marL="0" indent="0" algn="ctr">
                  <a:buNone/>
                </a:pPr>
                <a14:m>
                  <m:oMath xmlns:m="http://schemas.openxmlformats.org/officeDocument/2006/math">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r>
                          <a:rPr lang="es-MX" b="0" i="1" smtClean="0">
                            <a:latin typeface="Cambria Math" panose="02040503050406030204" pitchFamily="18" charset="0"/>
                          </a:rPr>
                          <m:t>𝐾</m:t>
                        </m:r>
                      </m:num>
                      <m:den>
                        <m:r>
                          <a:rPr lang="es-MX" b="0" i="1" smtClean="0">
                            <a:latin typeface="Cambria Math" panose="02040503050406030204" pitchFamily="18" charset="0"/>
                          </a:rPr>
                          <m:t>𝑠</m:t>
                        </m:r>
                        <m:r>
                          <a:rPr lang="es-MX" b="0" i="1" smtClean="0">
                            <a:latin typeface="Cambria Math" panose="02040503050406030204" pitchFamily="18" charset="0"/>
                          </a:rPr>
                          <m:t>+(1+</m:t>
                        </m:r>
                        <m:r>
                          <a:rPr lang="es-MX" b="0" i="1" smtClean="0">
                            <a:latin typeface="Cambria Math" panose="02040503050406030204" pitchFamily="18" charset="0"/>
                          </a:rPr>
                          <m:t>𝐾</m:t>
                        </m:r>
                        <m:r>
                          <a:rPr lang="es-MX" b="0" i="1" smtClean="0">
                            <a:latin typeface="Cambria Math" panose="02040503050406030204" pitchFamily="18" charset="0"/>
                          </a:rPr>
                          <m:t>)</m:t>
                        </m:r>
                      </m:den>
                    </m:f>
                  </m:oMath>
                </a14:m>
                <a:r>
                  <a:rPr lang="es-MX" dirty="0" smtClean="0"/>
                  <a:t>   </a:t>
                </a: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MX">
                    <a:noFill/>
                  </a:rPr>
                  <a:t> </a:t>
                </a:r>
              </a:p>
            </p:txBody>
          </p:sp>
        </mc:Fallback>
      </mc:AlternateContent>
    </p:spTree>
    <p:extLst>
      <p:ext uri="{BB962C8B-B14F-4D97-AF65-F5344CB8AC3E}">
        <p14:creationId xmlns:p14="http://schemas.microsoft.com/office/powerpoint/2010/main" val="393449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3335"/>
            <a:ext cx="10515600" cy="5893628"/>
          </a:xfrm>
        </p:spPr>
        <p:txBody>
          <a:bodyPr/>
          <a:lstStyle/>
          <a:p>
            <a:r>
              <a:rPr lang="es-MX" dirty="0" smtClean="0"/>
              <a:t>El sistema tiene un polo , en </a:t>
            </a:r>
            <a:r>
              <a:rPr lang="es-MX" i="1" dirty="0" smtClean="0">
                <a:latin typeface="Cambria Math" panose="02040503050406030204" pitchFamily="18" charset="0"/>
                <a:ea typeface="Cambria Math" panose="02040503050406030204" pitchFamily="18" charset="0"/>
              </a:rPr>
              <a:t>–(1+K). </a:t>
            </a:r>
            <a:r>
              <a:rPr lang="es-MX" i="1" dirty="0">
                <a:ea typeface="Cambria Math" panose="02040503050406030204" pitchFamily="18" charset="0"/>
              </a:rPr>
              <a:t> </a:t>
            </a:r>
            <a:r>
              <a:rPr lang="es-MX" dirty="0" smtClean="0">
                <a:ea typeface="Cambria Math" panose="02040503050406030204" pitchFamily="18" charset="0"/>
              </a:rPr>
              <a:t>Cuando K=0, entonces el polo esta en -1 y a medida de que se incrementa el de valor de K, el de polo se hace mas negativo. La línea que muestra como cambia la posición del polo se aleja desde K=0 a medida que K cambia y se denomina </a:t>
            </a:r>
            <a:r>
              <a:rPr lang="es-MX" i="1" dirty="0" smtClean="0">
                <a:ea typeface="Cambria Math" panose="02040503050406030204" pitchFamily="18" charset="0"/>
              </a:rPr>
              <a:t>lugar geométrico de las raíces.</a:t>
            </a:r>
          </a:p>
          <a:p>
            <a:endParaRPr lang="es-MX" i="1" dirty="0" smtClean="0">
              <a:ea typeface="Cambria Math" panose="02040503050406030204" pitchFamily="18" charset="0"/>
            </a:endParaRPr>
          </a:p>
        </p:txBody>
      </p:sp>
      <p:pic>
        <p:nvPicPr>
          <p:cNvPr id="8" name="Imagen 7"/>
          <p:cNvPicPr>
            <a:picLocks noChangeAspect="1"/>
          </p:cNvPicPr>
          <p:nvPr/>
        </p:nvPicPr>
        <p:blipFill rotWithShape="1">
          <a:blip r:embed="rId2"/>
          <a:srcRect l="7023" t="17339" r="60835" b="44759"/>
          <a:stretch/>
        </p:blipFill>
        <p:spPr>
          <a:xfrm>
            <a:off x="3309256" y="2496458"/>
            <a:ext cx="5152572" cy="3415966"/>
          </a:xfrm>
          <a:prstGeom prst="rect">
            <a:avLst/>
          </a:prstGeom>
        </p:spPr>
      </p:pic>
    </p:spTree>
    <p:extLst>
      <p:ext uri="{BB962C8B-B14F-4D97-AF65-F5344CB8AC3E}">
        <p14:creationId xmlns:p14="http://schemas.microsoft.com/office/powerpoint/2010/main" val="408981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08000"/>
            <a:ext cx="10515600" cy="5668963"/>
          </a:xfrm>
        </p:spPr>
        <p:txBody>
          <a:bodyPr/>
          <a:lstStyle/>
          <a:p>
            <a:r>
              <a:rPr lang="es-MX" dirty="0" smtClean="0">
                <a:ea typeface="Cambria Math" panose="02040503050406030204" pitchFamily="18" charset="0"/>
              </a:rPr>
              <a:t>Cuando </a:t>
            </a:r>
            <a:r>
              <a:rPr lang="es-MX" i="1" dirty="0" smtClean="0">
                <a:ea typeface="Cambria Math" panose="02040503050406030204" pitchFamily="18" charset="0"/>
              </a:rPr>
              <a:t>K=0</a:t>
            </a:r>
            <a:r>
              <a:rPr lang="es-MX" dirty="0" smtClean="0">
                <a:ea typeface="Cambria Math" panose="02040503050406030204" pitchFamily="18" charset="0"/>
              </a:rPr>
              <a:t> la función de transferencia del sistema se convierte en función de transferencia en lao abierto y el valor de la raíz para el sistema cuando </a:t>
            </a:r>
            <a:r>
              <a:rPr lang="es-MX" i="1" dirty="0" smtClean="0">
                <a:ea typeface="Cambria Math" panose="02040503050406030204" pitchFamily="18" charset="0"/>
              </a:rPr>
              <a:t>K=0</a:t>
            </a:r>
            <a:r>
              <a:rPr lang="es-MX" dirty="0" smtClean="0">
                <a:ea typeface="Cambria Math" panose="02040503050406030204" pitchFamily="18" charset="0"/>
              </a:rPr>
              <a:t> se denomina polo en lazo abierto.</a:t>
            </a:r>
          </a:p>
          <a:p>
            <a:endParaRPr lang="es-MX" dirty="0" smtClean="0">
              <a:ea typeface="Cambria Math" panose="02040503050406030204" pitchFamily="18" charset="0"/>
            </a:endParaRPr>
          </a:p>
          <a:p>
            <a:endParaRPr lang="es-MX" dirty="0"/>
          </a:p>
        </p:txBody>
      </p:sp>
      <p:pic>
        <p:nvPicPr>
          <p:cNvPr id="4" name="Imagen 3"/>
          <p:cNvPicPr>
            <a:picLocks noChangeAspect="1"/>
          </p:cNvPicPr>
          <p:nvPr/>
        </p:nvPicPr>
        <p:blipFill rotWithShape="1">
          <a:blip r:embed="rId2"/>
          <a:srcRect l="9167" t="2305" r="61994" b="49629"/>
          <a:stretch/>
        </p:blipFill>
        <p:spPr>
          <a:xfrm>
            <a:off x="838201" y="2322285"/>
            <a:ext cx="3516086" cy="3294743"/>
          </a:xfrm>
          <a:prstGeom prst="rect">
            <a:avLst/>
          </a:prstGeom>
        </p:spPr>
      </p:pic>
      <p:pic>
        <p:nvPicPr>
          <p:cNvPr id="5" name="Imagen 4"/>
          <p:cNvPicPr>
            <a:picLocks noChangeAspect="1"/>
          </p:cNvPicPr>
          <p:nvPr/>
        </p:nvPicPr>
        <p:blipFill rotWithShape="1">
          <a:blip r:embed="rId2"/>
          <a:srcRect l="10357" t="49947" r="61548" b="3681"/>
          <a:stretch/>
        </p:blipFill>
        <p:spPr>
          <a:xfrm>
            <a:off x="5675085" y="2507909"/>
            <a:ext cx="3425371" cy="3178629"/>
          </a:xfrm>
          <a:prstGeom prst="rect">
            <a:avLst/>
          </a:prstGeom>
        </p:spPr>
      </p:pic>
    </p:spTree>
    <p:extLst>
      <p:ext uri="{BB962C8B-B14F-4D97-AF65-F5344CB8AC3E}">
        <p14:creationId xmlns:p14="http://schemas.microsoft.com/office/powerpoint/2010/main" val="493860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Lugares geométricos de las raíces de un sistema de segundo orden  </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MX" dirty="0" smtClean="0"/>
                  <a:t>La función de transferencia del sistema de lazo abierto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0</m:t>
                        </m:r>
                      </m:sub>
                    </m:sSub>
                    <m:d>
                      <m:dPr>
                        <m:ctrlPr>
                          <a:rPr lang="es-MX" i="1" smtClean="0">
                            <a:latin typeface="Cambria Math" panose="02040503050406030204" pitchFamily="18" charset="0"/>
                          </a:rPr>
                        </m:ctrlPr>
                      </m:dPr>
                      <m:e>
                        <m:r>
                          <a:rPr lang="es-MX" b="0" i="1" smtClean="0">
                            <a:latin typeface="Cambria Math" panose="02040503050406030204" pitchFamily="18" charset="0"/>
                          </a:rPr>
                          <m:t>𝑠</m:t>
                        </m:r>
                      </m:e>
                    </m:d>
                  </m:oMath>
                </a14:m>
                <a:r>
                  <a:rPr lang="es-MX" dirty="0" smtClean="0"/>
                  <a:t> es </a:t>
                </a:r>
                <a14:m>
                  <m:oMath xmlns:m="http://schemas.openxmlformats.org/officeDocument/2006/math">
                    <m:r>
                      <m:rPr>
                        <m:sty m:val="p"/>
                      </m:rPr>
                      <a:rPr lang="es-MX" b="0" i="0" smtClean="0">
                        <a:latin typeface="Cambria Math" panose="02040503050406030204" pitchFamily="18" charset="0"/>
                      </a:rPr>
                      <m:t>K</m:t>
                    </m:r>
                    <m:r>
                      <a:rPr lang="es-MX" b="0" i="1" smtClean="0">
                        <a:latin typeface="Cambria Math" panose="02040503050406030204" pitchFamily="18" charset="0"/>
                      </a:rPr>
                      <m:t>/[</m:t>
                    </m:r>
                    <m:r>
                      <a:rPr lang="es-MX" b="0" i="1" smtClean="0">
                        <a:latin typeface="Cambria Math" panose="02040503050406030204" pitchFamily="18" charset="0"/>
                      </a:rPr>
                      <m:t>𝑠</m:t>
                    </m:r>
                    <m:d>
                      <m:dPr>
                        <m:ctrlPr>
                          <a:rPr lang="es-MX"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+1</m:t>
                        </m:r>
                      </m:e>
                    </m:d>
                    <m:r>
                      <a:rPr lang="es-MX" b="0" i="1" smtClean="0">
                        <a:latin typeface="Cambria Math" panose="02040503050406030204" pitchFamily="18" charset="0"/>
                      </a:rPr>
                      <m:t>]</m:t>
                    </m:r>
                  </m:oMath>
                </a14:m>
                <a:r>
                  <a:rPr lang="es-MX" dirty="0" smtClean="0"/>
                  <a:t>y , puesto que la retroalimentación es unitaria, el sistema tiene una función de transferencia</a:t>
                </a:r>
                <a14:m>
                  <m:oMath xmlns:m="http://schemas.openxmlformats.org/officeDocument/2006/math">
                    <m:r>
                      <a:rPr lang="es-MX" b="0" i="0" smtClean="0">
                        <a:latin typeface="Cambria Math" panose="02040503050406030204" pitchFamily="18" charset="0"/>
                      </a:rPr>
                      <m:t> </m:t>
                    </m:r>
                    <m:r>
                      <m:rPr>
                        <m:sty m:val="p"/>
                      </m:rPr>
                      <a:rPr lang="es-MX" b="0" i="0" smtClean="0">
                        <a:latin typeface="Cambria Math" panose="02040503050406030204" pitchFamily="18" charset="0"/>
                      </a:rPr>
                      <m:t>G</m:t>
                    </m:r>
                    <m:d>
                      <m:dPr>
                        <m:ctrlPr>
                          <a:rPr lang="es-MX" i="1" smtClean="0">
                            <a:latin typeface="Cambria Math" panose="02040503050406030204" pitchFamily="18" charset="0"/>
                          </a:rPr>
                        </m:ctrlPr>
                      </m:dPr>
                      <m:e>
                        <m:r>
                          <a:rPr lang="es-MX" b="0" i="1" smtClean="0">
                            <a:latin typeface="Cambria Math" panose="02040503050406030204" pitchFamily="18" charset="0"/>
                          </a:rPr>
                          <m:t>𝑠</m:t>
                        </m:r>
                      </m:e>
                    </m:d>
                  </m:oMath>
                </a14:m>
                <a:r>
                  <a:rPr lang="es-MX" dirty="0" smtClean="0"/>
                  <a:t> de </a:t>
                </a:r>
              </a:p>
              <a:p>
                <a14:m>
                  <m:oMath xmlns:m="http://schemas.openxmlformats.org/officeDocument/2006/math">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r>
                          <a:rPr lang="es-MX" b="0" i="1" smtClean="0">
                            <a:latin typeface="Cambria Math" panose="02040503050406030204" pitchFamily="18" charset="0"/>
                          </a:rPr>
                          <m:t>𝐾</m:t>
                        </m:r>
                        <m:r>
                          <a:rPr lang="es-MX" b="0" i="1" smtClean="0">
                            <a:latin typeface="Cambria Math" panose="02040503050406030204" pitchFamily="18" charset="0"/>
                          </a:rPr>
                          <m:t>/[</m:t>
                        </m:r>
                        <m:r>
                          <a:rPr lang="es-MX" b="0" i="1" smtClean="0">
                            <a:latin typeface="Cambria Math" panose="02040503050406030204" pitchFamily="18" charset="0"/>
                          </a:rPr>
                          <m:t>𝑠</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+1</m:t>
                            </m:r>
                          </m:e>
                        </m:d>
                        <m:r>
                          <a:rPr lang="es-MX" b="0" i="1" smtClean="0">
                            <a:latin typeface="Cambria Math" panose="02040503050406030204" pitchFamily="18" charset="0"/>
                          </a:rPr>
                          <m:t>]</m:t>
                        </m:r>
                      </m:num>
                      <m:den>
                        <m:r>
                          <a:rPr lang="es-MX" b="0" i="1" smtClean="0">
                            <a:latin typeface="Cambria Math" panose="02040503050406030204" pitchFamily="18" charset="0"/>
                          </a:rPr>
                          <m:t>1+</m:t>
                        </m:r>
                        <m:r>
                          <a:rPr lang="es-MX" b="0" i="1" smtClean="0">
                            <a:latin typeface="Cambria Math" panose="02040503050406030204" pitchFamily="18" charset="0"/>
                          </a:rPr>
                          <m:t>𝐾</m:t>
                        </m:r>
                        <m:r>
                          <a:rPr lang="es-MX" b="0" i="1" smtClean="0">
                            <a:latin typeface="Cambria Math" panose="02040503050406030204" pitchFamily="18" charset="0"/>
                          </a:rPr>
                          <m:t>/[</m:t>
                        </m:r>
                        <m:r>
                          <a:rPr lang="es-MX" b="0" i="1" smtClean="0">
                            <a:latin typeface="Cambria Math" panose="02040503050406030204" pitchFamily="18" charset="0"/>
                          </a:rPr>
                          <m:t>𝑠</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r>
                              <a:rPr lang="es-MX" b="0" i="1" smtClean="0">
                                <a:latin typeface="Cambria Math" panose="02040503050406030204" pitchFamily="18" charset="0"/>
                              </a:rPr>
                              <m:t>+1</m:t>
                            </m:r>
                          </m:e>
                        </m:d>
                        <m:r>
                          <a:rPr lang="es-MX" b="0" i="1" smtClean="0">
                            <a:latin typeface="Cambria Math" panose="02040503050406030204" pitchFamily="18" charset="0"/>
                          </a:rPr>
                          <m:t>]</m:t>
                        </m:r>
                      </m:den>
                    </m:f>
                  </m:oMath>
                </a14:m>
                <a:r>
                  <a:rPr lang="es-MX" dirty="0" smtClean="0"/>
                  <a:t>    la cual se puede rescribir como :</a:t>
                </a:r>
              </a:p>
              <a:p>
                <a:endParaRPr lang="es-MX" dirty="0"/>
              </a:p>
              <a:p>
                <a:pPr marL="0" indent="0" algn="ctr">
                  <a:buNone/>
                </a:pPr>
                <a14:m>
                  <m:oMath xmlns:m="http://schemas.openxmlformats.org/officeDocument/2006/math">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𝑠</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r>
                          <a:rPr lang="es-MX" b="0" i="1" smtClean="0">
                            <a:latin typeface="Cambria Math" panose="02040503050406030204" pitchFamily="18" charset="0"/>
                          </a:rPr>
                          <m:t>𝐾</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r>
                          <a:rPr lang="es-MX" b="0" i="1" smtClean="0">
                            <a:latin typeface="Cambria Math" panose="02040503050406030204" pitchFamily="18" charset="0"/>
                          </a:rPr>
                          <m:t>+</m:t>
                        </m:r>
                        <m:r>
                          <a:rPr lang="es-MX" b="0" i="1" smtClean="0">
                            <a:latin typeface="Cambria Math" panose="02040503050406030204" pitchFamily="18" charset="0"/>
                          </a:rPr>
                          <m:t>𝑠</m:t>
                        </m:r>
                        <m:r>
                          <a:rPr lang="es-MX" b="0" i="1" smtClean="0">
                            <a:latin typeface="Cambria Math" panose="02040503050406030204" pitchFamily="18" charset="0"/>
                          </a:rPr>
                          <m:t>+</m:t>
                        </m:r>
                        <m:r>
                          <a:rPr lang="es-MX" b="0" i="1" smtClean="0">
                            <a:latin typeface="Cambria Math" panose="02040503050406030204" pitchFamily="18" charset="0"/>
                          </a:rPr>
                          <m:t>𝐾</m:t>
                        </m:r>
                      </m:den>
                    </m:f>
                  </m:oMath>
                </a14:m>
                <a:r>
                  <a:rPr lang="es-MX" dirty="0" smtClean="0"/>
                  <a:t>   </a:t>
                </a:r>
                <a:endParaRPr lang="es-MX" dirty="0"/>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MX">
                    <a:noFill/>
                  </a:rPr>
                  <a:t> </a:t>
                </a:r>
              </a:p>
            </p:txBody>
          </p:sp>
        </mc:Fallback>
      </mc:AlternateContent>
    </p:spTree>
    <p:extLst>
      <p:ext uri="{BB962C8B-B14F-4D97-AF65-F5344CB8AC3E}">
        <p14:creationId xmlns:p14="http://schemas.microsoft.com/office/powerpoint/2010/main" val="367432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9600"/>
            <a:ext cx="10515600" cy="5509306"/>
          </a:xfrm>
        </p:spPr>
        <p:txBody>
          <a:bodyPr/>
          <a:lstStyle/>
          <a:p>
            <a:r>
              <a:rPr lang="es-MX" dirty="0" smtClean="0"/>
              <a:t>Cuando K=0 entonces p=- ½ ± ½ es decir las raíces en lazo abierto están 0 y -1 . Cuando K= ¼ entonces p= - ½ es decir ambas raíces están en - ½. </a:t>
            </a:r>
          </a:p>
          <a:p>
            <a:r>
              <a:rPr lang="es-MX" dirty="0" smtClean="0"/>
              <a:t>Para los valores de K entre 0 y ¼ la raíz en 0 se hace  mas negativa y se mueve – ½ mientras que la raíz en -1 se hace menos negativa y se mueve hacia – ½ como señala la figura. </a:t>
            </a:r>
          </a:p>
          <a:p>
            <a:endParaRPr lang="es-MX" dirty="0" smtClean="0"/>
          </a:p>
          <a:p>
            <a:endParaRPr lang="es-MX" dirty="0" smtClean="0"/>
          </a:p>
          <a:p>
            <a:endParaRPr lang="es-MX" dirty="0" smtClean="0"/>
          </a:p>
          <a:p>
            <a:endParaRPr lang="es-MX" dirty="0"/>
          </a:p>
        </p:txBody>
      </p:sp>
      <p:pic>
        <p:nvPicPr>
          <p:cNvPr id="4" name="Imagen 3"/>
          <p:cNvPicPr>
            <a:picLocks noChangeAspect="1"/>
          </p:cNvPicPr>
          <p:nvPr/>
        </p:nvPicPr>
        <p:blipFill rotWithShape="1">
          <a:blip r:embed="rId2"/>
          <a:srcRect l="12143" t="15433" r="50357" b="27396"/>
          <a:stretch/>
        </p:blipFill>
        <p:spPr>
          <a:xfrm>
            <a:off x="6937828" y="2830286"/>
            <a:ext cx="4572001" cy="3918857"/>
          </a:xfrm>
          <a:prstGeom prst="rect">
            <a:avLst/>
          </a:prstGeom>
        </p:spPr>
      </p:pic>
    </p:spTree>
    <p:extLst>
      <p:ext uri="{BB962C8B-B14F-4D97-AF65-F5344CB8AC3E}">
        <p14:creationId xmlns:p14="http://schemas.microsoft.com/office/powerpoint/2010/main" val="3961789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783771"/>
                <a:ext cx="10515600" cy="5393192"/>
              </a:xfrm>
            </p:spPr>
            <p:txBody>
              <a:bodyPr/>
              <a:lstStyle/>
              <a:p>
                <a:r>
                  <a:rPr lang="es-MX" dirty="0" smtClean="0"/>
                  <a:t>Para K= 1 las raíces están dadas por p=</a:t>
                </a:r>
                <a14:m>
                  <m:oMath xmlns:m="http://schemas.openxmlformats.org/officeDocument/2006/math">
                    <m:f>
                      <m:fPr>
                        <m:ctrlPr>
                          <a:rPr lang="es-MX"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m:t>
                        </m:r>
                      </m:num>
                      <m:den>
                        <m:r>
                          <a:rPr lang="es-MX" b="0" i="1" smtClean="0">
                            <a:latin typeface="Cambria Math" panose="02040503050406030204" pitchFamily="18" charset="0"/>
                            <a:ea typeface="Cambria Math" panose="02040503050406030204" pitchFamily="18" charset="0"/>
                          </a:rPr>
                          <m:t>2</m:t>
                        </m:r>
                      </m:den>
                    </m:f>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3</m:t>
                    </m:r>
                  </m:oMath>
                </a14:m>
                <a:r>
                  <a:rPr lang="es-MX" dirty="0" smtClean="0"/>
                  <a:t> y de este modo están en - ½+j</a:t>
                </a:r>
                <a14:m>
                  <m:oMath xmlns:m="http://schemas.openxmlformats.org/officeDocument/2006/math">
                    <m:rad>
                      <m:radPr>
                        <m:degHide m:val="on"/>
                        <m:ctrlPr>
                          <a:rPr lang="es-MX" b="0" i="1" smtClean="0">
                            <a:latin typeface="Cambria Math" panose="02040503050406030204" pitchFamily="18" charset="0"/>
                            <a:ea typeface="Cambria Math" panose="02040503050406030204" pitchFamily="18" charset="0"/>
                          </a:rPr>
                        </m:ctrlPr>
                      </m:radPr>
                      <m:deg/>
                      <m:e>
                        <m:r>
                          <a:rPr lang="es-MX" b="0" i="1" smtClean="0">
                            <a:latin typeface="Cambria Math" panose="02040503050406030204" pitchFamily="18" charset="0"/>
                            <a:ea typeface="Cambria Math" panose="02040503050406030204" pitchFamily="18" charset="0"/>
                          </a:rPr>
                          <m:t>3</m:t>
                        </m:r>
                      </m:e>
                    </m:rad>
                    <m:r>
                      <a:rPr lang="es-MX" b="0" i="1" smtClean="0">
                        <a:latin typeface="Cambria Math" panose="02040503050406030204" pitchFamily="18" charset="0"/>
                        <a:ea typeface="Cambria Math" panose="02040503050406030204" pitchFamily="18" charset="0"/>
                      </a:rPr>
                      <m:t> </m:t>
                    </m:r>
                  </m:oMath>
                </a14:m>
                <a:r>
                  <a:rPr lang="es-MX" dirty="0" smtClean="0"/>
                  <a:t>y -1/2-j </a:t>
                </a:r>
                <a14:m>
                  <m:oMath xmlns:m="http://schemas.openxmlformats.org/officeDocument/2006/math">
                    <m:rad>
                      <m:radPr>
                        <m:degHide m:val="on"/>
                        <m:ctrlPr>
                          <a:rPr lang="es-MX" b="0" i="1" smtClean="0">
                            <a:latin typeface="Cambria Math" panose="02040503050406030204" pitchFamily="18" charset="0"/>
                            <a:ea typeface="Cambria Math" panose="02040503050406030204" pitchFamily="18" charset="0"/>
                          </a:rPr>
                        </m:ctrlPr>
                      </m:radPr>
                      <m:deg/>
                      <m:e>
                        <m:r>
                          <a:rPr lang="es-MX" b="0" i="1" smtClean="0">
                            <a:latin typeface="Cambria Math" panose="02040503050406030204" pitchFamily="18" charset="0"/>
                            <a:ea typeface="Cambria Math" panose="02040503050406030204" pitchFamily="18" charset="0"/>
                          </a:rPr>
                          <m:t>3</m:t>
                        </m:r>
                      </m:e>
                    </m:rad>
                    <m:r>
                      <a:rPr lang="es-MX" b="0" i="0" smtClean="0">
                        <a:latin typeface="Cambria Math" panose="02040503050406030204" pitchFamily="18" charset="0"/>
                        <a:ea typeface="Cambria Math" panose="02040503050406030204" pitchFamily="18" charset="0"/>
                      </a:rPr>
                      <m:t>. </m:t>
                    </m:r>
                  </m:oMath>
                </a14:m>
                <a:r>
                  <a:rPr lang="es-MX" dirty="0" smtClean="0"/>
                  <a:t>Para todos los valores de k mayores a 0.25 se presenta un par de raíces complejas, siendo constante la componente real de valor -1/2 y la parte imaginaria tiene un valor que se incrementa a medida que </a:t>
                </a:r>
                <a:r>
                  <a:rPr lang="es-MX" dirty="0"/>
                  <a:t>K</a:t>
                </a:r>
                <a:r>
                  <a:rPr lang="es-MX" dirty="0" smtClean="0"/>
                  <a:t> aumenta. </a:t>
                </a:r>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783771"/>
                <a:ext cx="10515600" cy="5393192"/>
              </a:xfrm>
              <a:blipFill rotWithShape="0">
                <a:blip r:embed="rId2"/>
                <a:stretch>
                  <a:fillRect l="-1043" t="-339" r="-1507"/>
                </a:stretch>
              </a:blipFill>
            </p:spPr>
            <p:txBody>
              <a:bodyPr/>
              <a:lstStyle/>
              <a:p>
                <a:r>
                  <a:rPr lang="es-MX">
                    <a:noFill/>
                  </a:rPr>
                  <a:t> </a:t>
                </a:r>
              </a:p>
            </p:txBody>
          </p:sp>
        </mc:Fallback>
      </mc:AlternateContent>
      <p:pic>
        <p:nvPicPr>
          <p:cNvPr id="4" name="Imagen 3"/>
          <p:cNvPicPr>
            <a:picLocks noChangeAspect="1"/>
          </p:cNvPicPr>
          <p:nvPr/>
        </p:nvPicPr>
        <p:blipFill rotWithShape="1">
          <a:blip r:embed="rId3"/>
          <a:srcRect l="12143" t="15433" r="50357" b="27396"/>
          <a:stretch/>
        </p:blipFill>
        <p:spPr>
          <a:xfrm>
            <a:off x="6937828" y="2830286"/>
            <a:ext cx="4572001" cy="3918857"/>
          </a:xfrm>
          <a:prstGeom prst="rect">
            <a:avLst/>
          </a:prstGeom>
        </p:spPr>
      </p:pic>
    </p:spTree>
    <p:extLst>
      <p:ext uri="{BB962C8B-B14F-4D97-AF65-F5344CB8AC3E}">
        <p14:creationId xmlns:p14="http://schemas.microsoft.com/office/powerpoint/2010/main" val="898443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2141</TotalTime>
  <Words>1496</Words>
  <Application>Microsoft Office PowerPoint</Application>
  <PresentationFormat>Panorámica</PresentationFormat>
  <Paragraphs>105</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Cambria Math</vt:lpstr>
      <vt:lpstr>Tema de Office</vt:lpstr>
      <vt:lpstr>Localización geométrico de lugares de raíces  </vt:lpstr>
      <vt:lpstr>Integrantes </vt:lpstr>
      <vt:lpstr>Introducción </vt:lpstr>
      <vt:lpstr>Lugares geométrico de las raíces de un sistema de primer orden </vt:lpstr>
      <vt:lpstr>Presentación de PowerPoint</vt:lpstr>
      <vt:lpstr>Presentación de PowerPoint</vt:lpstr>
      <vt:lpstr>Lugares geométricos de las raíces de un sistema de segundo orden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Reglas generales para construir los lugares geométricos de las raíces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ANTONIO ROBLES REYES</dc:creator>
  <cp:lastModifiedBy>JESUS ANTONIO ROBLES REYES</cp:lastModifiedBy>
  <cp:revision>32</cp:revision>
  <dcterms:created xsi:type="dcterms:W3CDTF">2017-10-05T13:15:25Z</dcterms:created>
  <dcterms:modified xsi:type="dcterms:W3CDTF">2017-10-20T13:04:39Z</dcterms:modified>
</cp:coreProperties>
</file>