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52BB5671-4255-474C-A77D-613D5BCF4A6F}">
          <p14:sldIdLst>
            <p14:sldId id="256"/>
          </p14:sldIdLst>
        </p14:section>
        <p14:section name="Introduccion" id="{D3D51447-731C-4245-A071-889AE89C898B}">
          <p14:sldIdLst>
            <p14:sldId id="257"/>
            <p14:sldId id="259"/>
            <p14:sldId id="258"/>
            <p14:sldId id="262"/>
          </p14:sldIdLst>
        </p14:section>
        <p14:section name="Procedimiento" id="{B14EBB87-79BA-4D6D-A34E-E4405509CA4D}">
          <p14:sldIdLst>
            <p14:sldId id="261"/>
            <p14:sldId id="263"/>
            <p14:sldId id="264"/>
            <p14:sldId id="265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475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12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31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032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4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31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4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79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9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2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7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FF34D6-ADA4-4842-8763-50C84CB5F91D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040EB0-D4F6-42BB-8500-0958F8537FD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44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2AD4-9D63-4B68-9512-6CF0ADD2C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</a:t>
            </a:r>
            <a:r>
              <a:rPr lang="en-US" dirty="0"/>
              <a:t> de Bode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47A91-3007-43E5-833B-BDD556C61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Por: Eduardo Zaldivar Martinez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6AB2-F2EB-462F-A166-E545D9BB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01" y="121298"/>
            <a:ext cx="1663518" cy="19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C18B-6218-40BC-AD1E-131EDC90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es-MX" dirty="0"/>
              <a:t>Integrador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5A22-9276-4F6A-AEE3-DBC97CC2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3144253"/>
                <a:ext cx="10131425" cy="54703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3200" dirty="0"/>
                  <a:t>Un integrador tiene por salida la integral de una función de entrada. El diagrama de Bode es constante en -90°.</a:t>
                </a:r>
              </a:p>
              <a:p>
                <a:pPr marL="0" indent="0">
                  <a:buNone/>
                </a:pPr>
                <a:r>
                  <a:rPr lang="es-MX" sz="3200" dirty="0"/>
                  <a:t>G(s)=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s-MX" sz="3200" dirty="0"/>
                  <a:t> </a:t>
                </a:r>
              </a:p>
              <a:p>
                <a:pPr marL="0" indent="0">
                  <a:buNone/>
                </a:pP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sz="3200" dirty="0"/>
                          <m:t>j</m:t>
                        </m:r>
                        <m:r>
                          <m:rPr>
                            <m:nor/>
                          </m:rPr>
                          <a:rPr lang="el-GR" sz="3200" dirty="0"/>
                          <m:t>ω</m:t>
                        </m:r>
                      </m:den>
                    </m:f>
                  </m:oMath>
                </a14:m>
                <a:r>
                  <a:rPr lang="es-MX" sz="3200" dirty="0"/>
                  <a:t> </a:t>
                </a:r>
                <a:r>
                  <a:rPr lang="en-US" sz="3200" dirty="0"/>
                  <a:t> |</a:t>
                </a: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)|=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l-GR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3200" dirty="0"/>
                                  <m:t>ω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s-MX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3200" dirty="0"/>
                          <m:t>ω</m:t>
                        </m:r>
                      </m:den>
                    </m:f>
                  </m:oMath>
                </a14:m>
                <a:endParaRPr lang="es-MX" sz="3200" dirty="0"/>
              </a:p>
              <a:p>
                <a:pPr marL="0" indent="0">
                  <a:buNone/>
                </a:pPr>
                <a:r>
                  <a:rPr lang="en-US" sz="3200" dirty="0"/>
                  <a:t>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|</a:t>
                </a: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)|= 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3200" dirty="0"/>
                          <m:t>ω</m:t>
                        </m:r>
                      </m:den>
                    </m:f>
                  </m:oMath>
                </a14:m>
                <a:r>
                  <a:rPr lang="en-US" sz="3200" dirty="0"/>
                  <a:t> dB = 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(1) - 20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(</a:t>
                </a:r>
                <a:r>
                  <a:rPr lang="el-GR" sz="3200" dirty="0"/>
                  <a:t>ω</a:t>
                </a:r>
                <a:r>
                  <a:rPr lang="en-US" sz="3200" dirty="0"/>
                  <a:t>)</a:t>
                </a:r>
              </a:p>
              <a:p>
                <a:pPr marL="0" indent="0">
                  <a:buNone/>
                </a:pPr>
                <a:r>
                  <a:rPr lang="en-US" sz="3200" dirty="0" err="1"/>
                  <a:t>Fase</a:t>
                </a:r>
                <a:r>
                  <a:rPr lang="en-US" sz="3200" dirty="0"/>
                  <a:t> del Sistema </a:t>
                </a:r>
              </a:p>
              <a:p>
                <a:pPr marL="0" indent="0">
                  <a:buNone/>
                </a:pPr>
                <a:r>
                  <a:rPr lang="el-GR" sz="3200" dirty="0"/>
                  <a:t>φ</a:t>
                </a:r>
                <a:r>
                  <a:rPr lang="en-US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)=-90</a:t>
                </a:r>
                <a:r>
                  <a:rPr lang="es-MX" sz="3200" dirty="0"/>
                  <a:t>°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:endParaRPr lang="es-MX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F5A22-9276-4F6A-AEE3-DBC97CC2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3144253"/>
                <a:ext cx="10131425" cy="5470358"/>
              </a:xfrm>
              <a:blipFill>
                <a:blip r:embed="rId2"/>
                <a:stretch>
                  <a:fillRect l="-1504" t="-29877" r="-3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8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8E0D-9DED-417F-8802-5C65B6E9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es-MX" sz="5400" dirty="0"/>
              <a:t>Derivador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B9F4-D5AE-488F-A0ED-054B10001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56267"/>
                <a:ext cx="10131425" cy="4740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3200" dirty="0"/>
                  <a:t>Un derivador tiene por salida la derivada de una función de entrada. El diagrama de fases es constante en 90°</a:t>
                </a:r>
              </a:p>
              <a:p>
                <a:pPr marL="0" indent="0">
                  <a:buNone/>
                </a:pPr>
                <a:r>
                  <a:rPr lang="es-MX" sz="3200" dirty="0"/>
                  <a:t>G(s)=s</a:t>
                </a:r>
              </a:p>
              <a:p>
                <a:pPr marL="0" indent="0">
                  <a:buNone/>
                </a:pP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</a:t>
                </a:r>
                <a:r>
                  <a:rPr lang="es-MX" sz="3200" dirty="0"/>
                  <a:t>j</a:t>
                </a:r>
                <a:r>
                  <a:rPr lang="el-GR" sz="3200" dirty="0"/>
                  <a:t>ω</a:t>
                </a:r>
                <a:r>
                  <a:rPr lang="en-US" sz="3200" dirty="0"/>
                  <a:t>                                        |</a:t>
                </a: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)| =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dirty="0"/>
                  <a:t> = </a:t>
                </a:r>
                <a:r>
                  <a:rPr lang="el-GR" sz="3200" dirty="0"/>
                  <a:t>ω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|</a:t>
                </a: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)| = 20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(</a:t>
                </a:r>
                <a:r>
                  <a:rPr lang="el-GR" sz="3200" dirty="0"/>
                  <a:t>ω</a:t>
                </a:r>
                <a:r>
                  <a:rPr lang="en-US" sz="3200" dirty="0"/>
                  <a:t>) dB</a:t>
                </a:r>
              </a:p>
              <a:p>
                <a:pPr marL="0" indent="0">
                  <a:buNone/>
                </a:pPr>
                <a:r>
                  <a:rPr lang="el-GR" sz="3200" dirty="0"/>
                  <a:t>φ</a:t>
                </a:r>
                <a:r>
                  <a:rPr lang="en-US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)=90</a:t>
                </a:r>
                <a:r>
                  <a:rPr lang="es-MX" sz="3200" dirty="0"/>
                  <a:t>°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8B9F4-D5AE-488F-A0ED-054B10001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56267"/>
                <a:ext cx="10131425" cy="4740442"/>
              </a:xfrm>
              <a:blipFill>
                <a:blip r:embed="rId2"/>
                <a:stretch>
                  <a:fillRect l="-1565" r="-8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52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9E2A-C618-48B8-ACF5-9F335BA4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D8DC-CCC5-49E3-81F8-7912241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33582"/>
          </a:xfrm>
        </p:spPr>
        <p:txBody>
          <a:bodyPr>
            <a:normAutofit/>
          </a:bodyPr>
          <a:lstStyle/>
          <a:p>
            <a:r>
              <a:rPr lang="es-MX" sz="3200" dirty="0"/>
              <a:t>Es una representación gráfica que sirve para caracterizar la respuesta en frecuencia de un sistema.</a:t>
            </a:r>
          </a:p>
          <a:p>
            <a:r>
              <a:rPr lang="es-MX" sz="3200" dirty="0"/>
              <a:t>Consta de 2 gráficas separadas, una que corresponde con la magnitud de dicha función y otra que corresponde con la fase.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1530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B441-00E6-451A-9CAD-BB1A1FE4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3339"/>
            <a:ext cx="10131425" cy="5287861"/>
          </a:xfrm>
        </p:spPr>
        <p:txBody>
          <a:bodyPr>
            <a:normAutofit/>
          </a:bodyPr>
          <a:lstStyle/>
          <a:p>
            <a:r>
              <a:rPr lang="es-MX" sz="3200" dirty="0"/>
              <a:t>La presentación de datos en una escala logarítmica puede ser útil cuando los datos cubren una amplia gama de valores, el logaritmo los reduce a un rango más manejable.</a:t>
            </a:r>
            <a:endParaRPr lang="es-MX" sz="4800" b="1" dirty="0"/>
          </a:p>
          <a:p>
            <a:r>
              <a:rPr lang="es-MX" sz="3200" dirty="0"/>
              <a:t>Los diagramas de bode se representan en escala logarítmica debido a que cuentan con un gran numero de valores y de esta forma es muy fácil de visualizar e interpretar los datos.</a:t>
            </a:r>
          </a:p>
        </p:txBody>
      </p:sp>
    </p:spTree>
    <p:extLst>
      <p:ext uri="{BB962C8B-B14F-4D97-AF65-F5344CB8AC3E}">
        <p14:creationId xmlns:p14="http://schemas.microsoft.com/office/powerpoint/2010/main" val="15242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B4DFA-3EBC-4933-A8A8-F2D9F13F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14" y="163458"/>
            <a:ext cx="9286612" cy="6500627"/>
          </a:xfrm>
        </p:spPr>
      </p:pic>
    </p:spTree>
    <p:extLst>
      <p:ext uri="{BB962C8B-B14F-4D97-AF65-F5344CB8AC3E}">
        <p14:creationId xmlns:p14="http://schemas.microsoft.com/office/powerpoint/2010/main" val="304048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0E8-4FF3-4123-92CF-E3933AC9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/>
              <a:t>Utilidades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2509-A415-45F5-BB03-CDDA8DD5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Estudio de la respuesta de un sistema en todo el rango de frecuencias</a:t>
            </a:r>
          </a:p>
          <a:p>
            <a:r>
              <a:rPr lang="es-MX" sz="3200" dirty="0"/>
              <a:t>Estudio de la estabilidad de sistemas realimentados.</a:t>
            </a:r>
          </a:p>
          <a:p>
            <a:r>
              <a:rPr lang="es-MX" sz="3200" dirty="0"/>
              <a:t>Diseño de controladores.</a:t>
            </a:r>
          </a:p>
        </p:txBody>
      </p:sp>
    </p:spTree>
    <p:extLst>
      <p:ext uri="{BB962C8B-B14F-4D97-AF65-F5344CB8AC3E}">
        <p14:creationId xmlns:p14="http://schemas.microsoft.com/office/powerpoint/2010/main" val="35237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DA1F-9B5B-4ED4-9FDD-AF464FC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/>
              <a:t>Procedimiento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4BAD-5895-4A74-8D5B-D58A8FB8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*</a:t>
            </a:r>
            <a:r>
              <a:rPr lang="en-US" sz="3200" dirty="0" err="1"/>
              <a:t>Importante</a:t>
            </a:r>
            <a:r>
              <a:rPr lang="en-US" sz="3200" dirty="0"/>
              <a:t>*: La </a:t>
            </a:r>
            <a:r>
              <a:rPr lang="en-US" sz="3200" dirty="0" err="1"/>
              <a:t>frecuencia</a:t>
            </a:r>
            <a:r>
              <a:rPr lang="en-US" sz="3200" dirty="0"/>
              <a:t> de la </a:t>
            </a:r>
            <a:r>
              <a:rPr lang="en-US" sz="3200" dirty="0" err="1"/>
              <a:t>señal</a:t>
            </a:r>
            <a:r>
              <a:rPr lang="en-US" sz="3200" dirty="0"/>
              <a:t> de </a:t>
            </a:r>
            <a:r>
              <a:rPr lang="en-US" sz="3200" dirty="0" err="1"/>
              <a:t>salida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la </a:t>
            </a:r>
            <a:r>
              <a:rPr lang="en-US" sz="3200" dirty="0" err="1"/>
              <a:t>misma</a:t>
            </a:r>
            <a:r>
              <a:rPr lang="en-US" sz="3200" dirty="0"/>
              <a:t> que la </a:t>
            </a:r>
            <a:r>
              <a:rPr lang="en-US" sz="3200" dirty="0" err="1"/>
              <a:t>frecuencia</a:t>
            </a:r>
            <a:r>
              <a:rPr lang="en-US" sz="3200" dirty="0"/>
              <a:t> de la </a:t>
            </a:r>
            <a:r>
              <a:rPr lang="en-US" sz="3200" dirty="0" err="1"/>
              <a:t>señal</a:t>
            </a:r>
            <a:r>
              <a:rPr lang="en-US" sz="3200" dirty="0"/>
              <a:t> de entrada.</a:t>
            </a:r>
            <a:endParaRPr lang="es-MX" sz="3200" dirty="0"/>
          </a:p>
          <a:p>
            <a:r>
              <a:rPr lang="es-MX" sz="3200" dirty="0"/>
              <a:t>Sustituir en la función G(s) todas las “s” por “j</a:t>
            </a:r>
            <a:r>
              <a:rPr lang="el-GR" sz="3200" dirty="0"/>
              <a:t>ω</a:t>
            </a:r>
            <a:r>
              <a:rPr lang="en-US" sz="3200" dirty="0"/>
              <a:t>”</a:t>
            </a:r>
          </a:p>
          <a:p>
            <a:r>
              <a:rPr lang="en-US" sz="3200" dirty="0" err="1"/>
              <a:t>Representar</a:t>
            </a:r>
            <a:r>
              <a:rPr lang="en-US" sz="3200" dirty="0"/>
              <a:t> el modulo de G </a:t>
            </a:r>
            <a:r>
              <a:rPr lang="en-US" sz="3200" dirty="0" err="1"/>
              <a:t>expresado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dB </a:t>
            </a:r>
            <a:r>
              <a:rPr lang="en-US" sz="3200" dirty="0" err="1"/>
              <a:t>frente</a:t>
            </a:r>
            <a:r>
              <a:rPr lang="en-US" sz="3200" dirty="0"/>
              <a:t> a la </a:t>
            </a:r>
            <a:r>
              <a:rPr lang="en-US" sz="3200" dirty="0" err="1"/>
              <a:t>frecuencia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Representar</a:t>
            </a:r>
            <a:r>
              <a:rPr lang="en-US" sz="3200" dirty="0"/>
              <a:t> la </a:t>
            </a:r>
            <a:r>
              <a:rPr lang="en-US" sz="3200" dirty="0" err="1"/>
              <a:t>fase</a:t>
            </a:r>
            <a:r>
              <a:rPr lang="en-US" sz="3200" dirty="0"/>
              <a:t> de G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grados</a:t>
            </a:r>
            <a:r>
              <a:rPr lang="en-US" sz="3200" dirty="0"/>
              <a:t> </a:t>
            </a:r>
            <a:r>
              <a:rPr lang="en-US" sz="3200" dirty="0" err="1"/>
              <a:t>frente</a:t>
            </a:r>
            <a:r>
              <a:rPr lang="en-US" sz="3200" dirty="0"/>
              <a:t> a la </a:t>
            </a:r>
            <a:r>
              <a:rPr lang="en-US" sz="3200" dirty="0" err="1"/>
              <a:t>frecuencia</a:t>
            </a:r>
            <a:r>
              <a:rPr lang="en-US" sz="3200" dirty="0"/>
              <a:t>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96165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1862-377C-4AF5-903A-8A9F24F2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37938"/>
            <a:ext cx="10736178" cy="5390146"/>
          </a:xfrm>
        </p:spPr>
        <p:txBody>
          <a:bodyPr>
            <a:normAutofit/>
          </a:bodyPr>
          <a:lstStyle/>
          <a:p>
            <a:r>
              <a:rPr lang="es-MX" sz="3200" dirty="0"/>
              <a:t>Recordemos que “s” esta dentro del dominio de números complejos, entonces cuenta con una componente real y una componente imaginaria.</a:t>
            </a:r>
          </a:p>
          <a:p>
            <a:r>
              <a:rPr lang="es-MX" sz="3200" dirty="0"/>
              <a:t>Los módulos de G no son mas que las magnitudes de estos números, es decir:</a:t>
            </a:r>
          </a:p>
        </p:txBody>
      </p:sp>
    </p:spTree>
    <p:extLst>
      <p:ext uri="{BB962C8B-B14F-4D97-AF65-F5344CB8AC3E}">
        <p14:creationId xmlns:p14="http://schemas.microsoft.com/office/powerpoint/2010/main" val="32324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7E85F-B9B7-4F20-A0B9-846EC0BAE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461395"/>
                <a:ext cx="10131425" cy="5329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3200" dirty="0"/>
                  <a:t>El modulo de G de esta función G(s)=4s+3 es:</a:t>
                </a:r>
              </a:p>
              <a:p>
                <a:pPr marL="0" indent="0">
                  <a:buNone/>
                </a:pP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)=4</a:t>
                </a:r>
                <a:r>
                  <a:rPr lang="es-MX" sz="3200" dirty="0"/>
                  <a:t>j</a:t>
                </a:r>
                <a:r>
                  <a:rPr lang="el-GR" sz="3200" dirty="0"/>
                  <a:t>ω</a:t>
                </a:r>
                <a:r>
                  <a:rPr lang="en-US" sz="3200" dirty="0"/>
                  <a:t>+3</a:t>
                </a:r>
                <a:endParaRPr lang="es-MX" sz="3200" dirty="0"/>
              </a:p>
              <a:p>
                <a:pPr marL="0" indent="0">
                  <a:buNone/>
                </a:pPr>
                <a:r>
                  <a:rPr lang="es-MX" sz="3200" dirty="0"/>
                  <a:t>|G(j</a:t>
                </a:r>
                <a:r>
                  <a:rPr lang="el-GR" sz="3200" dirty="0"/>
                  <a:t>ω</a:t>
                </a:r>
                <a:r>
                  <a:rPr lang="en-US" sz="3200" dirty="0"/>
                  <a:t>)|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MX" sz="3200" dirty="0"/>
                  <a:t> = 5</a:t>
                </a:r>
              </a:p>
              <a:p>
                <a:pPr marL="0" indent="0">
                  <a:buNone/>
                </a:pPr>
                <a:endParaRPr lang="es-MX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7E85F-B9B7-4F20-A0B9-846EC0BAE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461395"/>
                <a:ext cx="10131425" cy="5329806"/>
              </a:xfrm>
              <a:blipFill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3466-EA40-479B-9847-9B22B0D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es-MX" dirty="0"/>
              <a:t>ganancia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19B15-783C-4C53-8745-2DE268B32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106905"/>
                <a:ext cx="10131425" cy="54225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:r>
                  <a:rPr lang="es-MX" sz="3200" dirty="0"/>
                  <a:t>La ganancia amplifica o atenúa una señal de entrada sin introducir retrasos o adelantos en la señal de salida.</a:t>
                </a:r>
              </a:p>
              <a:p>
                <a:pPr marL="0" indent="0">
                  <a:buNone/>
                </a:pPr>
                <a:r>
                  <a:rPr lang="es-MX" sz="3200" dirty="0"/>
                  <a:t>G(s)=K</a:t>
                </a:r>
              </a:p>
              <a:p>
                <a:pPr marL="0" indent="0">
                  <a:buNone/>
                </a:pPr>
                <a:r>
                  <a:rPr lang="es-MX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 K                   |G(</a:t>
                </a:r>
                <a:r>
                  <a:rPr lang="es-MX" sz="3200" dirty="0"/>
                  <a:t>j</a:t>
                </a:r>
                <a:r>
                  <a:rPr lang="el-GR" sz="3200" dirty="0"/>
                  <a:t>ω</a:t>
                </a:r>
                <a:r>
                  <a:rPr lang="en-US" sz="3200" dirty="0"/>
                  <a:t>)|=K</a:t>
                </a:r>
              </a:p>
              <a:p>
                <a:pPr marL="0" indent="0">
                  <a:buNone/>
                </a:pPr>
                <a:r>
                  <a:rPr lang="en-US" sz="3200" dirty="0"/>
                  <a:t>20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𝐿𝑜𝑔</m:t>
                    </m:r>
                  </m:oMath>
                </a14:m>
                <a:r>
                  <a:rPr lang="en-US" sz="3200" dirty="0"/>
                  <a:t> (K)</a:t>
                </a:r>
              </a:p>
              <a:p>
                <a:pPr marL="0" indent="0">
                  <a:buNone/>
                </a:pPr>
                <a:r>
                  <a:rPr lang="el-GR" sz="3200" dirty="0"/>
                  <a:t>φ</a:t>
                </a:r>
                <a:r>
                  <a:rPr lang="en-US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)=0° </a:t>
                </a:r>
                <a:r>
                  <a:rPr lang="en-US" sz="3200" dirty="0" err="1"/>
                  <a:t>si</a:t>
                </a:r>
                <a:r>
                  <a:rPr lang="en-US" sz="3200" dirty="0"/>
                  <a:t> K&gt;0</a:t>
                </a:r>
              </a:p>
              <a:p>
                <a:pPr marL="0" indent="0">
                  <a:buNone/>
                </a:pPr>
                <a:r>
                  <a:rPr lang="el-GR" sz="3200" dirty="0"/>
                  <a:t>φ</a:t>
                </a:r>
                <a:r>
                  <a:rPr lang="en-US" sz="3200" dirty="0"/>
                  <a:t>G(j</a:t>
                </a:r>
                <a:r>
                  <a:rPr lang="el-GR" sz="3200" dirty="0"/>
                  <a:t>ω</a:t>
                </a:r>
                <a:r>
                  <a:rPr lang="en-US" sz="3200" dirty="0"/>
                  <a:t>)=180° </a:t>
                </a:r>
                <a:r>
                  <a:rPr lang="en-US" sz="3200" dirty="0" err="1"/>
                  <a:t>si</a:t>
                </a:r>
                <a:r>
                  <a:rPr lang="en-US" sz="3200" dirty="0"/>
                  <a:t> K&lt;0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s-MX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19B15-783C-4C53-8745-2DE268B32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106905"/>
                <a:ext cx="10131425" cy="5422527"/>
              </a:xfrm>
              <a:blipFill>
                <a:blip r:embed="rId2"/>
                <a:stretch>
                  <a:fillRect l="-1565" t="-10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2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631</TotalTime>
  <Words>467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Celestial</vt:lpstr>
      <vt:lpstr>Diagrama de Bode</vt:lpstr>
      <vt:lpstr>Introducción</vt:lpstr>
      <vt:lpstr>PowerPoint Presentation</vt:lpstr>
      <vt:lpstr>PowerPoint Presentation</vt:lpstr>
      <vt:lpstr>Utilidades</vt:lpstr>
      <vt:lpstr>Procedimiento</vt:lpstr>
      <vt:lpstr>PowerPoint Presentation</vt:lpstr>
      <vt:lpstr>PowerPoint Presentation</vt:lpstr>
      <vt:lpstr>ganancia</vt:lpstr>
      <vt:lpstr>Integrador</vt:lpstr>
      <vt:lpstr>Derivador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Bode</dc:title>
  <dc:creator>PC</dc:creator>
  <cp:lastModifiedBy>PC</cp:lastModifiedBy>
  <cp:revision>31</cp:revision>
  <dcterms:created xsi:type="dcterms:W3CDTF">2017-11-05T21:00:32Z</dcterms:created>
  <dcterms:modified xsi:type="dcterms:W3CDTF">2017-11-08T21:21:13Z</dcterms:modified>
</cp:coreProperties>
</file>