
<file path=[Content_Types].xml><?xml version="1.0" encoding="utf-8"?>
<Types xmlns="http://schemas.openxmlformats.org/package/2006/content-types">
  <Default Extension="png" ContentType="image/png"/>
  <Default Extension="jpe"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p:scale>
          <a:sx n="70" d="100"/>
          <a:sy n="70" d="100"/>
        </p:scale>
        <p:origin x="726"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195F3731-51C8-4F36-8645-C7505B09CB23}" type="datetimeFigureOut">
              <a:rPr lang="es-MX" smtClean="0"/>
              <a:t>18/11/2017</a:t>
            </a:fld>
            <a:endParaRPr lang="es-MX"/>
          </a:p>
        </p:txBody>
      </p:sp>
      <p:sp>
        <p:nvSpPr>
          <p:cNvPr id="5" name="Footer Placeholder 4"/>
          <p:cNvSpPr>
            <a:spLocks noGrp="1"/>
          </p:cNvSpPr>
          <p:nvPr>
            <p:ph type="ftr" sz="quarter" idx="11"/>
          </p:nvPr>
        </p:nvSpPr>
        <p:spPr/>
        <p:txBody>
          <a:bodyPr/>
          <a:lstStyle/>
          <a:p>
            <a:endParaRPr lang="es-MX"/>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FA7C6BB-6FBD-4CB3-AE33-081A39F5F208}" type="slidenum">
              <a:rPr lang="es-MX" smtClean="0"/>
              <a:t>‹Nº›</a:t>
            </a:fld>
            <a:endParaRPr lang="es-MX"/>
          </a:p>
        </p:txBody>
      </p:sp>
    </p:spTree>
    <p:extLst>
      <p:ext uri="{BB962C8B-B14F-4D97-AF65-F5344CB8AC3E}">
        <p14:creationId xmlns:p14="http://schemas.microsoft.com/office/powerpoint/2010/main" val="428804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195F3731-51C8-4F36-8645-C7505B09CB23}" type="datetimeFigureOut">
              <a:rPr lang="es-MX" smtClean="0"/>
              <a:t>18/11/2017</a:t>
            </a:fld>
            <a:endParaRPr lang="es-MX"/>
          </a:p>
        </p:txBody>
      </p:sp>
      <p:sp>
        <p:nvSpPr>
          <p:cNvPr id="5" name="Footer Placeholder 4"/>
          <p:cNvSpPr>
            <a:spLocks noGrp="1"/>
          </p:cNvSpPr>
          <p:nvPr>
            <p:ph type="ftr" sz="quarter" idx="11"/>
          </p:nvPr>
        </p:nvSpPr>
        <p:spPr/>
        <p:txBody>
          <a:bodyPr/>
          <a:lstStyle/>
          <a:p>
            <a:endParaRPr lang="es-MX"/>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FA7C6BB-6FBD-4CB3-AE33-081A39F5F208}" type="slidenum">
              <a:rPr lang="es-MX" smtClean="0"/>
              <a:t>‹Nº›</a:t>
            </a:fld>
            <a:endParaRPr lang="es-MX"/>
          </a:p>
        </p:txBody>
      </p:sp>
    </p:spTree>
    <p:extLst>
      <p:ext uri="{BB962C8B-B14F-4D97-AF65-F5344CB8AC3E}">
        <p14:creationId xmlns:p14="http://schemas.microsoft.com/office/powerpoint/2010/main" val="4158111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195F3731-51C8-4F36-8645-C7505B09CB23}" type="datetimeFigureOut">
              <a:rPr lang="es-MX" smtClean="0"/>
              <a:t>18/11/2017</a:t>
            </a:fld>
            <a:endParaRPr lang="es-MX"/>
          </a:p>
        </p:txBody>
      </p:sp>
      <p:sp>
        <p:nvSpPr>
          <p:cNvPr id="5" name="Footer Placeholder 4"/>
          <p:cNvSpPr>
            <a:spLocks noGrp="1"/>
          </p:cNvSpPr>
          <p:nvPr>
            <p:ph type="ftr" sz="quarter" idx="11"/>
          </p:nvPr>
        </p:nvSpPr>
        <p:spPr/>
        <p:txBody>
          <a:bodyPr/>
          <a:lstStyle/>
          <a:p>
            <a:endParaRPr lang="es-MX"/>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FA7C6BB-6FBD-4CB3-AE33-081A39F5F208}" type="slidenum">
              <a:rPr lang="es-MX" smtClean="0"/>
              <a:t>‹Nº›</a:t>
            </a:fld>
            <a:endParaRPr lang="es-MX"/>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10745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195F3731-51C8-4F36-8645-C7505B09CB23}" type="datetimeFigureOut">
              <a:rPr lang="es-MX" smtClean="0"/>
              <a:t>18/11/2017</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FA7C6BB-6FBD-4CB3-AE33-081A39F5F208}" type="slidenum">
              <a:rPr lang="es-MX" smtClean="0"/>
              <a:t>‹Nº›</a:t>
            </a:fld>
            <a:endParaRPr lang="es-MX"/>
          </a:p>
        </p:txBody>
      </p:sp>
    </p:spTree>
    <p:extLst>
      <p:ext uri="{BB962C8B-B14F-4D97-AF65-F5344CB8AC3E}">
        <p14:creationId xmlns:p14="http://schemas.microsoft.com/office/powerpoint/2010/main" val="34229915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195F3731-51C8-4F36-8645-C7505B09CB23}" type="datetimeFigureOut">
              <a:rPr lang="es-MX" smtClean="0"/>
              <a:t>18/11/2017</a:t>
            </a:fld>
            <a:endParaRPr lang="es-MX"/>
          </a:p>
        </p:txBody>
      </p:sp>
      <p:sp>
        <p:nvSpPr>
          <p:cNvPr id="6" name="Footer Placeholder 5"/>
          <p:cNvSpPr>
            <a:spLocks noGrp="1"/>
          </p:cNvSpPr>
          <p:nvPr>
            <p:ph type="ftr" sz="quarter" idx="11"/>
          </p:nvPr>
        </p:nvSpPr>
        <p:spPr/>
        <p:txBody>
          <a:bodyPr/>
          <a:lstStyle/>
          <a:p>
            <a:endParaRPr lang="es-MX"/>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FA7C6BB-6FBD-4CB3-AE33-081A39F5F208}" type="slidenum">
              <a:rPr lang="es-MX" smtClean="0"/>
              <a:t>‹Nº›</a:t>
            </a:fld>
            <a:endParaRPr lang="es-MX"/>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30125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195F3731-51C8-4F36-8645-C7505B09CB23}" type="datetimeFigureOut">
              <a:rPr lang="es-MX" smtClean="0"/>
              <a:t>18/11/2017</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FA7C6BB-6FBD-4CB3-AE33-081A39F5F208}" type="slidenum">
              <a:rPr lang="es-MX" smtClean="0"/>
              <a:t>‹Nº›</a:t>
            </a:fld>
            <a:endParaRPr lang="es-MX"/>
          </a:p>
        </p:txBody>
      </p:sp>
    </p:spTree>
    <p:extLst>
      <p:ext uri="{BB962C8B-B14F-4D97-AF65-F5344CB8AC3E}">
        <p14:creationId xmlns:p14="http://schemas.microsoft.com/office/powerpoint/2010/main" val="257311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95F3731-51C8-4F36-8645-C7505B09CB23}" type="datetimeFigureOut">
              <a:rPr lang="es-MX" smtClean="0"/>
              <a:t>18/11/2017</a:t>
            </a:fld>
            <a:endParaRPr lang="es-MX"/>
          </a:p>
        </p:txBody>
      </p:sp>
      <p:sp>
        <p:nvSpPr>
          <p:cNvPr id="5" name="Footer Placeholder 4"/>
          <p:cNvSpPr>
            <a:spLocks noGrp="1"/>
          </p:cNvSpPr>
          <p:nvPr>
            <p:ph type="ftr" sz="quarter" idx="11"/>
          </p:nvPr>
        </p:nvSpPr>
        <p:spPr/>
        <p:txBody>
          <a:bodyPr/>
          <a:lstStyle/>
          <a:p>
            <a:endParaRPr lang="es-MX"/>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FA7C6BB-6FBD-4CB3-AE33-081A39F5F208}" type="slidenum">
              <a:rPr lang="es-MX" smtClean="0"/>
              <a:t>‹Nº›</a:t>
            </a:fld>
            <a:endParaRPr lang="es-MX"/>
          </a:p>
        </p:txBody>
      </p:sp>
    </p:spTree>
    <p:extLst>
      <p:ext uri="{BB962C8B-B14F-4D97-AF65-F5344CB8AC3E}">
        <p14:creationId xmlns:p14="http://schemas.microsoft.com/office/powerpoint/2010/main" val="12641797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95F3731-51C8-4F36-8645-C7505B09CB23}" type="datetimeFigureOut">
              <a:rPr lang="es-MX" smtClean="0"/>
              <a:t>18/11/2017</a:t>
            </a:fld>
            <a:endParaRPr lang="es-MX"/>
          </a:p>
        </p:txBody>
      </p:sp>
      <p:sp>
        <p:nvSpPr>
          <p:cNvPr id="5" name="Footer Placeholder 4"/>
          <p:cNvSpPr>
            <a:spLocks noGrp="1"/>
          </p:cNvSpPr>
          <p:nvPr>
            <p:ph type="ftr" sz="quarter" idx="11"/>
          </p:nvPr>
        </p:nvSpPr>
        <p:spPr/>
        <p:txBody>
          <a:bodyPr/>
          <a:lstStyle/>
          <a:p>
            <a:endParaRPr lang="es-MX"/>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FA7C6BB-6FBD-4CB3-AE33-081A39F5F208}" type="slidenum">
              <a:rPr lang="es-MX" smtClean="0"/>
              <a:t>‹Nº›</a:t>
            </a:fld>
            <a:endParaRPr lang="es-MX"/>
          </a:p>
        </p:txBody>
      </p:sp>
    </p:spTree>
    <p:extLst>
      <p:ext uri="{BB962C8B-B14F-4D97-AF65-F5344CB8AC3E}">
        <p14:creationId xmlns:p14="http://schemas.microsoft.com/office/powerpoint/2010/main" val="1548184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95F3731-51C8-4F36-8645-C7505B09CB23}" type="datetimeFigureOut">
              <a:rPr lang="es-MX" smtClean="0"/>
              <a:t>18/11/2017</a:t>
            </a:fld>
            <a:endParaRPr lang="es-MX"/>
          </a:p>
        </p:txBody>
      </p:sp>
      <p:sp>
        <p:nvSpPr>
          <p:cNvPr id="5" name="Footer Placeholder 4"/>
          <p:cNvSpPr>
            <a:spLocks noGrp="1"/>
          </p:cNvSpPr>
          <p:nvPr>
            <p:ph type="ftr" sz="quarter" idx="11"/>
          </p:nvPr>
        </p:nvSpPr>
        <p:spPr/>
        <p:txBody>
          <a:bodyPr/>
          <a:lstStyle/>
          <a:p>
            <a:endParaRPr lang="es-MX"/>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FA7C6BB-6FBD-4CB3-AE33-081A39F5F208}" type="slidenum">
              <a:rPr lang="es-MX" smtClean="0"/>
              <a:t>‹Nº›</a:t>
            </a:fld>
            <a:endParaRPr lang="es-MX"/>
          </a:p>
        </p:txBody>
      </p:sp>
    </p:spTree>
    <p:extLst>
      <p:ext uri="{BB962C8B-B14F-4D97-AF65-F5344CB8AC3E}">
        <p14:creationId xmlns:p14="http://schemas.microsoft.com/office/powerpoint/2010/main" val="394945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195F3731-51C8-4F36-8645-C7505B09CB23}" type="datetimeFigureOut">
              <a:rPr lang="es-MX" smtClean="0"/>
              <a:t>18/11/2017</a:t>
            </a:fld>
            <a:endParaRPr lang="es-MX"/>
          </a:p>
        </p:txBody>
      </p:sp>
      <p:sp>
        <p:nvSpPr>
          <p:cNvPr id="5" name="Footer Placeholder 4"/>
          <p:cNvSpPr>
            <a:spLocks noGrp="1"/>
          </p:cNvSpPr>
          <p:nvPr>
            <p:ph type="ftr" sz="quarter" idx="11"/>
          </p:nvPr>
        </p:nvSpPr>
        <p:spPr/>
        <p:txBody>
          <a:bodyPr/>
          <a:lstStyle/>
          <a:p>
            <a:endParaRPr lang="es-MX"/>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FA7C6BB-6FBD-4CB3-AE33-081A39F5F208}" type="slidenum">
              <a:rPr lang="es-MX" smtClean="0"/>
              <a:t>‹Nº›</a:t>
            </a:fld>
            <a:endParaRPr lang="es-MX"/>
          </a:p>
        </p:txBody>
      </p:sp>
    </p:spTree>
    <p:extLst>
      <p:ext uri="{BB962C8B-B14F-4D97-AF65-F5344CB8AC3E}">
        <p14:creationId xmlns:p14="http://schemas.microsoft.com/office/powerpoint/2010/main" val="60937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195F3731-51C8-4F36-8645-C7505B09CB23}" type="datetimeFigureOut">
              <a:rPr lang="es-MX" smtClean="0"/>
              <a:t>18/11/2017</a:t>
            </a:fld>
            <a:endParaRPr lang="es-MX"/>
          </a:p>
        </p:txBody>
      </p:sp>
      <p:sp>
        <p:nvSpPr>
          <p:cNvPr id="6" name="Footer Placeholder 5"/>
          <p:cNvSpPr>
            <a:spLocks noGrp="1"/>
          </p:cNvSpPr>
          <p:nvPr>
            <p:ph type="ftr" sz="quarter" idx="11"/>
          </p:nvPr>
        </p:nvSpPr>
        <p:spPr/>
        <p:txBody>
          <a:bodyPr/>
          <a:lstStyle/>
          <a:p>
            <a:endParaRPr lang="es-MX"/>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FA7C6BB-6FBD-4CB3-AE33-081A39F5F208}" type="slidenum">
              <a:rPr lang="es-MX" smtClean="0"/>
              <a:t>‹Nº›</a:t>
            </a:fld>
            <a:endParaRPr lang="es-MX"/>
          </a:p>
        </p:txBody>
      </p:sp>
    </p:spTree>
    <p:extLst>
      <p:ext uri="{BB962C8B-B14F-4D97-AF65-F5344CB8AC3E}">
        <p14:creationId xmlns:p14="http://schemas.microsoft.com/office/powerpoint/2010/main" val="304167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195F3731-51C8-4F36-8645-C7505B09CB23}" type="datetimeFigureOut">
              <a:rPr lang="es-MX" smtClean="0"/>
              <a:t>18/11/2017</a:t>
            </a:fld>
            <a:endParaRPr lang="es-MX"/>
          </a:p>
        </p:txBody>
      </p:sp>
      <p:sp>
        <p:nvSpPr>
          <p:cNvPr id="8" name="Footer Placeholder 7"/>
          <p:cNvSpPr>
            <a:spLocks noGrp="1"/>
          </p:cNvSpPr>
          <p:nvPr>
            <p:ph type="ftr" sz="quarter" idx="11"/>
          </p:nvPr>
        </p:nvSpPr>
        <p:spPr/>
        <p:txBody>
          <a:bodyPr/>
          <a:lstStyle/>
          <a:p>
            <a:endParaRPr lang="es-MX"/>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FA7C6BB-6FBD-4CB3-AE33-081A39F5F208}" type="slidenum">
              <a:rPr lang="es-MX" smtClean="0"/>
              <a:t>‹Nº›</a:t>
            </a:fld>
            <a:endParaRPr lang="es-MX"/>
          </a:p>
        </p:txBody>
      </p:sp>
    </p:spTree>
    <p:extLst>
      <p:ext uri="{BB962C8B-B14F-4D97-AF65-F5344CB8AC3E}">
        <p14:creationId xmlns:p14="http://schemas.microsoft.com/office/powerpoint/2010/main" val="3655725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195F3731-51C8-4F36-8645-C7505B09CB23}" type="datetimeFigureOut">
              <a:rPr lang="es-MX" smtClean="0"/>
              <a:t>18/11/2017</a:t>
            </a:fld>
            <a:endParaRPr lang="es-MX"/>
          </a:p>
        </p:txBody>
      </p:sp>
      <p:sp>
        <p:nvSpPr>
          <p:cNvPr id="4" name="Footer Placeholder 3"/>
          <p:cNvSpPr>
            <a:spLocks noGrp="1"/>
          </p:cNvSpPr>
          <p:nvPr>
            <p:ph type="ftr" sz="quarter" idx="11"/>
          </p:nvPr>
        </p:nvSpPr>
        <p:spPr/>
        <p:txBody>
          <a:bodyPr/>
          <a:lstStyle/>
          <a:p>
            <a:endParaRPr lang="es-MX"/>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FA7C6BB-6FBD-4CB3-AE33-081A39F5F208}" type="slidenum">
              <a:rPr lang="es-MX" smtClean="0"/>
              <a:t>‹Nº›</a:t>
            </a:fld>
            <a:endParaRPr lang="es-MX"/>
          </a:p>
        </p:txBody>
      </p:sp>
    </p:spTree>
    <p:extLst>
      <p:ext uri="{BB962C8B-B14F-4D97-AF65-F5344CB8AC3E}">
        <p14:creationId xmlns:p14="http://schemas.microsoft.com/office/powerpoint/2010/main" val="197291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5F3731-51C8-4F36-8645-C7505B09CB23}" type="datetimeFigureOut">
              <a:rPr lang="es-MX" smtClean="0"/>
              <a:t>18/11/2017</a:t>
            </a:fld>
            <a:endParaRPr lang="es-MX"/>
          </a:p>
        </p:txBody>
      </p:sp>
      <p:sp>
        <p:nvSpPr>
          <p:cNvPr id="3" name="Footer Placeholder 2"/>
          <p:cNvSpPr>
            <a:spLocks noGrp="1"/>
          </p:cNvSpPr>
          <p:nvPr>
            <p:ph type="ftr" sz="quarter" idx="11"/>
          </p:nvPr>
        </p:nvSpPr>
        <p:spPr/>
        <p:txBody>
          <a:bodyPr/>
          <a:lstStyle/>
          <a:p>
            <a:endParaRPr lang="es-MX"/>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FA7C6BB-6FBD-4CB3-AE33-081A39F5F208}" type="slidenum">
              <a:rPr lang="es-MX" smtClean="0"/>
              <a:t>‹Nº›</a:t>
            </a:fld>
            <a:endParaRPr lang="es-MX"/>
          </a:p>
        </p:txBody>
      </p:sp>
    </p:spTree>
    <p:extLst>
      <p:ext uri="{BB962C8B-B14F-4D97-AF65-F5344CB8AC3E}">
        <p14:creationId xmlns:p14="http://schemas.microsoft.com/office/powerpoint/2010/main" val="3380298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95F3731-51C8-4F36-8645-C7505B09CB23}" type="datetimeFigureOut">
              <a:rPr lang="es-MX" smtClean="0"/>
              <a:t>18/11/2017</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FA7C6BB-6FBD-4CB3-AE33-081A39F5F208}" type="slidenum">
              <a:rPr lang="es-MX" smtClean="0"/>
              <a:t>‹Nº›</a:t>
            </a:fld>
            <a:endParaRPr lang="es-MX"/>
          </a:p>
        </p:txBody>
      </p:sp>
    </p:spTree>
    <p:extLst>
      <p:ext uri="{BB962C8B-B14F-4D97-AF65-F5344CB8AC3E}">
        <p14:creationId xmlns:p14="http://schemas.microsoft.com/office/powerpoint/2010/main" val="3942805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95F3731-51C8-4F36-8645-C7505B09CB23}" type="datetimeFigureOut">
              <a:rPr lang="es-MX" smtClean="0"/>
              <a:t>18/11/2017</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FA7C6BB-6FBD-4CB3-AE33-081A39F5F208}" type="slidenum">
              <a:rPr lang="es-MX" smtClean="0"/>
              <a:t>‹Nº›</a:t>
            </a:fld>
            <a:endParaRPr lang="es-MX"/>
          </a:p>
        </p:txBody>
      </p:sp>
    </p:spTree>
    <p:extLst>
      <p:ext uri="{BB962C8B-B14F-4D97-AF65-F5344CB8AC3E}">
        <p14:creationId xmlns:p14="http://schemas.microsoft.com/office/powerpoint/2010/main" val="117263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95F3731-51C8-4F36-8645-C7505B09CB23}" type="datetimeFigureOut">
              <a:rPr lang="es-MX" smtClean="0"/>
              <a:t>18/11/2017</a:t>
            </a:fld>
            <a:endParaRPr lang="es-MX"/>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MX"/>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FA7C6BB-6FBD-4CB3-AE33-081A39F5F208}" type="slidenum">
              <a:rPr lang="es-MX" smtClean="0"/>
              <a:t>‹Nº›</a:t>
            </a:fld>
            <a:endParaRPr lang="es-MX"/>
          </a:p>
        </p:txBody>
      </p:sp>
    </p:spTree>
    <p:extLst>
      <p:ext uri="{BB962C8B-B14F-4D97-AF65-F5344CB8AC3E}">
        <p14:creationId xmlns:p14="http://schemas.microsoft.com/office/powerpoint/2010/main" val="33083621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970127" y="0"/>
            <a:ext cx="9348717" cy="1624084"/>
          </a:xfrm>
        </p:spPr>
        <p:txBody>
          <a:bodyPr>
            <a:normAutofit/>
          </a:bodyPr>
          <a:lstStyle/>
          <a:p>
            <a:r>
              <a:rPr lang="es-MX" sz="4400" b="1" u="sng" dirty="0" smtClean="0"/>
              <a:t>Relación de voltaje y corriente en una línea de trasmisión </a:t>
            </a:r>
            <a:endParaRPr lang="es-MX" sz="4400" b="1" u="sng" dirty="0"/>
          </a:p>
        </p:txBody>
      </p:sp>
      <p:sp>
        <p:nvSpPr>
          <p:cNvPr id="3" name="Subtítulo 2"/>
          <p:cNvSpPr>
            <a:spLocks noGrp="1"/>
          </p:cNvSpPr>
          <p:nvPr>
            <p:ph type="subTitle" idx="1"/>
          </p:nvPr>
        </p:nvSpPr>
        <p:spPr>
          <a:xfrm>
            <a:off x="1678675" y="1719618"/>
            <a:ext cx="9784994" cy="5022376"/>
          </a:xfrm>
        </p:spPr>
        <p:txBody>
          <a:bodyPr/>
          <a:lstStyle/>
          <a:p>
            <a:r>
              <a:rPr lang="es-MX" sz="3200" b="1" u="sng" dirty="0" smtClean="0">
                <a:solidFill>
                  <a:schemeClr val="tx1"/>
                </a:solidFill>
              </a:rPr>
              <a:t>Sistemas de Potencias</a:t>
            </a:r>
          </a:p>
          <a:p>
            <a:endParaRPr lang="es-MX" sz="2400" b="1" u="sng" dirty="0" smtClean="0">
              <a:solidFill>
                <a:schemeClr val="tx1"/>
              </a:solidFill>
            </a:endParaRPr>
          </a:p>
          <a:p>
            <a:r>
              <a:rPr lang="es-MX" sz="2400" b="1" u="sng" dirty="0" smtClean="0">
                <a:solidFill>
                  <a:srgbClr val="C00000"/>
                </a:solidFill>
              </a:rPr>
              <a:t>Nombre del Maestro : </a:t>
            </a:r>
          </a:p>
          <a:p>
            <a:r>
              <a:rPr lang="es-MX" sz="2400" b="1" u="sng" dirty="0" smtClean="0">
                <a:solidFill>
                  <a:schemeClr val="tx1"/>
                </a:solidFill>
              </a:rPr>
              <a:t>Doc. </a:t>
            </a:r>
            <a:r>
              <a:rPr lang="es-MX" sz="2400" b="1" u="sng" dirty="0" err="1" smtClean="0">
                <a:solidFill>
                  <a:schemeClr val="tx1"/>
                </a:solidFill>
              </a:rPr>
              <a:t>Suresh</a:t>
            </a:r>
            <a:r>
              <a:rPr lang="es-MX" sz="2400" b="1" u="sng" dirty="0" smtClean="0">
                <a:solidFill>
                  <a:schemeClr val="tx1"/>
                </a:solidFill>
              </a:rPr>
              <a:t> </a:t>
            </a:r>
            <a:r>
              <a:rPr lang="es-MX" sz="2400" b="1" u="sng" dirty="0" err="1" smtClean="0">
                <a:solidFill>
                  <a:schemeClr val="tx1"/>
                </a:solidFill>
              </a:rPr>
              <a:t>Kumar</a:t>
            </a:r>
            <a:r>
              <a:rPr lang="es-MX" sz="2400" b="1" u="sng" dirty="0" smtClean="0">
                <a:solidFill>
                  <a:schemeClr val="tx1"/>
                </a:solidFill>
              </a:rPr>
              <a:t> </a:t>
            </a:r>
          </a:p>
          <a:p>
            <a:endParaRPr lang="es-MX" sz="2400" b="1" u="sng" dirty="0" smtClean="0">
              <a:solidFill>
                <a:schemeClr val="tx1"/>
              </a:solidFill>
            </a:endParaRPr>
          </a:p>
          <a:p>
            <a:r>
              <a:rPr lang="es-MX" sz="2400" b="1" u="sng" dirty="0" smtClean="0">
                <a:solidFill>
                  <a:srgbClr val="C00000"/>
                </a:solidFill>
              </a:rPr>
              <a:t>Nombre del Alumno : </a:t>
            </a:r>
          </a:p>
          <a:p>
            <a:r>
              <a:rPr lang="es-MX" sz="2400" b="1" u="sng" dirty="0" smtClean="0">
                <a:solidFill>
                  <a:schemeClr val="tx1"/>
                </a:solidFill>
              </a:rPr>
              <a:t>Alejandro Martínez Armendáriz</a:t>
            </a:r>
          </a:p>
          <a:p>
            <a:r>
              <a:rPr lang="es-MX" sz="2400" b="1" u="sng" dirty="0" smtClean="0">
                <a:solidFill>
                  <a:schemeClr val="tx1"/>
                </a:solidFill>
              </a:rPr>
              <a:t>Grupo 8° Sección A   </a:t>
            </a:r>
          </a:p>
          <a:p>
            <a:endParaRPr lang="es-MX"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8775" y="136478"/>
            <a:ext cx="1574042" cy="1064525"/>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8031" y="1487605"/>
            <a:ext cx="4644786" cy="5254389"/>
          </a:xfrm>
          <a:prstGeom prst="rect">
            <a:avLst/>
          </a:prstGeom>
        </p:spPr>
      </p:pic>
    </p:spTree>
    <p:extLst>
      <p:ext uri="{BB962C8B-B14F-4D97-AF65-F5344CB8AC3E}">
        <p14:creationId xmlns:p14="http://schemas.microsoft.com/office/powerpoint/2010/main" val="2902631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22739" y="270455"/>
            <a:ext cx="8516713" cy="1029237"/>
          </a:xfrm>
        </p:spPr>
        <p:txBody>
          <a:bodyPr>
            <a:normAutofit/>
          </a:bodyPr>
          <a:lstStyle/>
          <a:p>
            <a:r>
              <a:rPr lang="es-MX" sz="4000" b="1" u="sng" dirty="0" smtClean="0">
                <a:solidFill>
                  <a:schemeClr val="tx1"/>
                </a:solidFill>
              </a:rPr>
              <a:t>Que es una Línea de Trasmisión </a:t>
            </a:r>
            <a:endParaRPr lang="es-MX" sz="4000" b="1" u="sng" dirty="0">
              <a:solidFill>
                <a:schemeClr val="tx1"/>
              </a:solidFill>
            </a:endParaRPr>
          </a:p>
        </p:txBody>
      </p:sp>
      <p:sp>
        <p:nvSpPr>
          <p:cNvPr id="3" name="Marcador de contenido 2"/>
          <p:cNvSpPr>
            <a:spLocks noGrp="1"/>
          </p:cNvSpPr>
          <p:nvPr>
            <p:ph idx="1"/>
          </p:nvPr>
        </p:nvSpPr>
        <p:spPr>
          <a:xfrm>
            <a:off x="1224052" y="1154806"/>
            <a:ext cx="8915400" cy="5039932"/>
          </a:xfrm>
        </p:spPr>
        <p:txBody>
          <a:bodyPr>
            <a:normAutofit/>
          </a:bodyPr>
          <a:lstStyle/>
          <a:p>
            <a:pPr algn="ctr"/>
            <a:r>
              <a:rPr lang="es-MX" sz="2000" b="1" dirty="0" smtClean="0"/>
              <a:t>Una línea de trasmisión eléctrica es básicamente el medio físico mediante el cual se realiza la transmisión y distribución de la energía eléctrica </a:t>
            </a:r>
          </a:p>
          <a:p>
            <a:pPr algn="ctr"/>
            <a:r>
              <a:rPr lang="es-MX" sz="2000" b="1" dirty="0" smtClean="0"/>
              <a:t>Esta constituida por conductores, estructura de soporte, aisladores y accesorios de ajustes entre aisladores y cables y cables de guarda ( usados en líneas de alta tensión para protegerlos de descargas atmosféricas </a:t>
            </a:r>
          </a:p>
          <a:p>
            <a:pPr marL="0" indent="0" algn="ctr">
              <a:buNone/>
            </a:pPr>
            <a:endParaRPr lang="es-MX" sz="2000" b="1" dirty="0" smtClean="0"/>
          </a:p>
          <a:p>
            <a:pPr marL="0" indent="0" algn="ctr">
              <a:buNone/>
            </a:pPr>
            <a:endParaRPr lang="es-MX" sz="2000" b="1" dirty="0"/>
          </a:p>
        </p:txBody>
      </p:sp>
      <p:pic>
        <p:nvPicPr>
          <p:cNvPr id="1026" name="Picture 2" descr="Resultado de imagen para que es una linea de transmis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8654" y="3674772"/>
            <a:ext cx="6774286" cy="3009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946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39889" y="160338"/>
            <a:ext cx="8911687" cy="1280890"/>
          </a:xfrm>
        </p:spPr>
        <p:txBody>
          <a:bodyPr>
            <a:noAutofit/>
          </a:bodyPr>
          <a:lstStyle/>
          <a:p>
            <a:r>
              <a:rPr lang="es-MX" sz="4000" b="1" u="sng" dirty="0" smtClean="0"/>
              <a:t>Nomenclaturas importantes en una línea de trasmisión </a:t>
            </a:r>
            <a:endParaRPr lang="es-MX" sz="4000" b="1" u="sng" dirty="0"/>
          </a:p>
        </p:txBody>
      </p:sp>
      <p:sp>
        <p:nvSpPr>
          <p:cNvPr id="3" name="Marcador de contenido 2"/>
          <p:cNvSpPr>
            <a:spLocks noGrp="1"/>
          </p:cNvSpPr>
          <p:nvPr>
            <p:ph idx="1"/>
          </p:nvPr>
        </p:nvSpPr>
        <p:spPr>
          <a:xfrm>
            <a:off x="1433827" y="1635617"/>
            <a:ext cx="9864723" cy="5589431"/>
          </a:xfrm>
        </p:spPr>
        <p:txBody>
          <a:bodyPr>
            <a:normAutofit fontScale="92500" lnSpcReduction="20000"/>
          </a:bodyPr>
          <a:lstStyle/>
          <a:p>
            <a:r>
              <a:rPr lang="es-MX" sz="2000" b="1" dirty="0" smtClean="0">
                <a:solidFill>
                  <a:srgbClr val="C00000"/>
                </a:solidFill>
              </a:rPr>
              <a:t>Z = </a:t>
            </a:r>
            <a:r>
              <a:rPr lang="es-MX" sz="2000" b="1" dirty="0" smtClean="0"/>
              <a:t>Se denomina impedancia característica de una línea de transmisión </a:t>
            </a:r>
          </a:p>
          <a:p>
            <a:endParaRPr lang="es-MX" sz="2000" b="1" dirty="0" smtClean="0"/>
          </a:p>
          <a:p>
            <a:r>
              <a:rPr lang="es-MX" sz="2000" b="1" dirty="0" smtClean="0">
                <a:solidFill>
                  <a:srgbClr val="C00000"/>
                </a:solidFill>
              </a:rPr>
              <a:t>Y = </a:t>
            </a:r>
            <a:r>
              <a:rPr lang="es-MX" sz="2000" b="1" dirty="0" smtClean="0"/>
              <a:t>Admitancia  por unidad de longitud por fase del neutro </a:t>
            </a:r>
          </a:p>
          <a:p>
            <a:endParaRPr lang="es-MX" sz="2000" b="1" dirty="0" smtClean="0"/>
          </a:p>
          <a:p>
            <a:r>
              <a:rPr lang="es-MX" sz="2000" b="1" dirty="0" smtClean="0">
                <a:solidFill>
                  <a:srgbClr val="C00000"/>
                </a:solidFill>
              </a:rPr>
              <a:t>Z = </a:t>
            </a:r>
            <a:r>
              <a:rPr lang="es-MX" sz="2000" b="1" dirty="0" smtClean="0"/>
              <a:t>( </a:t>
            </a:r>
            <a:r>
              <a:rPr lang="es-MX" sz="2000" b="1" dirty="0" err="1" smtClean="0"/>
              <a:t>zl</a:t>
            </a:r>
            <a:r>
              <a:rPr lang="es-MX" sz="2000" b="1" dirty="0" smtClean="0"/>
              <a:t> ) Impedancia serie total en fase </a:t>
            </a:r>
          </a:p>
          <a:p>
            <a:endParaRPr lang="es-MX" sz="2000" b="1" dirty="0" smtClean="0"/>
          </a:p>
          <a:p>
            <a:r>
              <a:rPr lang="es-MX" sz="2000" b="1" dirty="0" smtClean="0">
                <a:solidFill>
                  <a:srgbClr val="C00000"/>
                </a:solidFill>
              </a:rPr>
              <a:t>L = </a:t>
            </a:r>
            <a:r>
              <a:rPr lang="es-MX" sz="2000" b="1" dirty="0" smtClean="0"/>
              <a:t>Es la inductancia de la línea se representa en henrios por unidad de longitud </a:t>
            </a:r>
          </a:p>
          <a:p>
            <a:endParaRPr lang="es-MX" sz="2000" b="1" dirty="0" smtClean="0"/>
          </a:p>
          <a:p>
            <a:r>
              <a:rPr lang="es-MX" sz="2000" b="1" dirty="0" smtClean="0">
                <a:solidFill>
                  <a:srgbClr val="C00000"/>
                </a:solidFill>
              </a:rPr>
              <a:t>Y</a:t>
            </a:r>
            <a:r>
              <a:rPr lang="es-MX" sz="2000" b="1" dirty="0"/>
              <a:t> </a:t>
            </a:r>
            <a:r>
              <a:rPr lang="es-MX" sz="2000" b="1" dirty="0" smtClean="0">
                <a:solidFill>
                  <a:srgbClr val="C00000"/>
                </a:solidFill>
              </a:rPr>
              <a:t>=</a:t>
            </a:r>
            <a:r>
              <a:rPr lang="es-MX" sz="2000" b="1" dirty="0" smtClean="0"/>
              <a:t> ( Y L ) = Admitancia en paralelo total en fase de neutro </a:t>
            </a:r>
          </a:p>
          <a:p>
            <a:endParaRPr lang="es-MX" sz="2000" b="1" dirty="0" smtClean="0"/>
          </a:p>
          <a:p>
            <a:r>
              <a:rPr lang="es-MX" sz="2000" b="1" dirty="0" smtClean="0">
                <a:solidFill>
                  <a:srgbClr val="C00000"/>
                </a:solidFill>
              </a:rPr>
              <a:t>G =  </a:t>
            </a:r>
            <a:r>
              <a:rPr lang="es-MX" sz="2000" b="1" dirty="0" smtClean="0"/>
              <a:t>La conductancia </a:t>
            </a:r>
          </a:p>
          <a:p>
            <a:endParaRPr lang="es-MX" sz="2000" b="1" dirty="0" smtClean="0"/>
          </a:p>
          <a:p>
            <a:r>
              <a:rPr lang="es-MX" sz="2000" b="1" dirty="0" smtClean="0">
                <a:solidFill>
                  <a:srgbClr val="C00000"/>
                </a:solidFill>
              </a:rPr>
              <a:t>C = </a:t>
            </a:r>
            <a:r>
              <a:rPr lang="es-MX" sz="2000" b="1" dirty="0" smtClean="0"/>
              <a:t>Es la capacitancia de la línea en faradios por unidad longitud </a:t>
            </a:r>
          </a:p>
          <a:p>
            <a:r>
              <a:rPr lang="es-MX" dirty="0" smtClean="0"/>
              <a:t>  </a:t>
            </a:r>
            <a:endParaRPr lang="es-MX" dirty="0"/>
          </a:p>
        </p:txBody>
      </p:sp>
      <p:sp>
        <p:nvSpPr>
          <p:cNvPr id="4" name="AutoShape 2" descr="Z={\frac  {V}{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Tree>
    <p:extLst>
      <p:ext uri="{BB962C8B-B14F-4D97-AF65-F5344CB8AC3E}">
        <p14:creationId xmlns:p14="http://schemas.microsoft.com/office/powerpoint/2010/main" val="1298467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30040" y="263502"/>
            <a:ext cx="9423063" cy="1280890"/>
          </a:xfrm>
        </p:spPr>
        <p:txBody>
          <a:bodyPr>
            <a:noAutofit/>
          </a:bodyPr>
          <a:lstStyle/>
          <a:p>
            <a:r>
              <a:rPr lang="es-MX" sz="4000" b="1" u="sng" dirty="0" smtClean="0"/>
              <a:t>Relación de Voltaje (v) y Corriente (I)</a:t>
            </a:r>
            <a:endParaRPr lang="es-MX" sz="4000" b="1" u="sng" dirty="0"/>
          </a:p>
        </p:txBody>
      </p:sp>
      <p:sp>
        <p:nvSpPr>
          <p:cNvPr id="3" name="Marcador de contenido 2"/>
          <p:cNvSpPr>
            <a:spLocks noGrp="1"/>
          </p:cNvSpPr>
          <p:nvPr>
            <p:ph idx="1"/>
          </p:nvPr>
        </p:nvSpPr>
        <p:spPr>
          <a:xfrm>
            <a:off x="1627010" y="1544392"/>
            <a:ext cx="9877602" cy="5313608"/>
          </a:xfrm>
        </p:spPr>
        <p:txBody>
          <a:bodyPr/>
          <a:lstStyle/>
          <a:p>
            <a:pPr marL="0" indent="0" algn="ctr">
              <a:buNone/>
            </a:pPr>
            <a:r>
              <a:rPr lang="es-MX" sz="2000" b="1" dirty="0" smtClean="0"/>
              <a:t>La Relación de Voltaje y Corriente de una línea de transmisión los 4 parámetros en una liana están distribuidos uniformemente a lo largo de la línea </a:t>
            </a:r>
          </a:p>
          <a:p>
            <a:pPr marL="0" indent="0" algn="ctr">
              <a:buNone/>
            </a:pPr>
            <a:r>
              <a:rPr lang="es-MX" sz="2000" b="1" dirty="0" smtClean="0"/>
              <a:t>° El flujo d electricidad por un objeto como cable, se conoce como corriente ( </a:t>
            </a:r>
            <a:r>
              <a:rPr lang="es-MX" sz="2000" b="1" dirty="0" smtClean="0">
                <a:solidFill>
                  <a:srgbClr val="C00000"/>
                </a:solidFill>
              </a:rPr>
              <a:t>I</a:t>
            </a:r>
            <a:r>
              <a:rPr lang="es-MX" sz="2000" b="1" dirty="0" smtClean="0"/>
              <a:t> ). Se mide en amperios ( </a:t>
            </a:r>
            <a:r>
              <a:rPr lang="es-MX" sz="2000" b="1" dirty="0" smtClean="0">
                <a:solidFill>
                  <a:srgbClr val="C00000"/>
                </a:solidFill>
              </a:rPr>
              <a:t>A</a:t>
            </a:r>
            <a:r>
              <a:rPr lang="es-MX" sz="2000" b="1" dirty="0" smtClean="0"/>
              <a:t> ) la fuerza conductora ( presión eléctrica ) tras el flujo de una corriente se conoce como voltaje y se mide en voltios ( </a:t>
            </a:r>
            <a:r>
              <a:rPr lang="es-MX" sz="2000" b="1" dirty="0" smtClean="0">
                <a:solidFill>
                  <a:srgbClr val="C00000"/>
                </a:solidFill>
              </a:rPr>
              <a:t>v</a:t>
            </a:r>
            <a:r>
              <a:rPr lang="es-MX" sz="2000" b="1" dirty="0" smtClean="0"/>
              <a:t> ) </a:t>
            </a:r>
          </a:p>
          <a:p>
            <a:pPr marL="0" indent="0" algn="ctr">
              <a:buNone/>
            </a:pPr>
            <a:r>
              <a:rPr lang="es-MX" sz="2000" b="1" dirty="0" smtClean="0"/>
              <a:t>La propiedad de un material que limita el flujo de corriente se conoce como resistencia ( </a:t>
            </a:r>
            <a:r>
              <a:rPr lang="es-MX" sz="2000" b="1" dirty="0" smtClean="0">
                <a:solidFill>
                  <a:srgbClr val="C00000"/>
                </a:solidFill>
              </a:rPr>
              <a:t>R</a:t>
            </a:r>
            <a:r>
              <a:rPr lang="es-MX" sz="2000" b="1" dirty="0" smtClean="0"/>
              <a:t> ). La unidad resistencia es el ohmio la denominación mas correcta de la resistencia a una corriente alterna es impedancia ( </a:t>
            </a:r>
            <a:r>
              <a:rPr lang="es-MX" sz="2000" b="1" dirty="0" smtClean="0">
                <a:solidFill>
                  <a:srgbClr val="C00000"/>
                </a:solidFill>
              </a:rPr>
              <a:t>z </a:t>
            </a:r>
            <a:r>
              <a:rPr lang="es-MX" sz="2000" b="1" dirty="0" smtClean="0"/>
              <a:t>)</a:t>
            </a:r>
          </a:p>
          <a:p>
            <a:pPr marL="0" indent="0" algn="ctr">
              <a:buNone/>
            </a:pPr>
            <a:r>
              <a:rPr lang="es-MX" sz="2000" b="1" dirty="0" smtClean="0"/>
              <a:t>Existen 3 tipos de líneas de longitud de una línea de trasmisión </a:t>
            </a:r>
          </a:p>
          <a:p>
            <a:pPr marL="0" indent="0" algn="ctr">
              <a:buNone/>
            </a:pPr>
            <a:r>
              <a:rPr lang="es-MX" sz="2000" b="1" dirty="0" smtClean="0">
                <a:solidFill>
                  <a:srgbClr val="C00000"/>
                </a:solidFill>
              </a:rPr>
              <a:t>°</a:t>
            </a:r>
            <a:r>
              <a:rPr lang="es-MX" sz="2000" b="1" dirty="0" smtClean="0"/>
              <a:t> Línea de Trasmisión Corta </a:t>
            </a:r>
          </a:p>
          <a:p>
            <a:pPr marL="0" indent="0" algn="ctr">
              <a:buNone/>
            </a:pPr>
            <a:r>
              <a:rPr lang="es-MX" sz="2000" b="1" dirty="0" smtClean="0">
                <a:solidFill>
                  <a:srgbClr val="C00000"/>
                </a:solidFill>
              </a:rPr>
              <a:t>°</a:t>
            </a:r>
            <a:r>
              <a:rPr lang="es-MX" sz="2000" b="1" dirty="0" smtClean="0"/>
              <a:t> Línea de Trasmisión Media </a:t>
            </a:r>
          </a:p>
          <a:p>
            <a:pPr marL="0" indent="0" algn="ctr">
              <a:buNone/>
            </a:pPr>
            <a:r>
              <a:rPr lang="es-MX" sz="2000" b="1" dirty="0" smtClean="0">
                <a:solidFill>
                  <a:srgbClr val="C00000"/>
                </a:solidFill>
              </a:rPr>
              <a:t>°</a:t>
            </a:r>
            <a:r>
              <a:rPr lang="es-MX" sz="2000" b="1" dirty="0" smtClean="0"/>
              <a:t> Línea de trasmisión Infinita </a:t>
            </a:r>
          </a:p>
          <a:p>
            <a:pPr marL="0" indent="0">
              <a:buNone/>
            </a:pPr>
            <a:endParaRPr lang="es-MX" dirty="0"/>
          </a:p>
        </p:txBody>
      </p:sp>
    </p:spTree>
    <p:extLst>
      <p:ext uri="{BB962C8B-B14F-4D97-AF65-F5344CB8AC3E}">
        <p14:creationId xmlns:p14="http://schemas.microsoft.com/office/powerpoint/2010/main" val="3268971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28224" y="180304"/>
            <a:ext cx="9894753" cy="1300766"/>
          </a:xfrm>
        </p:spPr>
        <p:txBody>
          <a:bodyPr>
            <a:normAutofit/>
          </a:bodyPr>
          <a:lstStyle/>
          <a:p>
            <a:r>
              <a:rPr lang="es-MX" sz="4000" b="1" u="sng" dirty="0" smtClean="0"/>
              <a:t>La línea de trasmisión Corta </a:t>
            </a:r>
            <a:endParaRPr lang="es-MX" sz="4000" b="1" u="sng" dirty="0"/>
          </a:p>
        </p:txBody>
      </p:sp>
      <p:sp>
        <p:nvSpPr>
          <p:cNvPr id="3" name="Marcador de contenido 2"/>
          <p:cNvSpPr>
            <a:spLocks noGrp="1"/>
          </p:cNvSpPr>
          <p:nvPr>
            <p:ph idx="1"/>
          </p:nvPr>
        </p:nvSpPr>
        <p:spPr>
          <a:xfrm>
            <a:off x="1609859" y="936178"/>
            <a:ext cx="9826966" cy="5581935"/>
          </a:xfrm>
        </p:spPr>
        <p:txBody>
          <a:bodyPr>
            <a:normAutofit/>
          </a:bodyPr>
          <a:lstStyle/>
          <a:p>
            <a:r>
              <a:rPr lang="es-MX" sz="2000" b="1" dirty="0" smtClean="0">
                <a:solidFill>
                  <a:schemeClr val="tx1"/>
                </a:solidFill>
              </a:rPr>
              <a:t>El circuito equivalente para una línea de trasmisión corta se muestra en la figura en la figura 6.3 en donde </a:t>
            </a:r>
            <a:r>
              <a:rPr lang="es-MX" sz="2000" b="1" dirty="0" err="1" smtClean="0">
                <a:solidFill>
                  <a:srgbClr val="C00000"/>
                </a:solidFill>
              </a:rPr>
              <a:t>I</a:t>
            </a:r>
            <a:r>
              <a:rPr lang="es-MX" sz="1200" b="1" dirty="0" err="1" smtClean="0">
                <a:solidFill>
                  <a:srgbClr val="C00000"/>
                </a:solidFill>
              </a:rPr>
              <a:t>s</a:t>
            </a:r>
            <a:r>
              <a:rPr lang="es-MX" sz="2000" b="1" dirty="0" smtClean="0">
                <a:solidFill>
                  <a:schemeClr val="tx1"/>
                </a:solidFill>
              </a:rPr>
              <a:t> e </a:t>
            </a:r>
            <a:r>
              <a:rPr lang="es-MX" sz="2000" b="1" dirty="0" smtClean="0">
                <a:solidFill>
                  <a:srgbClr val="C00000"/>
                </a:solidFill>
              </a:rPr>
              <a:t>I</a:t>
            </a:r>
            <a:r>
              <a:rPr lang="es-MX" sz="1200" b="1" dirty="0" smtClean="0">
                <a:solidFill>
                  <a:srgbClr val="C00000"/>
                </a:solidFill>
              </a:rPr>
              <a:t>R</a:t>
            </a:r>
            <a:r>
              <a:rPr lang="es-MX" sz="2000" b="1" dirty="0" smtClean="0">
                <a:solidFill>
                  <a:schemeClr val="tx1"/>
                </a:solidFill>
              </a:rPr>
              <a:t> son las corrientes en los extremos generador y receptor, respectivamente, y </a:t>
            </a:r>
            <a:r>
              <a:rPr lang="es-MX" sz="2000" b="1" dirty="0" smtClean="0">
                <a:solidFill>
                  <a:srgbClr val="C00000"/>
                </a:solidFill>
              </a:rPr>
              <a:t>V</a:t>
            </a:r>
            <a:r>
              <a:rPr lang="es-MX" sz="1200" b="1" dirty="0" smtClean="0">
                <a:solidFill>
                  <a:srgbClr val="C00000"/>
                </a:solidFill>
              </a:rPr>
              <a:t>S</a:t>
            </a:r>
            <a:r>
              <a:rPr lang="es-MX" sz="2000" b="1" dirty="0" smtClean="0">
                <a:solidFill>
                  <a:schemeClr val="tx1"/>
                </a:solidFill>
              </a:rPr>
              <a:t> y </a:t>
            </a:r>
            <a:r>
              <a:rPr lang="es-MX" sz="2000" b="1" dirty="0" smtClean="0">
                <a:solidFill>
                  <a:srgbClr val="C00000"/>
                </a:solidFill>
              </a:rPr>
              <a:t>V</a:t>
            </a:r>
            <a:r>
              <a:rPr lang="es-MX" sz="1200" b="1" dirty="0" smtClean="0">
                <a:solidFill>
                  <a:srgbClr val="C00000"/>
                </a:solidFill>
              </a:rPr>
              <a:t>R</a:t>
            </a:r>
            <a:r>
              <a:rPr lang="es-MX" sz="2000" b="1" dirty="0" smtClean="0">
                <a:solidFill>
                  <a:schemeClr val="tx1"/>
                </a:solidFill>
              </a:rPr>
              <a:t> son los voltajes línea a neutro en esos mismos extremos </a:t>
            </a:r>
          </a:p>
          <a:p>
            <a:r>
              <a:rPr lang="es-MX" sz="2000" b="1" dirty="0" smtClean="0">
                <a:solidFill>
                  <a:schemeClr val="tx1"/>
                </a:solidFill>
              </a:rPr>
              <a:t>El circuito se resuelve como un de </a:t>
            </a:r>
            <a:r>
              <a:rPr lang="es-MX" sz="2000" b="1" dirty="0" err="1" smtClean="0">
                <a:solidFill>
                  <a:schemeClr val="tx1"/>
                </a:solidFill>
              </a:rPr>
              <a:t>ca</a:t>
            </a:r>
            <a:r>
              <a:rPr lang="es-MX" sz="2000" b="1" dirty="0" smtClean="0">
                <a:solidFill>
                  <a:schemeClr val="tx1"/>
                </a:solidFill>
              </a:rPr>
              <a:t> serie simple</a:t>
            </a:r>
          </a:p>
          <a:p>
            <a:r>
              <a:rPr lang="es-MX" sz="2000" b="1" dirty="0" smtClean="0">
                <a:solidFill>
                  <a:schemeClr val="tx1"/>
                </a:solidFill>
              </a:rPr>
              <a:t>I</a:t>
            </a:r>
            <a:r>
              <a:rPr lang="es-MX" sz="1200" b="1" dirty="0" smtClean="0">
                <a:solidFill>
                  <a:schemeClr val="tx1"/>
                </a:solidFill>
              </a:rPr>
              <a:t>S</a:t>
            </a:r>
            <a:r>
              <a:rPr lang="es-MX" sz="2000" b="1" dirty="0" smtClean="0">
                <a:solidFill>
                  <a:schemeClr val="tx1"/>
                </a:solidFill>
              </a:rPr>
              <a:t> = I</a:t>
            </a:r>
            <a:r>
              <a:rPr lang="es-MX" sz="1200" b="1" dirty="0" smtClean="0">
                <a:solidFill>
                  <a:schemeClr val="tx1"/>
                </a:solidFill>
              </a:rPr>
              <a:t>R </a:t>
            </a:r>
            <a:r>
              <a:rPr lang="es-MX" sz="2000" b="1" dirty="0" smtClean="0">
                <a:solidFill>
                  <a:schemeClr val="tx1"/>
                </a:solidFill>
              </a:rPr>
              <a:t>    V</a:t>
            </a:r>
            <a:r>
              <a:rPr lang="es-MX" sz="1200" b="1" dirty="0" smtClean="0">
                <a:solidFill>
                  <a:schemeClr val="tx1"/>
                </a:solidFill>
              </a:rPr>
              <a:t>S</a:t>
            </a:r>
            <a:r>
              <a:rPr lang="es-MX" sz="2000" b="1" dirty="0" smtClean="0">
                <a:solidFill>
                  <a:schemeClr val="tx1"/>
                </a:solidFill>
              </a:rPr>
              <a:t> = V</a:t>
            </a:r>
            <a:r>
              <a:rPr lang="es-MX" sz="1200" b="1" dirty="0" smtClean="0">
                <a:solidFill>
                  <a:schemeClr val="tx1"/>
                </a:solidFill>
              </a:rPr>
              <a:t>R</a:t>
            </a:r>
            <a:r>
              <a:rPr lang="es-MX" sz="2000" b="1" dirty="0" smtClean="0">
                <a:solidFill>
                  <a:schemeClr val="tx1"/>
                </a:solidFill>
              </a:rPr>
              <a:t> + I</a:t>
            </a:r>
            <a:r>
              <a:rPr lang="es-MX" sz="1200" b="1" dirty="0" smtClean="0">
                <a:solidFill>
                  <a:schemeClr val="tx1"/>
                </a:solidFill>
              </a:rPr>
              <a:t>R</a:t>
            </a:r>
            <a:r>
              <a:rPr lang="es-MX" sz="2000" b="1" dirty="0" smtClean="0">
                <a:solidFill>
                  <a:schemeClr val="tx1"/>
                </a:solidFill>
              </a:rPr>
              <a:t>Z </a:t>
            </a:r>
          </a:p>
          <a:p>
            <a:r>
              <a:rPr lang="es-MX" sz="2000" b="1" dirty="0" smtClean="0">
                <a:solidFill>
                  <a:srgbClr val="C00000"/>
                </a:solidFill>
              </a:rPr>
              <a:t>°</a:t>
            </a:r>
            <a:r>
              <a:rPr lang="es-MX" sz="2000" b="1" dirty="0" smtClean="0">
                <a:solidFill>
                  <a:schemeClr val="tx1"/>
                </a:solidFill>
              </a:rPr>
              <a:t> Cortas líneas de 60 Hz de conductor abierto que tiene menos de 80 km           ( 50 millas ) de longitud </a:t>
            </a:r>
          </a:p>
          <a:p>
            <a:endParaRPr lang="es-MX" sz="2000" b="1" dirty="0">
              <a:solidFill>
                <a:schemeClr val="tx1"/>
              </a:solidFill>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1755" y="3944204"/>
            <a:ext cx="9335070" cy="2913796"/>
          </a:xfrm>
          <a:prstGeom prst="rect">
            <a:avLst/>
          </a:prstGeom>
        </p:spPr>
      </p:pic>
    </p:spTree>
    <p:extLst>
      <p:ext uri="{BB962C8B-B14F-4D97-AF65-F5344CB8AC3E}">
        <p14:creationId xmlns:p14="http://schemas.microsoft.com/office/powerpoint/2010/main" val="2356090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78525" y="330683"/>
            <a:ext cx="8911687" cy="1095508"/>
          </a:xfrm>
        </p:spPr>
        <p:txBody>
          <a:bodyPr>
            <a:normAutofit/>
          </a:bodyPr>
          <a:lstStyle/>
          <a:p>
            <a:r>
              <a:rPr lang="es-MX" sz="4000" b="1" u="sng" dirty="0" smtClean="0"/>
              <a:t>Línea de Trasmisión Media </a:t>
            </a:r>
            <a:endParaRPr lang="es-MX" sz="4000" b="1" u="sng" dirty="0"/>
          </a:p>
        </p:txBody>
      </p:sp>
      <p:sp>
        <p:nvSpPr>
          <p:cNvPr id="3" name="Marcador de contenido 2"/>
          <p:cNvSpPr>
            <a:spLocks noGrp="1"/>
          </p:cNvSpPr>
          <p:nvPr>
            <p:ph idx="1"/>
          </p:nvPr>
        </p:nvSpPr>
        <p:spPr>
          <a:xfrm>
            <a:off x="1678525" y="1426191"/>
            <a:ext cx="9826087" cy="5431809"/>
          </a:xfrm>
        </p:spPr>
        <p:txBody>
          <a:bodyPr/>
          <a:lstStyle/>
          <a:p>
            <a:r>
              <a:rPr lang="es-MX" sz="2000" b="1" dirty="0" smtClean="0">
                <a:solidFill>
                  <a:schemeClr val="tx1"/>
                </a:solidFill>
              </a:rPr>
              <a:t>Se incluye la admitancia paralela generalmente capacitancia si se divide en dos partes iguales la admitancia paralelo total de la liana y cada una de coloca en los extremos del generador y receptor se obtiene el llamado circuito nominal</a:t>
            </a:r>
          </a:p>
          <a:p>
            <a:endParaRPr lang="es-MX" sz="2000" b="1" dirty="0">
              <a:solidFill>
                <a:schemeClr val="tx1"/>
              </a:solidFill>
            </a:endParaRPr>
          </a:p>
          <a:p>
            <a:r>
              <a:rPr lang="es-MX" sz="2000" b="1" dirty="0" smtClean="0">
                <a:solidFill>
                  <a:srgbClr val="C00000"/>
                </a:solidFill>
              </a:rPr>
              <a:t>°</a:t>
            </a:r>
            <a:r>
              <a:rPr lang="es-MX" sz="2000" b="1" dirty="0" smtClean="0">
                <a:solidFill>
                  <a:schemeClr val="tx1"/>
                </a:solidFill>
              </a:rPr>
              <a:t> Las líneas de longitud media son las que están entre 80 km ( 50 millas ) y 240 km ( 150 milla ) de longitud </a:t>
            </a:r>
          </a:p>
          <a:p>
            <a:endParaRPr lang="es-MX" sz="2000" b="1" dirty="0"/>
          </a:p>
          <a:p>
            <a:endParaRPr lang="es-MX" sz="2000" b="1" dirty="0" smtClean="0"/>
          </a:p>
          <a:p>
            <a:endParaRPr lang="es-MX" sz="2000" b="1" dirty="0"/>
          </a:p>
          <a:p>
            <a:pPr marL="0" indent="0">
              <a:buNone/>
            </a:pPr>
            <a:endParaRPr lang="es-MX" sz="2000" b="1" dirty="0" smtClean="0"/>
          </a:p>
          <a:p>
            <a:pPr marL="0" indent="0">
              <a:buNone/>
            </a:pPr>
            <a:r>
              <a:rPr lang="es-MX" sz="2000" b="1" dirty="0" smtClean="0"/>
              <a:t> </a:t>
            </a:r>
          </a:p>
          <a:p>
            <a:endParaRPr lang="es-MX" dirty="0" smtClean="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3562" y="4142095"/>
            <a:ext cx="9376012" cy="2715905"/>
          </a:xfrm>
          <a:prstGeom prst="rect">
            <a:avLst/>
          </a:prstGeom>
        </p:spPr>
      </p:pic>
    </p:spTree>
    <p:extLst>
      <p:ext uri="{BB962C8B-B14F-4D97-AF65-F5344CB8AC3E}">
        <p14:creationId xmlns:p14="http://schemas.microsoft.com/office/powerpoint/2010/main" val="3154892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23934" y="187382"/>
            <a:ext cx="8911687" cy="1280890"/>
          </a:xfrm>
        </p:spPr>
        <p:txBody>
          <a:bodyPr/>
          <a:lstStyle/>
          <a:p>
            <a:r>
              <a:rPr lang="es-MX" b="1" u="sng" dirty="0" smtClean="0"/>
              <a:t>Línea de transmisión Largas  </a:t>
            </a:r>
            <a:endParaRPr lang="es-MX" b="1" u="sng" dirty="0"/>
          </a:p>
        </p:txBody>
      </p:sp>
      <p:sp>
        <p:nvSpPr>
          <p:cNvPr id="3" name="Marcador de contenido 2"/>
          <p:cNvSpPr>
            <a:spLocks noGrp="1"/>
          </p:cNvSpPr>
          <p:nvPr>
            <p:ph idx="1"/>
          </p:nvPr>
        </p:nvSpPr>
        <p:spPr>
          <a:xfrm>
            <a:off x="1623934" y="1337481"/>
            <a:ext cx="9880678" cy="5090615"/>
          </a:xfrm>
        </p:spPr>
        <p:txBody>
          <a:bodyPr>
            <a:normAutofit/>
          </a:bodyPr>
          <a:lstStyle/>
          <a:p>
            <a:r>
              <a:rPr lang="es-MX" sz="2000" b="1" dirty="0" smtClean="0"/>
              <a:t>Las líneas que tienen mas de 240 km ( 150 millas ) requieren de calculas en términos de constantes distribuidas si se necesita un alto grado de exactitud aunque para algunos propósitos se puede usar una representación de parámetros concentrados para líneas de 320 km ( 200 millas ) de largo </a:t>
            </a:r>
          </a:p>
          <a:p>
            <a:endParaRPr lang="es-MX" sz="2000" b="1" dirty="0"/>
          </a:p>
          <a:p>
            <a:endParaRPr lang="es-MX" sz="2000" b="1"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5278" y="3207225"/>
            <a:ext cx="9348715" cy="3357348"/>
          </a:xfrm>
          <a:prstGeom prst="rect">
            <a:avLst/>
          </a:prstGeom>
        </p:spPr>
      </p:pic>
    </p:spTree>
    <p:extLst>
      <p:ext uri="{BB962C8B-B14F-4D97-AF65-F5344CB8AC3E}">
        <p14:creationId xmlns:p14="http://schemas.microsoft.com/office/powerpoint/2010/main" val="2766728821"/>
      </p:ext>
    </p:extLst>
  </p:cSld>
  <p:clrMapOvr>
    <a:masterClrMapping/>
  </p:clrMapOvr>
</p:sld>
</file>

<file path=ppt/theme/theme1.xml><?xml version="1.0" encoding="utf-8"?>
<a:theme xmlns:a="http://schemas.openxmlformats.org/drawingml/2006/main" name="Espiral">
  <a:themeElements>
    <a:clrScheme name="Escala de grises">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109</TotalTime>
  <Words>556</Words>
  <Application>Microsoft Office PowerPoint</Application>
  <PresentationFormat>Panorámica</PresentationFormat>
  <Paragraphs>51</Paragraphs>
  <Slides>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Century Gothic</vt:lpstr>
      <vt:lpstr>Wingdings 3</vt:lpstr>
      <vt:lpstr>Espiral</vt:lpstr>
      <vt:lpstr>Relación de voltaje y corriente en una línea de trasmisión </vt:lpstr>
      <vt:lpstr>Que es una Línea de Trasmisión </vt:lpstr>
      <vt:lpstr>Nomenclaturas importantes en una línea de trasmisión </vt:lpstr>
      <vt:lpstr>Relación de Voltaje (v) y Corriente (I)</vt:lpstr>
      <vt:lpstr>La línea de trasmisión Corta </vt:lpstr>
      <vt:lpstr>Línea de Trasmisión Media </vt:lpstr>
      <vt:lpstr>Línea de transmisión Largas  </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Alan Martinez Armendariz</dc:creator>
  <cp:lastModifiedBy>Alan Martinez Armendariz</cp:lastModifiedBy>
  <cp:revision>12</cp:revision>
  <dcterms:created xsi:type="dcterms:W3CDTF">2017-11-19T00:26:45Z</dcterms:created>
  <dcterms:modified xsi:type="dcterms:W3CDTF">2017-11-19T02:16:39Z</dcterms:modified>
</cp:coreProperties>
</file>