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7" name="Date Placeholder 6"/>
          <p:cNvSpPr>
            <a:spLocks noGrp="1"/>
          </p:cNvSpPr>
          <p:nvPr>
            <p:ph type="dt" sz="half" idx="10"/>
          </p:nvPr>
        </p:nvSpPr>
        <p:spPr/>
        <p:txBody>
          <a:bodyPr/>
          <a:lstStyle/>
          <a:p>
            <a:fld id="{262E0623-9254-43A4-926C-6A0158BCA1D3}" type="datetimeFigureOut">
              <a:rPr lang="es-ES" smtClean="0"/>
              <a:t>03/10/2017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52E923B-8AC3-4240-B7E1-C187D6A4B8A0}" type="slidenum">
              <a:rPr lang="es-ES" smtClean="0"/>
              <a:t>‹Nº›</a:t>
            </a:fld>
            <a:endParaRPr lang="es-ES"/>
          </a:p>
        </p:txBody>
      </p:sp>
    </p:spTree>
    <p:extLst>
      <p:ext uri="{BB962C8B-B14F-4D97-AF65-F5344CB8AC3E}">
        <p14:creationId xmlns:p14="http://schemas.microsoft.com/office/powerpoint/2010/main" val="1526998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262E0623-9254-43A4-926C-6A0158BCA1D3}" type="datetimeFigureOut">
              <a:rPr lang="es-ES" smtClean="0"/>
              <a:t>03/10/2017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52E923B-8AC3-4240-B7E1-C187D6A4B8A0}" type="slidenum">
              <a:rPr lang="es-ES" smtClean="0"/>
              <a:t>‹Nº›</a:t>
            </a:fld>
            <a:endParaRPr lang="es-ES"/>
          </a:p>
        </p:txBody>
      </p:sp>
    </p:spTree>
    <p:extLst>
      <p:ext uri="{BB962C8B-B14F-4D97-AF65-F5344CB8AC3E}">
        <p14:creationId xmlns:p14="http://schemas.microsoft.com/office/powerpoint/2010/main" val="3939494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262E0623-9254-43A4-926C-6A0158BCA1D3}" type="datetimeFigureOut">
              <a:rPr lang="es-ES" smtClean="0"/>
              <a:t>03/10/2017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52E923B-8AC3-4240-B7E1-C187D6A4B8A0}" type="slidenum">
              <a:rPr lang="es-ES" smtClean="0"/>
              <a:t>‹Nº›</a:t>
            </a:fld>
            <a:endParaRPr lang="es-ES"/>
          </a:p>
        </p:txBody>
      </p:sp>
    </p:spTree>
    <p:extLst>
      <p:ext uri="{BB962C8B-B14F-4D97-AF65-F5344CB8AC3E}">
        <p14:creationId xmlns:p14="http://schemas.microsoft.com/office/powerpoint/2010/main" val="3979052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262E0623-9254-43A4-926C-6A0158BCA1D3}" type="datetimeFigureOut">
              <a:rPr lang="es-ES" smtClean="0"/>
              <a:t>03/10/2017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52E923B-8AC3-4240-B7E1-C187D6A4B8A0}" type="slidenum">
              <a:rPr lang="es-ES" smtClean="0"/>
              <a:t>‹Nº›</a:t>
            </a:fld>
            <a:endParaRPr lang="es-E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86387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262E0623-9254-43A4-926C-6A0158BCA1D3}" type="datetimeFigureOut">
              <a:rPr lang="es-ES" smtClean="0"/>
              <a:t>03/10/2017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52E923B-8AC3-4240-B7E1-C187D6A4B8A0}" type="slidenum">
              <a:rPr lang="es-ES" smtClean="0"/>
              <a:t>‹Nº›</a:t>
            </a:fld>
            <a:endParaRPr lang="es-ES"/>
          </a:p>
        </p:txBody>
      </p:sp>
    </p:spTree>
    <p:extLst>
      <p:ext uri="{BB962C8B-B14F-4D97-AF65-F5344CB8AC3E}">
        <p14:creationId xmlns:p14="http://schemas.microsoft.com/office/powerpoint/2010/main" val="4091019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smtClean="0"/>
              <a:t>Editar el estilo de texto del patrón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smtClean="0"/>
              <a:t>Editar el estilo de texto del patrón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262E0623-9254-43A4-926C-6A0158BCA1D3}" type="datetimeFigureOut">
              <a:rPr lang="es-ES" smtClean="0"/>
              <a:t>03/10/2017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52E923B-8AC3-4240-B7E1-C187D6A4B8A0}" type="slidenum">
              <a:rPr lang="es-ES" smtClean="0"/>
              <a:t>‹Nº›</a:t>
            </a:fld>
            <a:endParaRPr lang="es-ES"/>
          </a:p>
        </p:txBody>
      </p:sp>
    </p:spTree>
    <p:extLst>
      <p:ext uri="{BB962C8B-B14F-4D97-AF65-F5344CB8AC3E}">
        <p14:creationId xmlns:p14="http://schemas.microsoft.com/office/powerpoint/2010/main" val="3943597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262E0623-9254-43A4-926C-6A0158BCA1D3}" type="datetimeFigureOut">
              <a:rPr lang="es-ES" smtClean="0"/>
              <a:t>03/10/2017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52E923B-8AC3-4240-B7E1-C187D6A4B8A0}" type="slidenum">
              <a:rPr lang="es-ES" smtClean="0"/>
              <a:t>‹Nº›</a:t>
            </a:fld>
            <a:endParaRPr lang="es-ES"/>
          </a:p>
        </p:txBody>
      </p:sp>
    </p:spTree>
    <p:extLst>
      <p:ext uri="{BB962C8B-B14F-4D97-AF65-F5344CB8AC3E}">
        <p14:creationId xmlns:p14="http://schemas.microsoft.com/office/powerpoint/2010/main" val="2876112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62E0623-9254-43A4-926C-6A0158BCA1D3}" type="datetimeFigureOut">
              <a:rPr lang="es-ES" smtClean="0"/>
              <a:t>03/10/2017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52E923B-8AC3-4240-B7E1-C187D6A4B8A0}" type="slidenum">
              <a:rPr lang="es-ES" smtClean="0"/>
              <a:t>‹Nº›</a:t>
            </a:fld>
            <a:endParaRPr lang="es-ES"/>
          </a:p>
        </p:txBody>
      </p:sp>
    </p:spTree>
    <p:extLst>
      <p:ext uri="{BB962C8B-B14F-4D97-AF65-F5344CB8AC3E}">
        <p14:creationId xmlns:p14="http://schemas.microsoft.com/office/powerpoint/2010/main" val="32553723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62E0623-9254-43A4-926C-6A0158BCA1D3}" type="datetimeFigureOut">
              <a:rPr lang="es-ES" smtClean="0"/>
              <a:t>03/10/2017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52E923B-8AC3-4240-B7E1-C187D6A4B8A0}" type="slidenum">
              <a:rPr lang="es-ES" smtClean="0"/>
              <a:t>‹Nº›</a:t>
            </a:fld>
            <a:endParaRPr lang="es-ES"/>
          </a:p>
        </p:txBody>
      </p:sp>
    </p:spTree>
    <p:extLst>
      <p:ext uri="{BB962C8B-B14F-4D97-AF65-F5344CB8AC3E}">
        <p14:creationId xmlns:p14="http://schemas.microsoft.com/office/powerpoint/2010/main" val="716368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62E0623-9254-43A4-926C-6A0158BCA1D3}" type="datetimeFigureOut">
              <a:rPr lang="es-ES" smtClean="0"/>
              <a:t>03/10/2017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52E923B-8AC3-4240-B7E1-C187D6A4B8A0}" type="slidenum">
              <a:rPr lang="es-ES" smtClean="0"/>
              <a:t>‹Nº›</a:t>
            </a:fld>
            <a:endParaRPr lang="es-ES"/>
          </a:p>
        </p:txBody>
      </p:sp>
    </p:spTree>
    <p:extLst>
      <p:ext uri="{BB962C8B-B14F-4D97-AF65-F5344CB8AC3E}">
        <p14:creationId xmlns:p14="http://schemas.microsoft.com/office/powerpoint/2010/main" val="3455944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smtClean="0"/>
              <a:t>Haga clic para modificar el estilo de título del patrón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262E0623-9254-43A4-926C-6A0158BCA1D3}" type="datetimeFigureOut">
              <a:rPr lang="es-ES" smtClean="0"/>
              <a:t>03/10/2017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52E923B-8AC3-4240-B7E1-C187D6A4B8A0}" type="slidenum">
              <a:rPr lang="es-ES" smtClean="0"/>
              <a:t>‹Nº›</a:t>
            </a:fld>
            <a:endParaRPr lang="es-ES"/>
          </a:p>
        </p:txBody>
      </p:sp>
    </p:spTree>
    <p:extLst>
      <p:ext uri="{BB962C8B-B14F-4D97-AF65-F5344CB8AC3E}">
        <p14:creationId xmlns:p14="http://schemas.microsoft.com/office/powerpoint/2010/main" val="2595009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62E0623-9254-43A4-926C-6A0158BCA1D3}" type="datetimeFigureOut">
              <a:rPr lang="es-ES" smtClean="0"/>
              <a:t>03/10/2017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52E923B-8AC3-4240-B7E1-C187D6A4B8A0}" type="slidenum">
              <a:rPr lang="es-ES" smtClean="0"/>
              <a:t>‹Nº›</a:t>
            </a:fld>
            <a:endParaRPr lang="es-ES"/>
          </a:p>
        </p:txBody>
      </p:sp>
    </p:spTree>
    <p:extLst>
      <p:ext uri="{BB962C8B-B14F-4D97-AF65-F5344CB8AC3E}">
        <p14:creationId xmlns:p14="http://schemas.microsoft.com/office/powerpoint/2010/main" val="140499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20000" y="2505075"/>
            <a:ext cx="5025216"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smtClean="0"/>
              <a:t>Editar el estilo de texto del patrón</a:t>
            </a:r>
          </a:p>
        </p:txBody>
      </p:sp>
      <p:sp>
        <p:nvSpPr>
          <p:cNvPr id="6" name="Content Placeholder 5"/>
          <p:cNvSpPr>
            <a:spLocks noGrp="1"/>
          </p:cNvSpPr>
          <p:nvPr>
            <p:ph sz="quarter" idx="4"/>
          </p:nvPr>
        </p:nvSpPr>
        <p:spPr>
          <a:xfrm>
            <a:off x="6319840" y="2505075"/>
            <a:ext cx="503554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62E0623-9254-43A4-926C-6A0158BCA1D3}" type="datetimeFigureOut">
              <a:rPr lang="es-ES" smtClean="0"/>
              <a:t>03/10/2017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52E923B-8AC3-4240-B7E1-C187D6A4B8A0}" type="slidenum">
              <a:rPr lang="es-ES" smtClean="0"/>
              <a:t>‹Nº›</a:t>
            </a:fld>
            <a:endParaRPr lang="es-ES"/>
          </a:p>
        </p:txBody>
      </p:sp>
    </p:spTree>
    <p:extLst>
      <p:ext uri="{BB962C8B-B14F-4D97-AF65-F5344CB8AC3E}">
        <p14:creationId xmlns:p14="http://schemas.microsoft.com/office/powerpoint/2010/main" val="2455850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62E0623-9254-43A4-926C-6A0158BCA1D3}" type="datetimeFigureOut">
              <a:rPr lang="es-ES" smtClean="0"/>
              <a:t>03/10/2017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52E923B-8AC3-4240-B7E1-C187D6A4B8A0}" type="slidenum">
              <a:rPr lang="es-ES" smtClean="0"/>
              <a:t>‹Nº›</a:t>
            </a:fld>
            <a:endParaRPr lang="es-ES"/>
          </a:p>
        </p:txBody>
      </p:sp>
    </p:spTree>
    <p:extLst>
      <p:ext uri="{BB962C8B-B14F-4D97-AF65-F5344CB8AC3E}">
        <p14:creationId xmlns:p14="http://schemas.microsoft.com/office/powerpoint/2010/main" val="1573675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E0623-9254-43A4-926C-6A0158BCA1D3}" type="datetimeFigureOut">
              <a:rPr lang="es-ES" smtClean="0"/>
              <a:t>03/10/2017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52E923B-8AC3-4240-B7E1-C187D6A4B8A0}" type="slidenum">
              <a:rPr lang="es-ES" smtClean="0"/>
              <a:t>‹Nº›</a:t>
            </a:fld>
            <a:endParaRPr lang="es-ES"/>
          </a:p>
        </p:txBody>
      </p:sp>
    </p:spTree>
    <p:extLst>
      <p:ext uri="{BB962C8B-B14F-4D97-AF65-F5344CB8AC3E}">
        <p14:creationId xmlns:p14="http://schemas.microsoft.com/office/powerpoint/2010/main" val="285035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262E0623-9254-43A4-926C-6A0158BCA1D3}" type="datetimeFigureOut">
              <a:rPr lang="es-ES" smtClean="0"/>
              <a:t>03/10/2017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52E923B-8AC3-4240-B7E1-C187D6A4B8A0}" type="slidenum">
              <a:rPr lang="es-ES" smtClean="0"/>
              <a:t>‹Nº›</a:t>
            </a:fld>
            <a:endParaRPr lang="es-ES"/>
          </a:p>
        </p:txBody>
      </p:sp>
    </p:spTree>
    <p:extLst>
      <p:ext uri="{BB962C8B-B14F-4D97-AF65-F5344CB8AC3E}">
        <p14:creationId xmlns:p14="http://schemas.microsoft.com/office/powerpoint/2010/main" val="792530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262E0623-9254-43A4-926C-6A0158BCA1D3}" type="datetimeFigureOut">
              <a:rPr lang="es-ES" smtClean="0"/>
              <a:t>03/10/2017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52E923B-8AC3-4240-B7E1-C187D6A4B8A0}" type="slidenum">
              <a:rPr lang="es-ES" smtClean="0"/>
              <a:t>‹Nº›</a:t>
            </a:fld>
            <a:endParaRPr lang="es-ES"/>
          </a:p>
        </p:txBody>
      </p:sp>
    </p:spTree>
    <p:extLst>
      <p:ext uri="{BB962C8B-B14F-4D97-AF65-F5344CB8AC3E}">
        <p14:creationId xmlns:p14="http://schemas.microsoft.com/office/powerpoint/2010/main" val="2787953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62E0623-9254-43A4-926C-6A0158BCA1D3}" type="datetimeFigureOut">
              <a:rPr lang="es-ES" smtClean="0"/>
              <a:t>03/10/2017</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52E923B-8AC3-4240-B7E1-C187D6A4B8A0}" type="slidenum">
              <a:rPr lang="es-ES" smtClean="0"/>
              <a:t>‹Nº›</a:t>
            </a:fld>
            <a:endParaRPr lang="es-ES"/>
          </a:p>
        </p:txBody>
      </p:sp>
    </p:spTree>
    <p:extLst>
      <p:ext uri="{BB962C8B-B14F-4D97-AF65-F5344CB8AC3E}">
        <p14:creationId xmlns:p14="http://schemas.microsoft.com/office/powerpoint/2010/main" val="3426600760"/>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27847" y="900952"/>
            <a:ext cx="10555941" cy="2649071"/>
          </a:xfrm>
        </p:spPr>
        <p:txBody>
          <a:bodyPr>
            <a:normAutofit/>
          </a:bodyPr>
          <a:lstStyle/>
          <a:p>
            <a:pPr algn="ctr"/>
            <a:r>
              <a:rPr lang="es-ES" sz="4000" dirty="0" smtClean="0"/>
              <a:t>SISTEMAS ELECTRICOS DE POTENCIA</a:t>
            </a:r>
            <a:br>
              <a:rPr lang="es-ES" sz="4000" dirty="0" smtClean="0"/>
            </a:br>
            <a:r>
              <a:rPr lang="es-ES" sz="4000" dirty="0"/>
              <a:t/>
            </a:r>
            <a:br>
              <a:rPr lang="es-ES" sz="4000" dirty="0"/>
            </a:br>
            <a:r>
              <a:rPr lang="es-ES" sz="4000" dirty="0" smtClean="0"/>
              <a:t>Calculación de redes utilizando impedancia(</a:t>
            </a:r>
            <a:r>
              <a:rPr lang="es-ES" sz="4000" i="1" dirty="0" smtClean="0">
                <a:latin typeface="Baskerville Old Face" panose="02020602080505020303" pitchFamily="18" charset="0"/>
              </a:rPr>
              <a:t>Z</a:t>
            </a:r>
            <a:r>
              <a:rPr lang="es-ES" sz="4000" dirty="0" smtClean="0"/>
              <a:t> ) y admitancia(</a:t>
            </a:r>
            <a:r>
              <a:rPr lang="es-ES" sz="4000" i="1" dirty="0" smtClean="0">
                <a:latin typeface="Baskerville Old Face" panose="02020602080505020303" pitchFamily="18" charset="0"/>
              </a:rPr>
              <a:t>Y)</a:t>
            </a:r>
            <a:r>
              <a:rPr lang="es-ES" sz="4000" dirty="0" smtClean="0"/>
              <a:t> </a:t>
            </a:r>
            <a:endParaRPr lang="es-ES" sz="4000" dirty="0"/>
          </a:p>
        </p:txBody>
      </p:sp>
      <p:sp>
        <p:nvSpPr>
          <p:cNvPr id="3" name="Subtítulo 2"/>
          <p:cNvSpPr>
            <a:spLocks noGrp="1"/>
          </p:cNvSpPr>
          <p:nvPr>
            <p:ph type="subTitle" idx="1"/>
          </p:nvPr>
        </p:nvSpPr>
        <p:spPr>
          <a:xfrm>
            <a:off x="6662056" y="4518212"/>
            <a:ext cx="4005943" cy="1492623"/>
          </a:xfrm>
        </p:spPr>
        <p:txBody>
          <a:bodyPr>
            <a:normAutofit fontScale="77500" lnSpcReduction="20000"/>
          </a:bodyPr>
          <a:lstStyle/>
          <a:p>
            <a:pPr algn="l"/>
            <a:r>
              <a:rPr lang="es-ES" dirty="0" smtClean="0"/>
              <a:t>Alumno: Felix </a:t>
            </a:r>
            <a:r>
              <a:rPr lang="es-ES" dirty="0"/>
              <a:t>G</a:t>
            </a:r>
            <a:r>
              <a:rPr lang="es-ES" dirty="0" smtClean="0"/>
              <a:t>onzalez Flores</a:t>
            </a:r>
          </a:p>
          <a:p>
            <a:pPr algn="l"/>
            <a:r>
              <a:rPr lang="es-ES" dirty="0" smtClean="0"/>
              <a:t>Matricula:13299709</a:t>
            </a:r>
          </a:p>
          <a:p>
            <a:pPr algn="l"/>
            <a:r>
              <a:rPr lang="es-ES" dirty="0" smtClean="0"/>
              <a:t>F.I.M.E.</a:t>
            </a:r>
          </a:p>
          <a:p>
            <a:pPr algn="l"/>
            <a:endParaRPr lang="es-ES" dirty="0" smtClean="0"/>
          </a:p>
          <a:p>
            <a:pPr algn="l"/>
            <a:endParaRPr lang="es-ES" dirty="0"/>
          </a:p>
        </p:txBody>
      </p:sp>
    </p:spTree>
    <p:extLst>
      <p:ext uri="{BB962C8B-B14F-4D97-AF65-F5344CB8AC3E}">
        <p14:creationId xmlns:p14="http://schemas.microsoft.com/office/powerpoint/2010/main" val="3110766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707776"/>
            <a:ext cx="10515600" cy="2864224"/>
          </a:xfrm>
        </p:spPr>
        <p:txBody>
          <a:bodyPr>
            <a:normAutofit/>
          </a:bodyPr>
          <a:lstStyle/>
          <a:p>
            <a:pPr algn="ctr"/>
            <a:r>
              <a:rPr lang="es-ES" dirty="0" smtClean="0"/>
              <a:t>Gracias por su atención.</a:t>
            </a:r>
            <a:endParaRPr lang="es-ES" dirty="0"/>
          </a:p>
        </p:txBody>
      </p:sp>
      <p:sp>
        <p:nvSpPr>
          <p:cNvPr id="3" name="Marcador de contenido 2"/>
          <p:cNvSpPr>
            <a:spLocks noGrp="1"/>
          </p:cNvSpPr>
          <p:nvPr>
            <p:ph idx="1"/>
          </p:nvPr>
        </p:nvSpPr>
        <p:spPr>
          <a:xfrm>
            <a:off x="1120000" y="1946648"/>
            <a:ext cx="10233800" cy="500717"/>
          </a:xfrm>
        </p:spPr>
        <p:txBody>
          <a:bodyPr/>
          <a:lstStyle/>
          <a:p>
            <a:endParaRPr lang="es-ES" dirty="0"/>
          </a:p>
        </p:txBody>
      </p:sp>
    </p:spTree>
    <p:extLst>
      <p:ext uri="{BB962C8B-B14F-4D97-AF65-F5344CB8AC3E}">
        <p14:creationId xmlns:p14="http://schemas.microsoft.com/office/powerpoint/2010/main" val="1406884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IMPEDANCIA (</a:t>
            </a:r>
            <a:r>
              <a:rPr lang="es-ES" dirty="0" smtClean="0">
                <a:latin typeface="Baskerville Old Face" panose="02020602080505020303" pitchFamily="18" charset="0"/>
              </a:rPr>
              <a:t>Z)</a:t>
            </a:r>
            <a:endParaRPr lang="es-ES" dirty="0"/>
          </a:p>
        </p:txBody>
      </p:sp>
      <p:sp>
        <p:nvSpPr>
          <p:cNvPr id="3" name="Marcador de contenido 2"/>
          <p:cNvSpPr>
            <a:spLocks noGrp="1"/>
          </p:cNvSpPr>
          <p:nvPr>
            <p:ph idx="1"/>
          </p:nvPr>
        </p:nvSpPr>
        <p:spPr/>
        <p:txBody>
          <a:bodyPr/>
          <a:lstStyle/>
          <a:p>
            <a:r>
              <a:rPr lang="es-ES" dirty="0" smtClean="0"/>
              <a:t>La impedancia (Z) es una medida de oposición que presenta un circuito a una corriente cuando se aplica una tensión. </a:t>
            </a:r>
          </a:p>
          <a:p>
            <a:pPr marL="0" indent="0">
              <a:buNone/>
            </a:pPr>
            <a:r>
              <a:rPr lang="es-ES" dirty="0" smtClean="0"/>
              <a:t>Por definición, la impedancia es la relación (cociente) entre el </a:t>
            </a:r>
            <a:r>
              <a:rPr lang="es-ES" dirty="0" err="1" smtClean="0"/>
              <a:t>fasor</a:t>
            </a:r>
            <a:r>
              <a:rPr lang="es-ES" dirty="0" smtClean="0"/>
              <a:t> tensión y el </a:t>
            </a:r>
            <a:r>
              <a:rPr lang="es-ES" dirty="0" err="1" smtClean="0"/>
              <a:t>fasor</a:t>
            </a:r>
            <a:r>
              <a:rPr lang="es-ES" dirty="0" smtClean="0"/>
              <a:t> intensidad de corriente:</a:t>
            </a:r>
            <a:endParaRPr lang="es-ES" dirty="0"/>
          </a:p>
          <a:p>
            <a:pPr marL="0" indent="0">
              <a:buNone/>
            </a:pPr>
            <a:r>
              <a:rPr lang="es-ES" dirty="0" smtClean="0"/>
              <a:t>                                              Z= V/I</a:t>
            </a:r>
          </a:p>
          <a:p>
            <a:pPr marL="0" indent="0">
              <a:buNone/>
            </a:pPr>
            <a:r>
              <a:rPr lang="es-ES" dirty="0" smtClean="0"/>
              <a:t>DONDE:</a:t>
            </a:r>
          </a:p>
          <a:p>
            <a:pPr marL="0" indent="0">
              <a:buNone/>
            </a:pPr>
            <a:endParaRPr lang="es-ES" dirty="0" smtClean="0"/>
          </a:p>
          <a:p>
            <a:pPr marL="0" indent="0">
              <a:buNone/>
            </a:pPr>
            <a:r>
              <a:rPr lang="es-ES" dirty="0" smtClean="0"/>
              <a:t>Z: Es impedancia.  V: voltaje.  I: intensidad.</a:t>
            </a:r>
          </a:p>
        </p:txBody>
      </p:sp>
    </p:spTree>
    <p:extLst>
      <p:ext uri="{BB962C8B-B14F-4D97-AF65-F5344CB8AC3E}">
        <p14:creationId xmlns:p14="http://schemas.microsoft.com/office/powerpoint/2010/main" val="3693052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ADMITANCIA (</a:t>
            </a:r>
            <a:r>
              <a:rPr lang="es-ES" dirty="0" smtClean="0">
                <a:latin typeface="Baskerville Old Face" panose="02020602080505020303" pitchFamily="18" charset="0"/>
              </a:rPr>
              <a:t>Y</a:t>
            </a:r>
            <a:r>
              <a:rPr lang="es-ES" dirty="0" smtClean="0"/>
              <a:t>)</a:t>
            </a:r>
            <a:endParaRPr lang="es-ES" dirty="0"/>
          </a:p>
        </p:txBody>
      </p:sp>
      <p:sp>
        <p:nvSpPr>
          <p:cNvPr id="3" name="Marcador de contenido 2"/>
          <p:cNvSpPr>
            <a:spLocks noGrp="1"/>
          </p:cNvSpPr>
          <p:nvPr>
            <p:ph idx="1"/>
          </p:nvPr>
        </p:nvSpPr>
        <p:spPr/>
        <p:txBody>
          <a:bodyPr/>
          <a:lstStyle/>
          <a:p>
            <a:r>
              <a:rPr lang="es-ES" dirty="0" smtClean="0"/>
              <a:t>Admitancia en un circuito, línea, etc. Es la facilidad que ofrece al paso de la corriente. De acuerdo con la definición la admitancia(y) es la inversa de la impedancia.</a:t>
            </a:r>
          </a:p>
          <a:p>
            <a:pPr marL="0" indent="0">
              <a:buNone/>
            </a:pPr>
            <a:r>
              <a:rPr lang="es-ES" dirty="0">
                <a:latin typeface="Baskerville Old Face" panose="02020602080505020303" pitchFamily="18" charset="0"/>
              </a:rPr>
              <a:t> </a:t>
            </a:r>
            <a:r>
              <a:rPr lang="es-ES" dirty="0" smtClean="0">
                <a:latin typeface="Baskerville Old Face" panose="02020602080505020303" pitchFamily="18" charset="0"/>
              </a:rPr>
              <a:t>                           Y= 1/Z= Z^-1</a:t>
            </a:r>
            <a:endParaRPr lang="es-ES" dirty="0">
              <a:latin typeface="Baskerville Old Face" panose="02020602080505020303" pitchFamily="18" charset="0"/>
            </a:endParaRPr>
          </a:p>
        </p:txBody>
      </p:sp>
    </p:spTree>
    <p:extLst>
      <p:ext uri="{BB962C8B-B14F-4D97-AF65-F5344CB8AC3E}">
        <p14:creationId xmlns:p14="http://schemas.microsoft.com/office/powerpoint/2010/main" val="3678616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Admitancia de rama y de nodo</a:t>
            </a:r>
            <a:endParaRPr lang="es-ES" dirty="0"/>
          </a:p>
        </p:txBody>
      </p:sp>
      <p:sp>
        <p:nvSpPr>
          <p:cNvPr id="3" name="Marcador de contenido 2"/>
          <p:cNvSpPr>
            <a:spLocks noGrp="1"/>
          </p:cNvSpPr>
          <p:nvPr>
            <p:ph idx="1"/>
          </p:nvPr>
        </p:nvSpPr>
        <p:spPr/>
        <p:txBody>
          <a:bodyPr/>
          <a:lstStyle/>
          <a:p>
            <a:r>
              <a:rPr lang="es-ES" dirty="0" smtClean="0"/>
              <a:t>Las componentes de los sistemas de transmisión de potencia se modelan y representan, para el análisis monofásico, por medio de impedancias pasivas o admitancias equivalentes  que se acompañan, cuando es necesario, por fuentes de voltaje o corriente.</a:t>
            </a:r>
            <a:endParaRPr lang="es-ES" dirty="0"/>
          </a:p>
        </p:txBody>
      </p:sp>
    </p:spTree>
    <p:extLst>
      <p:ext uri="{BB962C8B-B14F-4D97-AF65-F5344CB8AC3E}">
        <p14:creationId xmlns:p14="http://schemas.microsoft.com/office/powerpoint/2010/main" val="516169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Circuitos que ilustran la equivalencia de fuentes cuando </a:t>
            </a:r>
            <a:r>
              <a:rPr lang="es-ES" dirty="0" err="1" smtClean="0"/>
              <a:t>i</a:t>
            </a:r>
            <a:r>
              <a:rPr lang="es-ES" sz="2400" dirty="0" err="1" smtClean="0"/>
              <a:t>s</a:t>
            </a:r>
            <a:r>
              <a:rPr lang="es-ES" sz="2400" dirty="0" smtClean="0"/>
              <a:t> </a:t>
            </a:r>
            <a:r>
              <a:rPr lang="es-ES" sz="4900" dirty="0" smtClean="0"/>
              <a:t>= E</a:t>
            </a:r>
            <a:r>
              <a:rPr lang="es-ES" sz="2200" dirty="0" smtClean="0"/>
              <a:t>S</a:t>
            </a:r>
            <a:r>
              <a:rPr lang="es-ES" sz="4900" dirty="0" smtClean="0"/>
              <a:t>/</a:t>
            </a:r>
            <a:r>
              <a:rPr lang="es-ES" sz="4900" dirty="0" err="1" smtClean="0"/>
              <a:t>Z</a:t>
            </a:r>
            <a:r>
              <a:rPr lang="es-ES" sz="2200" dirty="0" err="1"/>
              <a:t>a</a:t>
            </a:r>
            <a:r>
              <a:rPr lang="es-ES" sz="2200" dirty="0" smtClean="0"/>
              <a:t> </a:t>
            </a:r>
            <a:r>
              <a:rPr lang="es-ES" sz="4900" dirty="0" smtClean="0"/>
              <a:t>y Y</a:t>
            </a:r>
            <a:r>
              <a:rPr lang="es-ES" sz="2000" dirty="0" smtClean="0"/>
              <a:t>a</a:t>
            </a:r>
            <a:r>
              <a:rPr lang="es-ES" sz="4900" dirty="0" smtClean="0"/>
              <a:t>= 1/</a:t>
            </a:r>
            <a:r>
              <a:rPr lang="es-ES" sz="4900" dirty="0" err="1" smtClean="0"/>
              <a:t>Z</a:t>
            </a:r>
            <a:r>
              <a:rPr lang="es-ES" sz="2200" dirty="0" err="1" smtClean="0"/>
              <a:t>a</a:t>
            </a:r>
            <a:r>
              <a:rPr lang="es-ES" sz="2200" dirty="0" smtClean="0"/>
              <a:t>.</a:t>
            </a:r>
            <a:endParaRPr lang="es-ES" dirty="0"/>
          </a:p>
        </p:txBody>
      </p:sp>
      <p:pic>
        <p:nvPicPr>
          <p:cNvPr id="4" name="Marcador de contenido 3"/>
          <p:cNvPicPr>
            <a:picLocks noGrp="1" noChangeAspect="1"/>
          </p:cNvPicPr>
          <p:nvPr>
            <p:ph idx="1"/>
          </p:nvPr>
        </p:nvPicPr>
        <p:blipFill>
          <a:blip r:embed="rId2"/>
          <a:stretch>
            <a:fillRect/>
          </a:stretch>
        </p:blipFill>
        <p:spPr>
          <a:xfrm>
            <a:off x="2246811" y="2116183"/>
            <a:ext cx="7850778" cy="4187978"/>
          </a:xfrm>
          <a:prstGeom prst="rect">
            <a:avLst/>
          </a:prstGeom>
        </p:spPr>
      </p:pic>
    </p:spTree>
    <p:extLst>
      <p:ext uri="{BB962C8B-B14F-4D97-AF65-F5344CB8AC3E}">
        <p14:creationId xmlns:p14="http://schemas.microsoft.com/office/powerpoint/2010/main" val="3624019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Red de admitancia equivalentes</a:t>
            </a:r>
            <a:endParaRPr lang="es-ES" dirty="0"/>
          </a:p>
        </p:txBody>
      </p:sp>
      <p:sp>
        <p:nvSpPr>
          <p:cNvPr id="3" name="Marcador de contenido 2"/>
          <p:cNvSpPr>
            <a:spLocks noGrp="1"/>
          </p:cNvSpPr>
          <p:nvPr>
            <p:ph idx="1"/>
          </p:nvPr>
        </p:nvSpPr>
        <p:spPr/>
        <p:txBody>
          <a:bodyPr/>
          <a:lstStyle/>
          <a:p>
            <a:r>
              <a:rPr lang="es-ES" dirty="0" smtClean="0"/>
              <a:t>Se demuestra como escribir las ecuaciones de admitancias de nodo para una rama para cierto numero de ramas acopladas mutuamente y que son parte de una red  mayor.</a:t>
            </a:r>
          </a:p>
          <a:p>
            <a:pPr marL="0" indent="0">
              <a:buNone/>
            </a:pPr>
            <a:r>
              <a:rPr lang="es-ES" dirty="0"/>
              <a:t>Se puede demostrar que la admitancia equivalente de dos </a:t>
            </a:r>
            <a:r>
              <a:rPr lang="es-ES" dirty="0" err="1"/>
              <a:t>bipolos</a:t>
            </a:r>
            <a:r>
              <a:rPr lang="es-ES" dirty="0"/>
              <a:t> en paralelo, es la suma de sus admitancias, y que la admitancia equivalente de dos </a:t>
            </a:r>
            <a:r>
              <a:rPr lang="es-ES" dirty="0" err="1"/>
              <a:t>bipolos</a:t>
            </a:r>
            <a:r>
              <a:rPr lang="es-ES" dirty="0"/>
              <a:t> en serie, es el producto partido suma de sus admitancias.</a:t>
            </a:r>
            <a:br>
              <a:rPr lang="es-ES" dirty="0"/>
            </a:br>
            <a:r>
              <a:rPr lang="es-ES" dirty="0"/>
              <a:t>A la parte real de la admitancia se le llama conductancia, y se representa por la letra G, mientras que a la parte imaginaria se le llama </a:t>
            </a:r>
            <a:r>
              <a:rPr lang="es-ES" dirty="0" err="1"/>
              <a:t>susceptancia</a:t>
            </a:r>
            <a:r>
              <a:rPr lang="es-ES" dirty="0"/>
              <a:t> y se representa por la </a:t>
            </a:r>
            <a:r>
              <a:rPr lang="es-ES" dirty="0" smtClean="0"/>
              <a:t>letra B. </a:t>
            </a:r>
            <a:endParaRPr lang="es-ES" dirty="0"/>
          </a:p>
        </p:txBody>
      </p:sp>
    </p:spTree>
    <p:extLst>
      <p:ext uri="{BB962C8B-B14F-4D97-AF65-F5344CB8AC3E}">
        <p14:creationId xmlns:p14="http://schemas.microsoft.com/office/powerpoint/2010/main" val="3464732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Teorema de</a:t>
            </a:r>
            <a:r>
              <a:rPr lang="es-ES" b="1" dirty="0" smtClean="0"/>
              <a:t> </a:t>
            </a:r>
            <a:r>
              <a:rPr lang="es-ES" dirty="0" err="1"/>
              <a:t>Thévenin</a:t>
            </a:r>
            <a:endParaRPr lang="es-ES" dirty="0"/>
          </a:p>
        </p:txBody>
      </p:sp>
      <p:sp>
        <p:nvSpPr>
          <p:cNvPr id="3" name="Marcador de contenido 2"/>
          <p:cNvSpPr>
            <a:spLocks noGrp="1"/>
          </p:cNvSpPr>
          <p:nvPr>
            <p:ph idx="1"/>
          </p:nvPr>
        </p:nvSpPr>
        <p:spPr/>
        <p:txBody>
          <a:bodyPr/>
          <a:lstStyle/>
          <a:p>
            <a:r>
              <a:rPr lang="es-ES" dirty="0"/>
              <a:t>En la teoría de circuitos </a:t>
            </a:r>
            <a:r>
              <a:rPr lang="es-ES" dirty="0" smtClean="0"/>
              <a:t>eléctricos, </a:t>
            </a:r>
            <a:r>
              <a:rPr lang="es-ES" dirty="0"/>
              <a:t>el </a:t>
            </a:r>
            <a:r>
              <a:rPr lang="es-ES" b="1" dirty="0"/>
              <a:t>teorema de </a:t>
            </a:r>
            <a:r>
              <a:rPr lang="es-ES" b="1" dirty="0" err="1"/>
              <a:t>Thévenin</a:t>
            </a:r>
            <a:r>
              <a:rPr lang="es-ES" dirty="0"/>
              <a:t> establece que si una parte de un circuito </a:t>
            </a:r>
            <a:r>
              <a:rPr lang="es-ES" dirty="0" smtClean="0"/>
              <a:t>eléctrico</a:t>
            </a:r>
            <a:r>
              <a:rPr lang="es-ES" dirty="0"/>
              <a:t> lineal está comprendida entre dos terminales A y B, esta parte en cuestión puede sustituirse por un circuito </a:t>
            </a:r>
            <a:r>
              <a:rPr lang="es-ES" dirty="0" smtClean="0"/>
              <a:t>equivalente</a:t>
            </a:r>
            <a:r>
              <a:rPr lang="es-ES" dirty="0"/>
              <a:t> que esté constituido únicamente por un </a:t>
            </a:r>
            <a:r>
              <a:rPr lang="es-ES" dirty="0" smtClean="0"/>
              <a:t>generador</a:t>
            </a:r>
            <a:r>
              <a:rPr lang="es-ES" dirty="0"/>
              <a:t> de tensión en serie con una </a:t>
            </a:r>
            <a:r>
              <a:rPr lang="es-ES" dirty="0" smtClean="0"/>
              <a:t>resistencia, </a:t>
            </a:r>
            <a:r>
              <a:rPr lang="es-ES" dirty="0"/>
              <a:t>de forma que al conectar un elemento entre los dos terminales A y B, la </a:t>
            </a:r>
            <a:r>
              <a:rPr lang="es-ES" dirty="0" smtClean="0"/>
              <a:t>tensión</a:t>
            </a:r>
            <a:r>
              <a:rPr lang="es-ES" dirty="0"/>
              <a:t> que cae en él y la </a:t>
            </a:r>
            <a:r>
              <a:rPr lang="es-ES" dirty="0" smtClean="0"/>
              <a:t>intensidad</a:t>
            </a:r>
            <a:r>
              <a:rPr lang="es-ES" dirty="0"/>
              <a:t> que lo atraviesa son las mismas tanto en el circuito real como en el </a:t>
            </a:r>
            <a:r>
              <a:rPr lang="es-ES" dirty="0" smtClean="0"/>
              <a:t>equivalente.</a:t>
            </a:r>
            <a:endParaRPr lang="es-ES" dirty="0"/>
          </a:p>
        </p:txBody>
      </p:sp>
    </p:spTree>
    <p:extLst>
      <p:ext uri="{BB962C8B-B14F-4D97-AF65-F5344CB8AC3E}">
        <p14:creationId xmlns:p14="http://schemas.microsoft.com/office/powerpoint/2010/main" val="3436834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smtClean="0"/>
              <a:t>La matriz de impedancias de barra, brinda información importante, relacionada con la red de sistemas de potencia, que puede ser usada para poder obtener ventaja en los cálculos de redes.</a:t>
            </a:r>
          </a:p>
          <a:p>
            <a:pPr marL="0" indent="0">
              <a:buNone/>
            </a:pPr>
            <a:r>
              <a:rPr lang="es-ES" dirty="0" smtClean="0"/>
              <a:t>Aquí se examina la relación entre los elementos de Z barra y la impedancia de </a:t>
            </a:r>
            <a:r>
              <a:rPr lang="es-ES" dirty="0" err="1" smtClean="0"/>
              <a:t>thevenin</a:t>
            </a:r>
            <a:r>
              <a:rPr lang="es-ES" dirty="0" smtClean="0"/>
              <a:t> que representaran la red en cada una de las barras</a:t>
            </a:r>
            <a:endParaRPr lang="es-ES" dirty="0"/>
          </a:p>
        </p:txBody>
      </p:sp>
    </p:spTree>
    <p:extLst>
      <p:ext uri="{BB962C8B-B14F-4D97-AF65-F5344CB8AC3E}">
        <p14:creationId xmlns:p14="http://schemas.microsoft.com/office/powerpoint/2010/main" val="1648330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Matriz incidencia de nodos.</a:t>
            </a:r>
            <a:endParaRPr lang="es-ES" dirty="0"/>
          </a:p>
        </p:txBody>
      </p:sp>
      <p:sp>
        <p:nvSpPr>
          <p:cNvPr id="3" name="Marcador de contenido 2"/>
          <p:cNvSpPr>
            <a:spLocks noGrp="1"/>
          </p:cNvSpPr>
          <p:nvPr>
            <p:ph idx="1"/>
          </p:nvPr>
        </p:nvSpPr>
        <p:spPr/>
        <p:txBody>
          <a:bodyPr/>
          <a:lstStyle/>
          <a:p>
            <a:pPr marL="0" indent="0">
              <a:buNone/>
            </a:pPr>
            <a:r>
              <a:rPr lang="es-ES" dirty="0" smtClean="0"/>
              <a:t>se puede describir la forma en que los elementos están conectados entre si en el sistema, por medio de una grafica orientada, donde cada rama del sistema esta representada por una línea con una flecha dirigida en un sistema arbitrario adoptado.</a:t>
            </a:r>
          </a:p>
          <a:p>
            <a:pPr marL="0" indent="0">
              <a:buNone/>
            </a:pPr>
            <a:endParaRPr lang="es-ES" dirty="0"/>
          </a:p>
        </p:txBody>
      </p:sp>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274" y="3775167"/>
            <a:ext cx="5904412" cy="2886890"/>
          </a:xfrm>
          <a:prstGeom prst="rect">
            <a:avLst/>
          </a:prstGeom>
        </p:spPr>
      </p:pic>
    </p:spTree>
    <p:extLst>
      <p:ext uri="{BB962C8B-B14F-4D97-AF65-F5344CB8AC3E}">
        <p14:creationId xmlns:p14="http://schemas.microsoft.com/office/powerpoint/2010/main" val="3520788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TM04033923[[fn=Profundidad]]</Template>
  <TotalTime>320</TotalTime>
  <Words>383</Words>
  <Application>Microsoft Office PowerPoint</Application>
  <PresentationFormat>Panorámica</PresentationFormat>
  <Paragraphs>27</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Baskerville Old Face</vt:lpstr>
      <vt:lpstr>Corbel</vt:lpstr>
      <vt:lpstr>Profundidad</vt:lpstr>
      <vt:lpstr>SISTEMAS ELECTRICOS DE POTENCIA  Calculación de redes utilizando impedancia(Z ) y admitancia(Y) </vt:lpstr>
      <vt:lpstr>IMPEDANCIA (Z)</vt:lpstr>
      <vt:lpstr>ADMITANCIA (Y)</vt:lpstr>
      <vt:lpstr>Admitancia de rama y de nodo</vt:lpstr>
      <vt:lpstr>Circuitos que ilustran la equivalencia de fuentes cuando is = ES/Za y Ya= 1/Za.</vt:lpstr>
      <vt:lpstr>Red de admitancia equivalentes</vt:lpstr>
      <vt:lpstr>Teorema de Thévenin</vt:lpstr>
      <vt:lpstr>Presentación de PowerPoint</vt:lpstr>
      <vt:lpstr>Matriz incidencia de nodos.</vt:lpstr>
      <vt:lpstr>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Calculación de redes utilizando Z  y Y</dc:title>
  <dc:creator>felix gonzalez flores</dc:creator>
  <cp:lastModifiedBy>felix gonzalez flores</cp:lastModifiedBy>
  <cp:revision>14</cp:revision>
  <dcterms:created xsi:type="dcterms:W3CDTF">2017-10-02T00:55:51Z</dcterms:created>
  <dcterms:modified xsi:type="dcterms:W3CDTF">2017-10-03T20:32:09Z</dcterms:modified>
</cp:coreProperties>
</file>