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83" r:id="rId3"/>
    <p:sldId id="285" r:id="rId4"/>
    <p:sldId id="286" r:id="rId5"/>
    <p:sldId id="287" r:id="rId6"/>
    <p:sldId id="288" r:id="rId7"/>
    <p:sldId id="289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5C6D1-B608-4ED4-9135-C44748797E4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B4099F-0F36-435C-9A5F-73FCB97B84D2}">
      <dgm:prSet/>
      <dgm:spPr/>
      <dgm:t>
        <a:bodyPr/>
        <a:lstStyle/>
        <a:p>
          <a:r>
            <a:rPr lang="en-US"/>
            <a:t>Compare mean salaries between male and female population.</a:t>
          </a:r>
        </a:p>
      </dgm:t>
    </dgm:pt>
    <dgm:pt modelId="{94181CD5-EE22-426D-985D-644219AEF3A1}" type="parTrans" cxnId="{43DA41EF-95C7-4544-9AFB-2D2A0C1B266F}">
      <dgm:prSet/>
      <dgm:spPr/>
      <dgm:t>
        <a:bodyPr/>
        <a:lstStyle/>
        <a:p>
          <a:endParaRPr lang="en-US"/>
        </a:p>
      </dgm:t>
    </dgm:pt>
    <dgm:pt modelId="{FA2A29E4-E143-4D6A-B8C4-EBDE1B7D16CA}" type="sibTrans" cxnId="{43DA41EF-95C7-4544-9AFB-2D2A0C1B266F}">
      <dgm:prSet/>
      <dgm:spPr/>
      <dgm:t>
        <a:bodyPr/>
        <a:lstStyle/>
        <a:p>
          <a:endParaRPr lang="en-US"/>
        </a:p>
      </dgm:t>
    </dgm:pt>
    <dgm:pt modelId="{A46C60A8-5205-4FF0-B817-BC409AA49B07}">
      <dgm:prSet/>
      <dgm:spPr/>
      <dgm:t>
        <a:bodyPr/>
        <a:lstStyle/>
        <a:p>
          <a:r>
            <a:rPr lang="en-US"/>
            <a:t>Compare mean quantity packed by two different machines</a:t>
          </a:r>
        </a:p>
      </dgm:t>
    </dgm:pt>
    <dgm:pt modelId="{167A8277-B65F-4A3A-B476-027E6D19DB92}" type="parTrans" cxnId="{9115A148-033C-4E68-B4DF-1C1B2EB72CA5}">
      <dgm:prSet/>
      <dgm:spPr/>
      <dgm:t>
        <a:bodyPr/>
        <a:lstStyle/>
        <a:p>
          <a:endParaRPr lang="en-US"/>
        </a:p>
      </dgm:t>
    </dgm:pt>
    <dgm:pt modelId="{82E5B847-61BA-4140-B537-DFF9324DC6B9}" type="sibTrans" cxnId="{9115A148-033C-4E68-B4DF-1C1B2EB72CA5}">
      <dgm:prSet/>
      <dgm:spPr/>
      <dgm:t>
        <a:bodyPr/>
        <a:lstStyle/>
        <a:p>
          <a:endParaRPr lang="en-US"/>
        </a:p>
      </dgm:t>
    </dgm:pt>
    <dgm:pt modelId="{AE8DFA80-78FF-4B80-B4BF-EE197F62093A}" type="pres">
      <dgm:prSet presAssocID="{C7A5C6D1-B608-4ED4-9135-C44748797E49}" presName="linear" presStyleCnt="0">
        <dgm:presLayoutVars>
          <dgm:animLvl val="lvl"/>
          <dgm:resizeHandles val="exact"/>
        </dgm:presLayoutVars>
      </dgm:prSet>
      <dgm:spPr/>
    </dgm:pt>
    <dgm:pt modelId="{73BA0543-E4EF-454B-8EFE-81F7F1C6678F}" type="pres">
      <dgm:prSet presAssocID="{02B4099F-0F36-435C-9A5F-73FCB97B84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02B1E8-C027-4B54-BEE7-9714E5478C10}" type="pres">
      <dgm:prSet presAssocID="{FA2A29E4-E143-4D6A-B8C4-EBDE1B7D16CA}" presName="spacer" presStyleCnt="0"/>
      <dgm:spPr/>
    </dgm:pt>
    <dgm:pt modelId="{B8588837-8C85-448B-8029-0E881B2C978A}" type="pres">
      <dgm:prSet presAssocID="{A46C60A8-5205-4FF0-B817-BC409AA49B0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A92A915-1B56-4673-8581-30D1976FFAB0}" type="presOf" srcId="{C7A5C6D1-B608-4ED4-9135-C44748797E49}" destId="{AE8DFA80-78FF-4B80-B4BF-EE197F62093A}" srcOrd="0" destOrd="0" presId="urn:microsoft.com/office/officeart/2005/8/layout/vList2"/>
    <dgm:cxn modelId="{9115A148-033C-4E68-B4DF-1C1B2EB72CA5}" srcId="{C7A5C6D1-B608-4ED4-9135-C44748797E49}" destId="{A46C60A8-5205-4FF0-B817-BC409AA49B07}" srcOrd="1" destOrd="0" parTransId="{167A8277-B65F-4A3A-B476-027E6D19DB92}" sibTransId="{82E5B847-61BA-4140-B537-DFF9324DC6B9}"/>
    <dgm:cxn modelId="{3CBFF37E-2C89-457E-B1A4-1361B02FD79B}" type="presOf" srcId="{A46C60A8-5205-4FF0-B817-BC409AA49B07}" destId="{B8588837-8C85-448B-8029-0E881B2C978A}" srcOrd="0" destOrd="0" presId="urn:microsoft.com/office/officeart/2005/8/layout/vList2"/>
    <dgm:cxn modelId="{E0E897B8-2ECF-4752-A19B-8497FE43485C}" type="presOf" srcId="{02B4099F-0F36-435C-9A5F-73FCB97B84D2}" destId="{73BA0543-E4EF-454B-8EFE-81F7F1C6678F}" srcOrd="0" destOrd="0" presId="urn:microsoft.com/office/officeart/2005/8/layout/vList2"/>
    <dgm:cxn modelId="{43DA41EF-95C7-4544-9AFB-2D2A0C1B266F}" srcId="{C7A5C6D1-B608-4ED4-9135-C44748797E49}" destId="{02B4099F-0F36-435C-9A5F-73FCB97B84D2}" srcOrd="0" destOrd="0" parTransId="{94181CD5-EE22-426D-985D-644219AEF3A1}" sibTransId="{FA2A29E4-E143-4D6A-B8C4-EBDE1B7D16CA}"/>
    <dgm:cxn modelId="{16E04313-3547-40C7-A7A2-1FA5AEC8F13B}" type="presParOf" srcId="{AE8DFA80-78FF-4B80-B4BF-EE197F62093A}" destId="{73BA0543-E4EF-454B-8EFE-81F7F1C6678F}" srcOrd="0" destOrd="0" presId="urn:microsoft.com/office/officeart/2005/8/layout/vList2"/>
    <dgm:cxn modelId="{1C430A91-33D3-4180-B79B-35165FD7F39A}" type="presParOf" srcId="{AE8DFA80-78FF-4B80-B4BF-EE197F62093A}" destId="{E002B1E8-C027-4B54-BEE7-9714E5478C10}" srcOrd="1" destOrd="0" presId="urn:microsoft.com/office/officeart/2005/8/layout/vList2"/>
    <dgm:cxn modelId="{81EB34F9-DCF8-4494-8756-AA58E44AAC19}" type="presParOf" srcId="{AE8DFA80-78FF-4B80-B4BF-EE197F62093A}" destId="{B8588837-8C85-448B-8029-0E881B2C978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A0543-E4EF-454B-8EFE-81F7F1C6678F}">
      <dsp:nvSpPr>
        <dsp:cNvPr id="0" name=""/>
        <dsp:cNvSpPr/>
      </dsp:nvSpPr>
      <dsp:spPr>
        <a:xfrm>
          <a:off x="0" y="108112"/>
          <a:ext cx="6254749" cy="2527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Compare mean salaries between male and female population.</a:t>
          </a:r>
        </a:p>
      </dsp:txBody>
      <dsp:txXfrm>
        <a:off x="123368" y="231480"/>
        <a:ext cx="6008013" cy="2280463"/>
      </dsp:txXfrm>
    </dsp:sp>
    <dsp:sp modelId="{B8588837-8C85-448B-8029-0E881B2C978A}">
      <dsp:nvSpPr>
        <dsp:cNvPr id="0" name=""/>
        <dsp:cNvSpPr/>
      </dsp:nvSpPr>
      <dsp:spPr>
        <a:xfrm>
          <a:off x="0" y="2773552"/>
          <a:ext cx="6254749" cy="2527199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Compare mean quantity packed by two different machines</a:t>
          </a:r>
        </a:p>
      </dsp:txBody>
      <dsp:txXfrm>
        <a:off x="123368" y="2896920"/>
        <a:ext cx="6008013" cy="2280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07/12/2021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3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07/12/2021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34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07/12/2021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80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07/12/2021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11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07/12/2021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985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07/12/2021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6266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07/12/2021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14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07/12/2021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08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07/12/2021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1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07/12/2021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07/12/2021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9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07/12/2021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C352560-ADF3-46EB-BC01-09CADA639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6" r="40118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8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B812C-A936-48DB-B097-FDC4042C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Statistics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ED5D-A1BA-4364-A295-E160DB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Dr. Suresh Kumar Gadi</a:t>
            </a:r>
          </a:p>
          <a:p>
            <a:pPr algn="l">
              <a:lnSpc>
                <a:spcPct val="90000"/>
              </a:lnSpc>
            </a:pPr>
            <a:r>
              <a:rPr lang="es-ES" dirty="0">
                <a:solidFill>
                  <a:schemeClr val="bg2"/>
                </a:solidFill>
              </a:rPr>
              <a:t>Universidad de las Américas Puebla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403AE2-0B84-413A-B7A8-3165F3E5E5A0}"/>
              </a:ext>
            </a:extLst>
          </p:cNvPr>
          <p:cNvSpPr/>
          <p:nvPr/>
        </p:nvSpPr>
        <p:spPr>
          <a:xfrm>
            <a:off x="544404" y="293941"/>
            <a:ext cx="44093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all" spc="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Session 8 of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83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1E386-6531-4AF9-BEB6-2C71BCA7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spc="80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4DB3-2698-4E38-874B-467057DA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276" y="1300843"/>
            <a:ext cx="299666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cap="all" spc="400" dirty="0">
                <a:solidFill>
                  <a:schemeClr val="tx2"/>
                </a:solidFill>
              </a:rPr>
              <a:t>Hypothesis Testing for two populations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34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59FE-C7EB-42C0-8457-EF2209E5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25FB2A-5B70-42B5-BCD3-5319405D3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12981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03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3380-E12F-450B-8492-0FEB8296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Difference in mean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4E16289-20E5-420C-A41E-E27826BA5FB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3376110"/>
                  </p:ext>
                </p:extLst>
              </p:nvPr>
            </p:nvGraphicFramePr>
            <p:xfrm>
              <a:off x="1731391" y="1581150"/>
              <a:ext cx="9218896" cy="4663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9448">
                      <a:extLst>
                        <a:ext uri="{9D8B030D-6E8A-4147-A177-3AD203B41FA5}">
                          <a16:colId xmlns:a16="http://schemas.microsoft.com/office/drawing/2014/main" val="3796437444"/>
                        </a:ext>
                      </a:extLst>
                    </a:gridCol>
                    <a:gridCol w="4609448">
                      <a:extLst>
                        <a:ext uri="{9D8B030D-6E8A-4147-A177-3AD203B41FA5}">
                          <a16:colId xmlns:a16="http://schemas.microsoft.com/office/drawing/2014/main" val="2303905247"/>
                        </a:ext>
                      </a:extLst>
                    </a:gridCol>
                  </a:tblGrid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Description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Mathematical symbol</a:t>
                          </a:r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2771614474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size of population 1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3750402318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size of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4004478052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mean of population 1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1661688984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mean of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1348176143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standard deviation of population 1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1976585835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standard deviation of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3678281229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for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2000" dirty="0"/>
                                      <m:t> 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3143835795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Point estimator of mean difference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1595979327"/>
                      </a:ext>
                    </a:extLst>
                  </a:tr>
                  <a:tr h="61620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of mean difference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2000" dirty="0"/>
                                      <m:t> 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344501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4E16289-20E5-420C-A41E-E27826BA5FB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3376110"/>
                  </p:ext>
                </p:extLst>
              </p:nvPr>
            </p:nvGraphicFramePr>
            <p:xfrm>
              <a:off x="1731391" y="1581150"/>
              <a:ext cx="9218896" cy="4663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9448">
                      <a:extLst>
                        <a:ext uri="{9D8B030D-6E8A-4147-A177-3AD203B41FA5}">
                          <a16:colId xmlns:a16="http://schemas.microsoft.com/office/drawing/2014/main" val="3796437444"/>
                        </a:ext>
                      </a:extLst>
                    </a:gridCol>
                    <a:gridCol w="4609448">
                      <a:extLst>
                        <a:ext uri="{9D8B030D-6E8A-4147-A177-3AD203B41FA5}">
                          <a16:colId xmlns:a16="http://schemas.microsoft.com/office/drawing/2014/main" val="2303905247"/>
                        </a:ext>
                      </a:extLst>
                    </a:gridCol>
                  </a:tblGrid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Description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Mathematical symbol</a:t>
                          </a:r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2771614474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size of population 1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397" t="-113333" r="-529" b="-10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0402318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size of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397" t="-213333" r="-529" b="-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478052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mean of population 1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397" t="-313333" r="-529" b="-8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688984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mean of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397" t="-413333" r="-529" b="-7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176143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standard deviation of population 1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397" t="-433803" r="-529" b="-5591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6585835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standard deviation of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397" t="-533803" r="-529" b="-4591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281229"/>
                      </a:ext>
                    </a:extLst>
                  </a:tr>
                  <a:tr h="64925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for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397" t="-424528" r="-529" b="-20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3835795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Point estimator of mean difference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397" t="-926667" r="-529" b="-2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979327"/>
                      </a:ext>
                    </a:extLst>
                  </a:tr>
                  <a:tr h="96059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of mean difference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397" t="-389873" r="-529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013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46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F3C85-E8C5-4E63-8A48-D8095510F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6" r="35509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A3F63-6512-4180-82F6-6F6B09A3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03" y="1098388"/>
            <a:ext cx="7818540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000" spc="800"/>
              <a:t>Example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534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3380-E12F-450B-8492-0FEB8296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Population portion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3247F257-AB2F-4AE5-973C-4EE3F0D9B3B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449279"/>
                  </p:ext>
                </p:extLst>
              </p:nvPr>
            </p:nvGraphicFramePr>
            <p:xfrm>
              <a:off x="1184275" y="1607702"/>
              <a:ext cx="10179050" cy="48679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9525">
                      <a:extLst>
                        <a:ext uri="{9D8B030D-6E8A-4147-A177-3AD203B41FA5}">
                          <a16:colId xmlns:a16="http://schemas.microsoft.com/office/drawing/2014/main" val="3796437444"/>
                        </a:ext>
                      </a:extLst>
                    </a:gridCol>
                    <a:gridCol w="5089525">
                      <a:extLst>
                        <a:ext uri="{9D8B030D-6E8A-4147-A177-3AD203B41FA5}">
                          <a16:colId xmlns:a16="http://schemas.microsoft.com/office/drawing/2014/main" val="23039052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Mathematical symbol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614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 of population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402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 of population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478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Population portion of population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688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Population portion of population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8176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Standard error for population 1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1800" i="1" kern="120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3328707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Standard error for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1800" i="1" kern="120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0040" marR="60040" marT="30020" marB="30020"/>
                    </a:tc>
                    <a:extLst>
                      <a:ext uri="{0D108BD9-81ED-4DB2-BD59-A6C34878D82A}">
                        <a16:rowId xmlns:a16="http://schemas.microsoft.com/office/drawing/2014/main" val="68127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Point estimator of population</a:t>
                          </a:r>
                          <a:r>
                            <a:rPr lang="en-US" baseline="0" dirty="0"/>
                            <a:t> portion</a:t>
                          </a:r>
                          <a:r>
                            <a:rPr lang="en-US" dirty="0"/>
                            <a:t> difference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979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501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3247F257-AB2F-4AE5-973C-4EE3F0D9B3B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449279"/>
                  </p:ext>
                </p:extLst>
              </p:nvPr>
            </p:nvGraphicFramePr>
            <p:xfrm>
              <a:off x="1184275" y="1607702"/>
              <a:ext cx="10179050" cy="48679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9525">
                      <a:extLst>
                        <a:ext uri="{9D8B030D-6E8A-4147-A177-3AD203B41FA5}">
                          <a16:colId xmlns:a16="http://schemas.microsoft.com/office/drawing/2014/main" val="3796437444"/>
                        </a:ext>
                      </a:extLst>
                    </a:gridCol>
                    <a:gridCol w="5089525">
                      <a:extLst>
                        <a:ext uri="{9D8B030D-6E8A-4147-A177-3AD203B41FA5}">
                          <a16:colId xmlns:a16="http://schemas.microsoft.com/office/drawing/2014/main" val="23039052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Mathematical symbol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614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 of population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40" t="-108197" r="-479" b="-1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0402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 of population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40" t="-208197" r="-479" b="-10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478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Population portion of population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40" t="-308197" r="-479" b="-9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688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Population portion of population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40" t="-408197" r="-479" b="-8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176143"/>
                      </a:ext>
                    </a:extLst>
                  </a:tr>
                  <a:tr h="870491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Standard error for population 1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240" t="-216783" r="-479" b="-247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8707679"/>
                      </a:ext>
                    </a:extLst>
                  </a:tr>
                  <a:tr h="870491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Standard error for population 2</a:t>
                          </a:r>
                        </a:p>
                      </a:txBody>
                      <a:tcPr marL="60040" marR="60040" marT="30020" marB="300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>
                        <a:blipFill>
                          <a:blip r:embed="rId2"/>
                          <a:stretch>
                            <a:fillRect l="-100240" t="-316783" r="-479" b="-147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127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Point estimator of population</a:t>
                          </a:r>
                          <a:r>
                            <a:rPr lang="en-US" baseline="0" dirty="0"/>
                            <a:t> portion</a:t>
                          </a:r>
                          <a:r>
                            <a:rPr lang="en-US" dirty="0"/>
                            <a:t> difference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40" t="-977049" r="-479" b="-245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979327"/>
                      </a:ext>
                    </a:extLst>
                  </a:tr>
                  <a:tr h="9018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40" t="-443919" r="-479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013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283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F3C85-E8C5-4E63-8A48-D8095510F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2D289C-3FA2-4E6E-964E-B52C692AA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4464" y="0"/>
            <a:ext cx="10777537" cy="6858000"/>
          </a:xfrm>
          <a:custGeom>
            <a:avLst/>
            <a:gdLst>
              <a:gd name="connsiteX0" fmla="*/ 0 w 10777537"/>
              <a:gd name="connsiteY0" fmla="*/ 0 h 6858000"/>
              <a:gd name="connsiteX1" fmla="*/ 10777537 w 10777537"/>
              <a:gd name="connsiteY1" fmla="*/ 0 h 6858000"/>
              <a:gd name="connsiteX2" fmla="*/ 10777537 w 10777537"/>
              <a:gd name="connsiteY2" fmla="*/ 6858000 h 6858000"/>
              <a:gd name="connsiteX3" fmla="*/ 0 w 10777537"/>
              <a:gd name="connsiteY3" fmla="*/ 6858000 h 6858000"/>
              <a:gd name="connsiteX4" fmla="*/ 23812 w 10777537"/>
              <a:gd name="connsiteY4" fmla="*/ 6769100 h 6858000"/>
              <a:gd name="connsiteX5" fmla="*/ 47625 w 10777537"/>
              <a:gd name="connsiteY5" fmla="*/ 6681788 h 6858000"/>
              <a:gd name="connsiteX6" fmla="*/ 74612 w 10777537"/>
              <a:gd name="connsiteY6" fmla="*/ 6596063 h 6858000"/>
              <a:gd name="connsiteX7" fmla="*/ 104775 w 10777537"/>
              <a:gd name="connsiteY7" fmla="*/ 6513513 h 6858000"/>
              <a:gd name="connsiteX8" fmla="*/ 141287 w 10777537"/>
              <a:gd name="connsiteY8" fmla="*/ 6435725 h 6858000"/>
              <a:gd name="connsiteX9" fmla="*/ 184150 w 10777537"/>
              <a:gd name="connsiteY9" fmla="*/ 6362700 h 6858000"/>
              <a:gd name="connsiteX10" fmla="*/ 230188 w 10777537"/>
              <a:gd name="connsiteY10" fmla="*/ 6300788 h 6858000"/>
              <a:gd name="connsiteX11" fmla="*/ 282575 w 10777537"/>
              <a:gd name="connsiteY11" fmla="*/ 6243638 h 6858000"/>
              <a:gd name="connsiteX12" fmla="*/ 339725 w 10777537"/>
              <a:gd name="connsiteY12" fmla="*/ 6188075 h 6858000"/>
              <a:gd name="connsiteX13" fmla="*/ 403225 w 10777537"/>
              <a:gd name="connsiteY13" fmla="*/ 6134100 h 6858000"/>
              <a:gd name="connsiteX14" fmla="*/ 466725 w 10777537"/>
              <a:gd name="connsiteY14" fmla="*/ 6084888 h 6858000"/>
              <a:gd name="connsiteX15" fmla="*/ 533400 w 10777537"/>
              <a:gd name="connsiteY15" fmla="*/ 6032500 h 6858000"/>
              <a:gd name="connsiteX16" fmla="*/ 601663 w 10777537"/>
              <a:gd name="connsiteY16" fmla="*/ 5983288 h 6858000"/>
              <a:gd name="connsiteX17" fmla="*/ 666750 w 10777537"/>
              <a:gd name="connsiteY17" fmla="*/ 5930900 h 6858000"/>
              <a:gd name="connsiteX18" fmla="*/ 731838 w 10777537"/>
              <a:gd name="connsiteY18" fmla="*/ 5878513 h 6858000"/>
              <a:gd name="connsiteX19" fmla="*/ 792163 w 10777537"/>
              <a:gd name="connsiteY19" fmla="*/ 5824538 h 6858000"/>
              <a:gd name="connsiteX20" fmla="*/ 847725 w 10777537"/>
              <a:gd name="connsiteY20" fmla="*/ 5767388 h 6858000"/>
              <a:gd name="connsiteX21" fmla="*/ 896938 w 10777537"/>
              <a:gd name="connsiteY21" fmla="*/ 5707063 h 6858000"/>
              <a:gd name="connsiteX22" fmla="*/ 941388 w 10777537"/>
              <a:gd name="connsiteY22" fmla="*/ 5643563 h 6858000"/>
              <a:gd name="connsiteX23" fmla="*/ 974725 w 10777537"/>
              <a:gd name="connsiteY23" fmla="*/ 5575300 h 6858000"/>
              <a:gd name="connsiteX24" fmla="*/ 1000125 w 10777537"/>
              <a:gd name="connsiteY24" fmla="*/ 5499100 h 6858000"/>
              <a:gd name="connsiteX25" fmla="*/ 1014413 w 10777537"/>
              <a:gd name="connsiteY25" fmla="*/ 5418138 h 6858000"/>
              <a:gd name="connsiteX26" fmla="*/ 1020763 w 10777537"/>
              <a:gd name="connsiteY26" fmla="*/ 5334000 h 6858000"/>
              <a:gd name="connsiteX27" fmla="*/ 1020763 w 10777537"/>
              <a:gd name="connsiteY27" fmla="*/ 5249863 h 6858000"/>
              <a:gd name="connsiteX28" fmla="*/ 1014413 w 10777537"/>
              <a:gd name="connsiteY28" fmla="*/ 5162550 h 6858000"/>
              <a:gd name="connsiteX29" fmla="*/ 1003300 w 10777537"/>
              <a:gd name="connsiteY29" fmla="*/ 5072063 h 6858000"/>
              <a:gd name="connsiteX30" fmla="*/ 990600 w 10777537"/>
              <a:gd name="connsiteY30" fmla="*/ 4983163 h 6858000"/>
              <a:gd name="connsiteX31" fmla="*/ 979488 w 10777537"/>
              <a:gd name="connsiteY31" fmla="*/ 4894263 h 6858000"/>
              <a:gd name="connsiteX32" fmla="*/ 968375 w 10777537"/>
              <a:gd name="connsiteY32" fmla="*/ 4805363 h 6858000"/>
              <a:gd name="connsiteX33" fmla="*/ 960438 w 10777537"/>
              <a:gd name="connsiteY33" fmla="*/ 4714875 h 6858000"/>
              <a:gd name="connsiteX34" fmla="*/ 957263 w 10777537"/>
              <a:gd name="connsiteY34" fmla="*/ 4627563 h 6858000"/>
              <a:gd name="connsiteX35" fmla="*/ 962025 w 10777537"/>
              <a:gd name="connsiteY35" fmla="*/ 4543425 h 6858000"/>
              <a:gd name="connsiteX36" fmla="*/ 973138 w 10777537"/>
              <a:gd name="connsiteY36" fmla="*/ 4459288 h 6858000"/>
              <a:gd name="connsiteX37" fmla="*/ 993775 w 10777537"/>
              <a:gd name="connsiteY37" fmla="*/ 4381500 h 6858000"/>
              <a:gd name="connsiteX38" fmla="*/ 1022350 w 10777537"/>
              <a:gd name="connsiteY38" fmla="*/ 4302125 h 6858000"/>
              <a:gd name="connsiteX39" fmla="*/ 1057275 w 10777537"/>
              <a:gd name="connsiteY39" fmla="*/ 4224338 h 6858000"/>
              <a:gd name="connsiteX40" fmla="*/ 1098550 w 10777537"/>
              <a:gd name="connsiteY40" fmla="*/ 4146550 h 6858000"/>
              <a:gd name="connsiteX41" fmla="*/ 1143000 w 10777537"/>
              <a:gd name="connsiteY41" fmla="*/ 4068763 h 6858000"/>
              <a:gd name="connsiteX42" fmla="*/ 1189038 w 10777537"/>
              <a:gd name="connsiteY42" fmla="*/ 3989388 h 6858000"/>
              <a:gd name="connsiteX43" fmla="*/ 1235075 w 10777537"/>
              <a:gd name="connsiteY43" fmla="*/ 3913188 h 6858000"/>
              <a:gd name="connsiteX44" fmla="*/ 1277938 w 10777537"/>
              <a:gd name="connsiteY44" fmla="*/ 3833813 h 6858000"/>
              <a:gd name="connsiteX45" fmla="*/ 1317625 w 10777537"/>
              <a:gd name="connsiteY45" fmla="*/ 3756025 h 6858000"/>
              <a:gd name="connsiteX46" fmla="*/ 1350963 w 10777537"/>
              <a:gd name="connsiteY46" fmla="*/ 3673475 h 6858000"/>
              <a:gd name="connsiteX47" fmla="*/ 1377950 w 10777537"/>
              <a:gd name="connsiteY47" fmla="*/ 3592513 h 6858000"/>
              <a:gd name="connsiteX48" fmla="*/ 1393825 w 10777537"/>
              <a:gd name="connsiteY48" fmla="*/ 3511550 h 6858000"/>
              <a:gd name="connsiteX49" fmla="*/ 1400175 w 10777537"/>
              <a:gd name="connsiteY49" fmla="*/ 3429000 h 6858000"/>
              <a:gd name="connsiteX50" fmla="*/ 1393825 w 10777537"/>
              <a:gd name="connsiteY50" fmla="*/ 3346450 h 6858000"/>
              <a:gd name="connsiteX51" fmla="*/ 1377950 w 10777537"/>
              <a:gd name="connsiteY51" fmla="*/ 3265488 h 6858000"/>
              <a:gd name="connsiteX52" fmla="*/ 1350963 w 10777537"/>
              <a:gd name="connsiteY52" fmla="*/ 3184525 h 6858000"/>
              <a:gd name="connsiteX53" fmla="*/ 1317625 w 10777537"/>
              <a:gd name="connsiteY53" fmla="*/ 3101975 h 6858000"/>
              <a:gd name="connsiteX54" fmla="*/ 1277938 w 10777537"/>
              <a:gd name="connsiteY54" fmla="*/ 3024188 h 6858000"/>
              <a:gd name="connsiteX55" fmla="*/ 1235075 w 10777537"/>
              <a:gd name="connsiteY55" fmla="*/ 2944813 h 6858000"/>
              <a:gd name="connsiteX56" fmla="*/ 1189038 w 10777537"/>
              <a:gd name="connsiteY56" fmla="*/ 2868613 h 6858000"/>
              <a:gd name="connsiteX57" fmla="*/ 1143000 w 10777537"/>
              <a:gd name="connsiteY57" fmla="*/ 2789238 h 6858000"/>
              <a:gd name="connsiteX58" fmla="*/ 1098550 w 10777537"/>
              <a:gd name="connsiteY58" fmla="*/ 2711450 h 6858000"/>
              <a:gd name="connsiteX59" fmla="*/ 1057275 w 10777537"/>
              <a:gd name="connsiteY59" fmla="*/ 2633663 h 6858000"/>
              <a:gd name="connsiteX60" fmla="*/ 1022350 w 10777537"/>
              <a:gd name="connsiteY60" fmla="*/ 2555875 h 6858000"/>
              <a:gd name="connsiteX61" fmla="*/ 993775 w 10777537"/>
              <a:gd name="connsiteY61" fmla="*/ 2476500 h 6858000"/>
              <a:gd name="connsiteX62" fmla="*/ 973138 w 10777537"/>
              <a:gd name="connsiteY62" fmla="*/ 2398713 h 6858000"/>
              <a:gd name="connsiteX63" fmla="*/ 962025 w 10777537"/>
              <a:gd name="connsiteY63" fmla="*/ 2314575 h 6858000"/>
              <a:gd name="connsiteX64" fmla="*/ 957263 w 10777537"/>
              <a:gd name="connsiteY64" fmla="*/ 2230438 h 6858000"/>
              <a:gd name="connsiteX65" fmla="*/ 960438 w 10777537"/>
              <a:gd name="connsiteY65" fmla="*/ 2143125 h 6858000"/>
              <a:gd name="connsiteX66" fmla="*/ 968375 w 10777537"/>
              <a:gd name="connsiteY66" fmla="*/ 2052638 h 6858000"/>
              <a:gd name="connsiteX67" fmla="*/ 979488 w 10777537"/>
              <a:gd name="connsiteY67" fmla="*/ 1963738 h 6858000"/>
              <a:gd name="connsiteX68" fmla="*/ 990600 w 10777537"/>
              <a:gd name="connsiteY68" fmla="*/ 1874838 h 6858000"/>
              <a:gd name="connsiteX69" fmla="*/ 1003300 w 10777537"/>
              <a:gd name="connsiteY69" fmla="*/ 1785938 h 6858000"/>
              <a:gd name="connsiteX70" fmla="*/ 1014413 w 10777537"/>
              <a:gd name="connsiteY70" fmla="*/ 1695450 h 6858000"/>
              <a:gd name="connsiteX71" fmla="*/ 1020763 w 10777537"/>
              <a:gd name="connsiteY71" fmla="*/ 1608138 h 6858000"/>
              <a:gd name="connsiteX72" fmla="*/ 1020763 w 10777537"/>
              <a:gd name="connsiteY72" fmla="*/ 1524000 h 6858000"/>
              <a:gd name="connsiteX73" fmla="*/ 1014413 w 10777537"/>
              <a:gd name="connsiteY73" fmla="*/ 1439863 h 6858000"/>
              <a:gd name="connsiteX74" fmla="*/ 1000125 w 10777537"/>
              <a:gd name="connsiteY74" fmla="*/ 1358900 h 6858000"/>
              <a:gd name="connsiteX75" fmla="*/ 974725 w 10777537"/>
              <a:gd name="connsiteY75" fmla="*/ 1282700 h 6858000"/>
              <a:gd name="connsiteX76" fmla="*/ 941388 w 10777537"/>
              <a:gd name="connsiteY76" fmla="*/ 1214438 h 6858000"/>
              <a:gd name="connsiteX77" fmla="*/ 896938 w 10777537"/>
              <a:gd name="connsiteY77" fmla="*/ 1150938 h 6858000"/>
              <a:gd name="connsiteX78" fmla="*/ 847725 w 10777537"/>
              <a:gd name="connsiteY78" fmla="*/ 1090613 h 6858000"/>
              <a:gd name="connsiteX79" fmla="*/ 792163 w 10777537"/>
              <a:gd name="connsiteY79" fmla="*/ 1033463 h 6858000"/>
              <a:gd name="connsiteX80" fmla="*/ 731838 w 10777537"/>
              <a:gd name="connsiteY80" fmla="*/ 979488 h 6858000"/>
              <a:gd name="connsiteX81" fmla="*/ 666750 w 10777537"/>
              <a:gd name="connsiteY81" fmla="*/ 927100 h 6858000"/>
              <a:gd name="connsiteX82" fmla="*/ 601663 w 10777537"/>
              <a:gd name="connsiteY82" fmla="*/ 874713 h 6858000"/>
              <a:gd name="connsiteX83" fmla="*/ 533400 w 10777537"/>
              <a:gd name="connsiteY83" fmla="*/ 825500 h 6858000"/>
              <a:gd name="connsiteX84" fmla="*/ 466725 w 10777537"/>
              <a:gd name="connsiteY84" fmla="*/ 773113 h 6858000"/>
              <a:gd name="connsiteX85" fmla="*/ 403225 w 10777537"/>
              <a:gd name="connsiteY85" fmla="*/ 723900 h 6858000"/>
              <a:gd name="connsiteX86" fmla="*/ 339725 w 10777537"/>
              <a:gd name="connsiteY86" fmla="*/ 669925 h 6858000"/>
              <a:gd name="connsiteX87" fmla="*/ 282575 w 10777537"/>
              <a:gd name="connsiteY87" fmla="*/ 614363 h 6858000"/>
              <a:gd name="connsiteX88" fmla="*/ 230188 w 10777537"/>
              <a:gd name="connsiteY88" fmla="*/ 557213 h 6858000"/>
              <a:gd name="connsiteX89" fmla="*/ 184150 w 10777537"/>
              <a:gd name="connsiteY89" fmla="*/ 495300 h 6858000"/>
              <a:gd name="connsiteX90" fmla="*/ 141287 w 10777537"/>
              <a:gd name="connsiteY90" fmla="*/ 422275 h 6858000"/>
              <a:gd name="connsiteX91" fmla="*/ 104775 w 10777537"/>
              <a:gd name="connsiteY91" fmla="*/ 344488 h 6858000"/>
              <a:gd name="connsiteX92" fmla="*/ 74612 w 10777537"/>
              <a:gd name="connsiteY92" fmla="*/ 261938 h 6858000"/>
              <a:gd name="connsiteX93" fmla="*/ 47625 w 10777537"/>
              <a:gd name="connsiteY93" fmla="*/ 176213 h 6858000"/>
              <a:gd name="connsiteX94" fmla="*/ 23812 w 10777537"/>
              <a:gd name="connsiteY94" fmla="*/ 88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777537" h="6858000">
                <a:moveTo>
                  <a:pt x="0" y="0"/>
                </a:moveTo>
                <a:lnTo>
                  <a:pt x="10777537" y="0"/>
                </a:lnTo>
                <a:lnTo>
                  <a:pt x="10777537" y="6858000"/>
                </a:lnTo>
                <a:lnTo>
                  <a:pt x="0" y="6858000"/>
                </a:lnTo>
                <a:lnTo>
                  <a:pt x="23812" y="6769100"/>
                </a:lnTo>
                <a:lnTo>
                  <a:pt x="47625" y="6681788"/>
                </a:lnTo>
                <a:lnTo>
                  <a:pt x="74612" y="6596063"/>
                </a:lnTo>
                <a:lnTo>
                  <a:pt x="104775" y="6513513"/>
                </a:lnTo>
                <a:lnTo>
                  <a:pt x="141287" y="6435725"/>
                </a:lnTo>
                <a:lnTo>
                  <a:pt x="184150" y="6362700"/>
                </a:lnTo>
                <a:lnTo>
                  <a:pt x="230188" y="6300788"/>
                </a:lnTo>
                <a:lnTo>
                  <a:pt x="282575" y="6243638"/>
                </a:lnTo>
                <a:lnTo>
                  <a:pt x="339725" y="6188075"/>
                </a:lnTo>
                <a:lnTo>
                  <a:pt x="403225" y="6134100"/>
                </a:lnTo>
                <a:lnTo>
                  <a:pt x="466725" y="6084888"/>
                </a:lnTo>
                <a:lnTo>
                  <a:pt x="533400" y="6032500"/>
                </a:lnTo>
                <a:lnTo>
                  <a:pt x="601663" y="5983288"/>
                </a:lnTo>
                <a:lnTo>
                  <a:pt x="666750" y="5930900"/>
                </a:lnTo>
                <a:lnTo>
                  <a:pt x="731838" y="5878513"/>
                </a:lnTo>
                <a:lnTo>
                  <a:pt x="792163" y="5824538"/>
                </a:lnTo>
                <a:lnTo>
                  <a:pt x="847725" y="5767388"/>
                </a:lnTo>
                <a:lnTo>
                  <a:pt x="896938" y="5707063"/>
                </a:lnTo>
                <a:lnTo>
                  <a:pt x="941388" y="5643563"/>
                </a:lnTo>
                <a:lnTo>
                  <a:pt x="974725" y="5575300"/>
                </a:lnTo>
                <a:lnTo>
                  <a:pt x="1000125" y="5499100"/>
                </a:lnTo>
                <a:lnTo>
                  <a:pt x="1014413" y="5418138"/>
                </a:lnTo>
                <a:lnTo>
                  <a:pt x="1020763" y="5334000"/>
                </a:lnTo>
                <a:lnTo>
                  <a:pt x="1020763" y="5249863"/>
                </a:lnTo>
                <a:lnTo>
                  <a:pt x="1014413" y="5162550"/>
                </a:lnTo>
                <a:lnTo>
                  <a:pt x="1003300" y="5072063"/>
                </a:lnTo>
                <a:lnTo>
                  <a:pt x="990600" y="4983163"/>
                </a:lnTo>
                <a:lnTo>
                  <a:pt x="979488" y="4894263"/>
                </a:lnTo>
                <a:lnTo>
                  <a:pt x="968375" y="4805363"/>
                </a:lnTo>
                <a:lnTo>
                  <a:pt x="960438" y="4714875"/>
                </a:lnTo>
                <a:lnTo>
                  <a:pt x="957263" y="4627563"/>
                </a:lnTo>
                <a:lnTo>
                  <a:pt x="962025" y="4543425"/>
                </a:lnTo>
                <a:lnTo>
                  <a:pt x="973138" y="4459288"/>
                </a:lnTo>
                <a:lnTo>
                  <a:pt x="993775" y="4381500"/>
                </a:lnTo>
                <a:lnTo>
                  <a:pt x="1022350" y="4302125"/>
                </a:lnTo>
                <a:lnTo>
                  <a:pt x="1057275" y="4224338"/>
                </a:lnTo>
                <a:lnTo>
                  <a:pt x="1098550" y="4146550"/>
                </a:lnTo>
                <a:lnTo>
                  <a:pt x="1143000" y="4068763"/>
                </a:lnTo>
                <a:lnTo>
                  <a:pt x="1189038" y="3989388"/>
                </a:lnTo>
                <a:lnTo>
                  <a:pt x="1235075" y="3913188"/>
                </a:lnTo>
                <a:lnTo>
                  <a:pt x="1277938" y="3833813"/>
                </a:lnTo>
                <a:lnTo>
                  <a:pt x="1317625" y="3756025"/>
                </a:lnTo>
                <a:lnTo>
                  <a:pt x="1350963" y="3673475"/>
                </a:lnTo>
                <a:lnTo>
                  <a:pt x="1377950" y="3592513"/>
                </a:lnTo>
                <a:lnTo>
                  <a:pt x="1393825" y="3511550"/>
                </a:lnTo>
                <a:lnTo>
                  <a:pt x="1400175" y="3429000"/>
                </a:lnTo>
                <a:lnTo>
                  <a:pt x="1393825" y="3346450"/>
                </a:lnTo>
                <a:lnTo>
                  <a:pt x="1377950" y="3265488"/>
                </a:lnTo>
                <a:lnTo>
                  <a:pt x="1350963" y="3184525"/>
                </a:lnTo>
                <a:lnTo>
                  <a:pt x="1317625" y="3101975"/>
                </a:lnTo>
                <a:lnTo>
                  <a:pt x="1277938" y="3024188"/>
                </a:lnTo>
                <a:lnTo>
                  <a:pt x="1235075" y="2944813"/>
                </a:lnTo>
                <a:lnTo>
                  <a:pt x="1189038" y="2868613"/>
                </a:lnTo>
                <a:lnTo>
                  <a:pt x="1143000" y="2789238"/>
                </a:lnTo>
                <a:lnTo>
                  <a:pt x="1098550" y="2711450"/>
                </a:lnTo>
                <a:lnTo>
                  <a:pt x="1057275" y="2633663"/>
                </a:lnTo>
                <a:lnTo>
                  <a:pt x="1022350" y="2555875"/>
                </a:lnTo>
                <a:lnTo>
                  <a:pt x="993775" y="2476500"/>
                </a:lnTo>
                <a:lnTo>
                  <a:pt x="973138" y="2398713"/>
                </a:lnTo>
                <a:lnTo>
                  <a:pt x="962025" y="2314575"/>
                </a:lnTo>
                <a:lnTo>
                  <a:pt x="957263" y="2230438"/>
                </a:lnTo>
                <a:lnTo>
                  <a:pt x="960438" y="2143125"/>
                </a:lnTo>
                <a:lnTo>
                  <a:pt x="968375" y="2052638"/>
                </a:lnTo>
                <a:lnTo>
                  <a:pt x="979488" y="1963738"/>
                </a:lnTo>
                <a:lnTo>
                  <a:pt x="990600" y="1874838"/>
                </a:lnTo>
                <a:lnTo>
                  <a:pt x="1003300" y="1785938"/>
                </a:lnTo>
                <a:lnTo>
                  <a:pt x="1014413" y="1695450"/>
                </a:lnTo>
                <a:lnTo>
                  <a:pt x="1020763" y="1608138"/>
                </a:lnTo>
                <a:lnTo>
                  <a:pt x="1020763" y="1524000"/>
                </a:lnTo>
                <a:lnTo>
                  <a:pt x="1014413" y="1439863"/>
                </a:lnTo>
                <a:lnTo>
                  <a:pt x="1000125" y="1358900"/>
                </a:lnTo>
                <a:lnTo>
                  <a:pt x="974725" y="1282700"/>
                </a:lnTo>
                <a:lnTo>
                  <a:pt x="941388" y="1214438"/>
                </a:lnTo>
                <a:lnTo>
                  <a:pt x="896938" y="1150938"/>
                </a:lnTo>
                <a:lnTo>
                  <a:pt x="847725" y="1090613"/>
                </a:lnTo>
                <a:lnTo>
                  <a:pt x="792163" y="1033463"/>
                </a:lnTo>
                <a:lnTo>
                  <a:pt x="731838" y="979488"/>
                </a:lnTo>
                <a:lnTo>
                  <a:pt x="666750" y="927100"/>
                </a:lnTo>
                <a:lnTo>
                  <a:pt x="601663" y="874713"/>
                </a:lnTo>
                <a:lnTo>
                  <a:pt x="533400" y="825500"/>
                </a:lnTo>
                <a:lnTo>
                  <a:pt x="466725" y="773113"/>
                </a:lnTo>
                <a:lnTo>
                  <a:pt x="403225" y="723900"/>
                </a:lnTo>
                <a:lnTo>
                  <a:pt x="339725" y="669925"/>
                </a:lnTo>
                <a:lnTo>
                  <a:pt x="282575" y="614363"/>
                </a:lnTo>
                <a:lnTo>
                  <a:pt x="230188" y="557213"/>
                </a:lnTo>
                <a:lnTo>
                  <a:pt x="184150" y="495300"/>
                </a:lnTo>
                <a:lnTo>
                  <a:pt x="141287" y="422275"/>
                </a:lnTo>
                <a:lnTo>
                  <a:pt x="104775" y="344488"/>
                </a:lnTo>
                <a:lnTo>
                  <a:pt x="74612" y="261938"/>
                </a:lnTo>
                <a:lnTo>
                  <a:pt x="47625" y="176213"/>
                </a:lnTo>
                <a:lnTo>
                  <a:pt x="23812" y="889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A3F63-6512-4180-82F6-6F6B09A3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567" y="961539"/>
            <a:ext cx="804537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400" spc="800"/>
              <a:t>Example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EABA7E7F-0502-421C-8626-3B630F27C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4382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4121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3D87A-7818-4594-B3D1-C9CF3747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5018EB-B786-4C5A-980A-883C22E75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656552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2A1A00"/>
                </a:solidFill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FFD636-9B37-4D6A-92FE-4ECF34C84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611476"/>
            <a:ext cx="5877385" cy="802992"/>
          </a:xfrm>
        </p:spPr>
        <p:txBody>
          <a:bodyPr>
            <a:normAutofit/>
          </a:bodyPr>
          <a:lstStyle/>
          <a:p>
            <a:endParaRPr lang="en-US">
              <a:solidFill>
                <a:srgbClr val="F3F3F2"/>
              </a:solidFill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29BA41EB-EC8E-4167-987C-F07347C19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Graphic 8" descr="Right Double Quote">
            <a:extLst>
              <a:ext uri="{FF2B5EF4-FFF2-40B4-BE49-F238E27FC236}">
                <a16:creationId xmlns:a16="http://schemas.microsoft.com/office/drawing/2014/main" id="{533D1513-E2B7-4E92-BADE-DA078B1ED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164"/>
            <a:ext cx="3995589" cy="3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4152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25587</TotalTime>
  <Words>178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Gill Sans MT</vt:lpstr>
      <vt:lpstr>Impact</vt:lpstr>
      <vt:lpstr>Badge</vt:lpstr>
      <vt:lpstr>Statistics for Business</vt:lpstr>
      <vt:lpstr>Today’s topic</vt:lpstr>
      <vt:lpstr>Examples</vt:lpstr>
      <vt:lpstr>Difference in mean</vt:lpstr>
      <vt:lpstr>Example</vt:lpstr>
      <vt:lpstr>Difference in Population portion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</dc:title>
  <dc:creator>Venkata Satya Soujanya Gadi</dc:creator>
  <cp:lastModifiedBy>Venkata Satya Soujanya Gadi</cp:lastModifiedBy>
  <cp:revision>91</cp:revision>
  <dcterms:created xsi:type="dcterms:W3CDTF">2021-10-16T02:05:39Z</dcterms:created>
  <dcterms:modified xsi:type="dcterms:W3CDTF">2021-12-11T13:41:04Z</dcterms:modified>
</cp:coreProperties>
</file>