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897DB0-972A-48F4-B096-4833DFF0B071}"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6C2C161B-1D99-44EA-898C-2F305798E0B5}">
      <dgm:prSet/>
      <dgm:spPr/>
      <dgm:t>
        <a:bodyPr/>
        <a:lstStyle/>
        <a:p>
          <a:r>
            <a:rPr lang="en-US"/>
            <a:t>Introduction</a:t>
          </a:r>
        </a:p>
      </dgm:t>
    </dgm:pt>
    <dgm:pt modelId="{7970B341-DB33-4095-B131-7A9B3F1A3A56}" type="parTrans" cxnId="{A3D9D494-2C56-4D38-82E4-93B017FB5CE1}">
      <dgm:prSet/>
      <dgm:spPr/>
      <dgm:t>
        <a:bodyPr/>
        <a:lstStyle/>
        <a:p>
          <a:endParaRPr lang="en-US"/>
        </a:p>
      </dgm:t>
    </dgm:pt>
    <dgm:pt modelId="{BDD8ACB3-AE11-40F7-9F28-C93FC5F79E59}" type="sibTrans" cxnId="{A3D9D494-2C56-4D38-82E4-93B017FB5CE1}">
      <dgm:prSet/>
      <dgm:spPr/>
      <dgm:t>
        <a:bodyPr/>
        <a:lstStyle/>
        <a:p>
          <a:endParaRPr lang="en-US"/>
        </a:p>
      </dgm:t>
    </dgm:pt>
    <dgm:pt modelId="{337EEE79-A5D6-4AF2-A29C-78EFE472A084}">
      <dgm:prSet/>
      <dgm:spPr/>
      <dgm:t>
        <a:bodyPr/>
        <a:lstStyle/>
        <a:p>
          <a:r>
            <a:rPr lang="en-US"/>
            <a:t>Review of datasets</a:t>
          </a:r>
        </a:p>
      </dgm:t>
    </dgm:pt>
    <dgm:pt modelId="{A528D6A7-C33F-4B2E-A7E4-2E734D0FEF73}" type="parTrans" cxnId="{5ACBD822-E259-4A87-8358-E0381960FEBE}">
      <dgm:prSet/>
      <dgm:spPr/>
      <dgm:t>
        <a:bodyPr/>
        <a:lstStyle/>
        <a:p>
          <a:endParaRPr lang="en-US"/>
        </a:p>
      </dgm:t>
    </dgm:pt>
    <dgm:pt modelId="{B535E154-D8AD-4ED8-881F-2D9F8E31B236}" type="sibTrans" cxnId="{5ACBD822-E259-4A87-8358-E0381960FEBE}">
      <dgm:prSet/>
      <dgm:spPr/>
      <dgm:t>
        <a:bodyPr/>
        <a:lstStyle/>
        <a:p>
          <a:endParaRPr lang="en-US"/>
        </a:p>
      </dgm:t>
    </dgm:pt>
    <dgm:pt modelId="{D30A146A-8396-4E45-B2A3-FFA3B4839557}">
      <dgm:prSet/>
      <dgm:spPr/>
      <dgm:t>
        <a:bodyPr/>
        <a:lstStyle/>
        <a:p>
          <a:r>
            <a:rPr lang="en-US"/>
            <a:t>Findings from the dataset</a:t>
          </a:r>
        </a:p>
      </dgm:t>
    </dgm:pt>
    <dgm:pt modelId="{734FABAA-C6A5-4492-AB20-EAE374A3B7E5}" type="parTrans" cxnId="{BA6FE291-76F1-41DF-95DA-F2486F00EA15}">
      <dgm:prSet/>
      <dgm:spPr/>
      <dgm:t>
        <a:bodyPr/>
        <a:lstStyle/>
        <a:p>
          <a:endParaRPr lang="en-US"/>
        </a:p>
      </dgm:t>
    </dgm:pt>
    <dgm:pt modelId="{E620D107-0F3C-41F0-936F-77144E4E32BC}" type="sibTrans" cxnId="{BA6FE291-76F1-41DF-95DA-F2486F00EA15}">
      <dgm:prSet/>
      <dgm:spPr/>
      <dgm:t>
        <a:bodyPr/>
        <a:lstStyle/>
        <a:p>
          <a:endParaRPr lang="en-US"/>
        </a:p>
      </dgm:t>
    </dgm:pt>
    <dgm:pt modelId="{797F48E6-B414-4668-8FAC-309FADB0ACB2}">
      <dgm:prSet/>
      <dgm:spPr/>
      <dgm:t>
        <a:bodyPr/>
        <a:lstStyle/>
        <a:p>
          <a:r>
            <a:rPr lang="en-US"/>
            <a:t>Visualizations</a:t>
          </a:r>
          <a:endParaRPr lang="en-US" dirty="0"/>
        </a:p>
      </dgm:t>
    </dgm:pt>
    <dgm:pt modelId="{238D6FB4-3ED7-4E64-9468-98E02A53D812}" type="parTrans" cxnId="{B0349978-187F-4B2C-BA8F-B470695C4FB5}">
      <dgm:prSet/>
      <dgm:spPr/>
      <dgm:t>
        <a:bodyPr/>
        <a:lstStyle/>
        <a:p>
          <a:endParaRPr lang="en-US"/>
        </a:p>
      </dgm:t>
    </dgm:pt>
    <dgm:pt modelId="{66E707CC-A476-4003-A049-3CAB261DC271}" type="sibTrans" cxnId="{B0349978-187F-4B2C-BA8F-B470695C4FB5}">
      <dgm:prSet/>
      <dgm:spPr/>
      <dgm:t>
        <a:bodyPr/>
        <a:lstStyle/>
        <a:p>
          <a:endParaRPr lang="en-US"/>
        </a:p>
      </dgm:t>
    </dgm:pt>
    <dgm:pt modelId="{678F46D8-8D7C-4628-A8ED-7FE8F733E214}">
      <dgm:prSet/>
      <dgm:spPr/>
      <dgm:t>
        <a:bodyPr/>
        <a:lstStyle/>
        <a:p>
          <a:r>
            <a:rPr lang="en-US" dirty="0"/>
            <a:t>Future goals</a:t>
          </a:r>
        </a:p>
      </dgm:t>
    </dgm:pt>
    <dgm:pt modelId="{FB8F6D1E-8A4E-4B37-BABD-26AB8B675BC5}" type="parTrans" cxnId="{19FD6CFF-4432-464E-9BE0-FF67EF0525AD}">
      <dgm:prSet/>
      <dgm:spPr/>
      <dgm:t>
        <a:bodyPr/>
        <a:lstStyle/>
        <a:p>
          <a:endParaRPr lang="en-US"/>
        </a:p>
      </dgm:t>
    </dgm:pt>
    <dgm:pt modelId="{2C96778B-BE90-4B0F-B2A3-7DA6C53B79DC}" type="sibTrans" cxnId="{19FD6CFF-4432-464E-9BE0-FF67EF0525AD}">
      <dgm:prSet/>
      <dgm:spPr/>
      <dgm:t>
        <a:bodyPr/>
        <a:lstStyle/>
        <a:p>
          <a:endParaRPr lang="en-US"/>
        </a:p>
      </dgm:t>
    </dgm:pt>
    <dgm:pt modelId="{F26815BE-F709-422C-BC16-E6868C9A1F21}">
      <dgm:prSet/>
      <dgm:spPr/>
      <dgm:t>
        <a:bodyPr/>
        <a:lstStyle/>
        <a:p>
          <a:r>
            <a:rPr lang="en-US" dirty="0"/>
            <a:t>conclusion</a:t>
          </a:r>
        </a:p>
      </dgm:t>
    </dgm:pt>
    <dgm:pt modelId="{F18F4C5F-7825-4668-ADFB-08EEA6987144}" type="parTrans" cxnId="{76CA1237-3A44-4575-880E-80D9D33883D2}">
      <dgm:prSet/>
      <dgm:spPr/>
      <dgm:t>
        <a:bodyPr/>
        <a:lstStyle/>
        <a:p>
          <a:endParaRPr lang="en-US"/>
        </a:p>
      </dgm:t>
    </dgm:pt>
    <dgm:pt modelId="{E1AC980B-6937-4722-83E5-B6B790FB2ED6}" type="sibTrans" cxnId="{76CA1237-3A44-4575-880E-80D9D33883D2}">
      <dgm:prSet/>
      <dgm:spPr/>
      <dgm:t>
        <a:bodyPr/>
        <a:lstStyle/>
        <a:p>
          <a:endParaRPr lang="en-US"/>
        </a:p>
      </dgm:t>
    </dgm:pt>
    <dgm:pt modelId="{7DAA9185-BFDA-4EF6-A51B-492D4ED4C3F8}">
      <dgm:prSet/>
      <dgm:spPr/>
      <dgm:t>
        <a:bodyPr/>
        <a:lstStyle/>
        <a:p>
          <a:r>
            <a:rPr lang="en-US" dirty="0"/>
            <a:t>Business recommendations</a:t>
          </a:r>
        </a:p>
      </dgm:t>
    </dgm:pt>
    <dgm:pt modelId="{FFF8C8DC-7E34-4B8C-9787-7B0EA77E5C61}" type="parTrans" cxnId="{4550A87C-1DB1-460F-9632-FA6E9F1E009D}">
      <dgm:prSet/>
      <dgm:spPr/>
      <dgm:t>
        <a:bodyPr/>
        <a:lstStyle/>
        <a:p>
          <a:endParaRPr lang="en-US"/>
        </a:p>
      </dgm:t>
    </dgm:pt>
    <dgm:pt modelId="{00D270BF-F378-4334-99F4-DA46CB4290FA}" type="sibTrans" cxnId="{4550A87C-1DB1-460F-9632-FA6E9F1E009D}">
      <dgm:prSet/>
      <dgm:spPr/>
      <dgm:t>
        <a:bodyPr/>
        <a:lstStyle/>
        <a:p>
          <a:endParaRPr lang="en-US"/>
        </a:p>
      </dgm:t>
    </dgm:pt>
    <dgm:pt modelId="{DDAB2C5C-78A9-4C5A-938D-CC83CADA178C}" type="pres">
      <dgm:prSet presAssocID="{A5897DB0-972A-48F4-B096-4833DFF0B071}" presName="linear" presStyleCnt="0">
        <dgm:presLayoutVars>
          <dgm:animLvl val="lvl"/>
          <dgm:resizeHandles val="exact"/>
        </dgm:presLayoutVars>
      </dgm:prSet>
      <dgm:spPr/>
    </dgm:pt>
    <dgm:pt modelId="{4EB200D1-C149-4E72-AFAE-EF985821AFE3}" type="pres">
      <dgm:prSet presAssocID="{6C2C161B-1D99-44EA-898C-2F305798E0B5}" presName="parentText" presStyleLbl="node1" presStyleIdx="0" presStyleCnt="7">
        <dgm:presLayoutVars>
          <dgm:chMax val="0"/>
          <dgm:bulletEnabled val="1"/>
        </dgm:presLayoutVars>
      </dgm:prSet>
      <dgm:spPr/>
    </dgm:pt>
    <dgm:pt modelId="{ACD559C4-6A43-4840-BFBF-DF0227C16AB8}" type="pres">
      <dgm:prSet presAssocID="{BDD8ACB3-AE11-40F7-9F28-C93FC5F79E59}" presName="spacer" presStyleCnt="0"/>
      <dgm:spPr/>
    </dgm:pt>
    <dgm:pt modelId="{B77DEF8D-38E9-48EE-A6FA-9F22C01BF847}" type="pres">
      <dgm:prSet presAssocID="{337EEE79-A5D6-4AF2-A29C-78EFE472A084}" presName="parentText" presStyleLbl="node1" presStyleIdx="1" presStyleCnt="7">
        <dgm:presLayoutVars>
          <dgm:chMax val="0"/>
          <dgm:bulletEnabled val="1"/>
        </dgm:presLayoutVars>
      </dgm:prSet>
      <dgm:spPr/>
    </dgm:pt>
    <dgm:pt modelId="{49B5A8A8-CA0D-43EF-A166-91CD64F8AB08}" type="pres">
      <dgm:prSet presAssocID="{B535E154-D8AD-4ED8-881F-2D9F8E31B236}" presName="spacer" presStyleCnt="0"/>
      <dgm:spPr/>
    </dgm:pt>
    <dgm:pt modelId="{F721125B-51E3-4C02-A46B-A807CF58F6F6}" type="pres">
      <dgm:prSet presAssocID="{D30A146A-8396-4E45-B2A3-FFA3B4839557}" presName="parentText" presStyleLbl="node1" presStyleIdx="2" presStyleCnt="7">
        <dgm:presLayoutVars>
          <dgm:chMax val="0"/>
          <dgm:bulletEnabled val="1"/>
        </dgm:presLayoutVars>
      </dgm:prSet>
      <dgm:spPr/>
    </dgm:pt>
    <dgm:pt modelId="{8FBD3AC8-5E88-4FBB-BCF6-B7C472941C87}" type="pres">
      <dgm:prSet presAssocID="{E620D107-0F3C-41F0-936F-77144E4E32BC}" presName="spacer" presStyleCnt="0"/>
      <dgm:spPr/>
    </dgm:pt>
    <dgm:pt modelId="{B6EEE261-1C3E-4D04-865F-F84B1F8177D6}" type="pres">
      <dgm:prSet presAssocID="{797F48E6-B414-4668-8FAC-309FADB0ACB2}" presName="parentText" presStyleLbl="node1" presStyleIdx="3" presStyleCnt="7">
        <dgm:presLayoutVars>
          <dgm:chMax val="0"/>
          <dgm:bulletEnabled val="1"/>
        </dgm:presLayoutVars>
      </dgm:prSet>
      <dgm:spPr/>
    </dgm:pt>
    <dgm:pt modelId="{B4AF8968-23FA-4544-BA2B-0D6AD92B33A2}" type="pres">
      <dgm:prSet presAssocID="{66E707CC-A476-4003-A049-3CAB261DC271}" presName="spacer" presStyleCnt="0"/>
      <dgm:spPr/>
    </dgm:pt>
    <dgm:pt modelId="{9C0A0098-E460-4D35-8178-4D171BA9623C}" type="pres">
      <dgm:prSet presAssocID="{7DAA9185-BFDA-4EF6-A51B-492D4ED4C3F8}" presName="parentText" presStyleLbl="node1" presStyleIdx="4" presStyleCnt="7">
        <dgm:presLayoutVars>
          <dgm:chMax val="0"/>
          <dgm:bulletEnabled val="1"/>
        </dgm:presLayoutVars>
      </dgm:prSet>
      <dgm:spPr/>
    </dgm:pt>
    <dgm:pt modelId="{8D10DFC5-7D53-4601-9330-B4BCE5AAE5A7}" type="pres">
      <dgm:prSet presAssocID="{00D270BF-F378-4334-99F4-DA46CB4290FA}" presName="spacer" presStyleCnt="0"/>
      <dgm:spPr/>
    </dgm:pt>
    <dgm:pt modelId="{63509100-AC35-45E3-B474-CCBE506A133C}" type="pres">
      <dgm:prSet presAssocID="{678F46D8-8D7C-4628-A8ED-7FE8F733E214}" presName="parentText" presStyleLbl="node1" presStyleIdx="5" presStyleCnt="7">
        <dgm:presLayoutVars>
          <dgm:chMax val="0"/>
          <dgm:bulletEnabled val="1"/>
        </dgm:presLayoutVars>
      </dgm:prSet>
      <dgm:spPr/>
    </dgm:pt>
    <dgm:pt modelId="{784D45F9-ABA9-437A-B0A4-5CE32ADC3BCE}" type="pres">
      <dgm:prSet presAssocID="{2C96778B-BE90-4B0F-B2A3-7DA6C53B79DC}" presName="spacer" presStyleCnt="0"/>
      <dgm:spPr/>
    </dgm:pt>
    <dgm:pt modelId="{6B0A07F0-32C2-4318-B4D4-356CA7FF758C}" type="pres">
      <dgm:prSet presAssocID="{F26815BE-F709-422C-BC16-E6868C9A1F21}" presName="parentText" presStyleLbl="node1" presStyleIdx="6" presStyleCnt="7">
        <dgm:presLayoutVars>
          <dgm:chMax val="0"/>
          <dgm:bulletEnabled val="1"/>
        </dgm:presLayoutVars>
      </dgm:prSet>
      <dgm:spPr/>
    </dgm:pt>
  </dgm:ptLst>
  <dgm:cxnLst>
    <dgm:cxn modelId="{97918D00-9419-4BA7-A080-EA8BE73CA177}" type="presOf" srcId="{A5897DB0-972A-48F4-B096-4833DFF0B071}" destId="{DDAB2C5C-78A9-4C5A-938D-CC83CADA178C}" srcOrd="0" destOrd="0" presId="urn:microsoft.com/office/officeart/2005/8/layout/vList2"/>
    <dgm:cxn modelId="{5ACBD822-E259-4A87-8358-E0381960FEBE}" srcId="{A5897DB0-972A-48F4-B096-4833DFF0B071}" destId="{337EEE79-A5D6-4AF2-A29C-78EFE472A084}" srcOrd="1" destOrd="0" parTransId="{A528D6A7-C33F-4B2E-A7E4-2E734D0FEF73}" sibTransId="{B535E154-D8AD-4ED8-881F-2D9F8E31B236}"/>
    <dgm:cxn modelId="{76CA1237-3A44-4575-880E-80D9D33883D2}" srcId="{A5897DB0-972A-48F4-B096-4833DFF0B071}" destId="{F26815BE-F709-422C-BC16-E6868C9A1F21}" srcOrd="6" destOrd="0" parTransId="{F18F4C5F-7825-4668-ADFB-08EEA6987144}" sibTransId="{E1AC980B-6937-4722-83E5-B6B790FB2ED6}"/>
    <dgm:cxn modelId="{8B4DA247-6DCC-4FBF-8FEA-D83F8DEE4885}" type="presOf" srcId="{F26815BE-F709-422C-BC16-E6868C9A1F21}" destId="{6B0A07F0-32C2-4318-B4D4-356CA7FF758C}" srcOrd="0" destOrd="0" presId="urn:microsoft.com/office/officeart/2005/8/layout/vList2"/>
    <dgm:cxn modelId="{B0349978-187F-4B2C-BA8F-B470695C4FB5}" srcId="{A5897DB0-972A-48F4-B096-4833DFF0B071}" destId="{797F48E6-B414-4668-8FAC-309FADB0ACB2}" srcOrd="3" destOrd="0" parTransId="{238D6FB4-3ED7-4E64-9468-98E02A53D812}" sibTransId="{66E707CC-A476-4003-A049-3CAB261DC271}"/>
    <dgm:cxn modelId="{4550A87C-1DB1-460F-9632-FA6E9F1E009D}" srcId="{A5897DB0-972A-48F4-B096-4833DFF0B071}" destId="{7DAA9185-BFDA-4EF6-A51B-492D4ED4C3F8}" srcOrd="4" destOrd="0" parTransId="{FFF8C8DC-7E34-4B8C-9787-7B0EA77E5C61}" sibTransId="{00D270BF-F378-4334-99F4-DA46CB4290FA}"/>
    <dgm:cxn modelId="{FDF51781-CF5D-418D-AEB8-ECC97E0DCEF0}" type="presOf" srcId="{6C2C161B-1D99-44EA-898C-2F305798E0B5}" destId="{4EB200D1-C149-4E72-AFAE-EF985821AFE3}" srcOrd="0" destOrd="0" presId="urn:microsoft.com/office/officeart/2005/8/layout/vList2"/>
    <dgm:cxn modelId="{BA6FE291-76F1-41DF-95DA-F2486F00EA15}" srcId="{A5897DB0-972A-48F4-B096-4833DFF0B071}" destId="{D30A146A-8396-4E45-B2A3-FFA3B4839557}" srcOrd="2" destOrd="0" parTransId="{734FABAA-C6A5-4492-AB20-EAE374A3B7E5}" sibTransId="{E620D107-0F3C-41F0-936F-77144E4E32BC}"/>
    <dgm:cxn modelId="{A3D9D494-2C56-4D38-82E4-93B017FB5CE1}" srcId="{A5897DB0-972A-48F4-B096-4833DFF0B071}" destId="{6C2C161B-1D99-44EA-898C-2F305798E0B5}" srcOrd="0" destOrd="0" parTransId="{7970B341-DB33-4095-B131-7A9B3F1A3A56}" sibTransId="{BDD8ACB3-AE11-40F7-9F28-C93FC5F79E59}"/>
    <dgm:cxn modelId="{88C34B96-DDBA-4CDB-9F2B-4A5B3ADA3C79}" type="presOf" srcId="{7DAA9185-BFDA-4EF6-A51B-492D4ED4C3F8}" destId="{9C0A0098-E460-4D35-8178-4D171BA9623C}" srcOrd="0" destOrd="0" presId="urn:microsoft.com/office/officeart/2005/8/layout/vList2"/>
    <dgm:cxn modelId="{07E4F69E-7BF0-4728-B805-3CAF598E454E}" type="presOf" srcId="{678F46D8-8D7C-4628-A8ED-7FE8F733E214}" destId="{63509100-AC35-45E3-B474-CCBE506A133C}" srcOrd="0" destOrd="0" presId="urn:microsoft.com/office/officeart/2005/8/layout/vList2"/>
    <dgm:cxn modelId="{30A3D8D9-F661-48D4-8EB8-A99AB4BBF6CD}" type="presOf" srcId="{797F48E6-B414-4668-8FAC-309FADB0ACB2}" destId="{B6EEE261-1C3E-4D04-865F-F84B1F8177D6}" srcOrd="0" destOrd="0" presId="urn:microsoft.com/office/officeart/2005/8/layout/vList2"/>
    <dgm:cxn modelId="{D8EF59F1-3C7A-42AC-A21C-0455A919E057}" type="presOf" srcId="{337EEE79-A5D6-4AF2-A29C-78EFE472A084}" destId="{B77DEF8D-38E9-48EE-A6FA-9F22C01BF847}" srcOrd="0" destOrd="0" presId="urn:microsoft.com/office/officeart/2005/8/layout/vList2"/>
    <dgm:cxn modelId="{451603FA-3F74-4DB6-952E-EDFF815BE2C6}" type="presOf" srcId="{D30A146A-8396-4E45-B2A3-FFA3B4839557}" destId="{F721125B-51E3-4C02-A46B-A807CF58F6F6}" srcOrd="0" destOrd="0" presId="urn:microsoft.com/office/officeart/2005/8/layout/vList2"/>
    <dgm:cxn modelId="{19FD6CFF-4432-464E-9BE0-FF67EF0525AD}" srcId="{A5897DB0-972A-48F4-B096-4833DFF0B071}" destId="{678F46D8-8D7C-4628-A8ED-7FE8F733E214}" srcOrd="5" destOrd="0" parTransId="{FB8F6D1E-8A4E-4B37-BABD-26AB8B675BC5}" sibTransId="{2C96778B-BE90-4B0F-B2A3-7DA6C53B79DC}"/>
    <dgm:cxn modelId="{7718871A-CDFA-4AA9-9192-25C06409EAA9}" type="presParOf" srcId="{DDAB2C5C-78A9-4C5A-938D-CC83CADA178C}" destId="{4EB200D1-C149-4E72-AFAE-EF985821AFE3}" srcOrd="0" destOrd="0" presId="urn:microsoft.com/office/officeart/2005/8/layout/vList2"/>
    <dgm:cxn modelId="{8864512C-5BF3-4C85-969D-252B9F73D006}" type="presParOf" srcId="{DDAB2C5C-78A9-4C5A-938D-CC83CADA178C}" destId="{ACD559C4-6A43-4840-BFBF-DF0227C16AB8}" srcOrd="1" destOrd="0" presId="urn:microsoft.com/office/officeart/2005/8/layout/vList2"/>
    <dgm:cxn modelId="{4F9CCC31-19D8-4502-B174-26CF6C97017A}" type="presParOf" srcId="{DDAB2C5C-78A9-4C5A-938D-CC83CADA178C}" destId="{B77DEF8D-38E9-48EE-A6FA-9F22C01BF847}" srcOrd="2" destOrd="0" presId="urn:microsoft.com/office/officeart/2005/8/layout/vList2"/>
    <dgm:cxn modelId="{7FD5604E-E321-4103-8469-B533A862B23E}" type="presParOf" srcId="{DDAB2C5C-78A9-4C5A-938D-CC83CADA178C}" destId="{49B5A8A8-CA0D-43EF-A166-91CD64F8AB08}" srcOrd="3" destOrd="0" presId="urn:microsoft.com/office/officeart/2005/8/layout/vList2"/>
    <dgm:cxn modelId="{ED97EDFE-F264-4616-90F6-7EFC760D8BF5}" type="presParOf" srcId="{DDAB2C5C-78A9-4C5A-938D-CC83CADA178C}" destId="{F721125B-51E3-4C02-A46B-A807CF58F6F6}" srcOrd="4" destOrd="0" presId="urn:microsoft.com/office/officeart/2005/8/layout/vList2"/>
    <dgm:cxn modelId="{404FD1C0-FA37-458D-AD77-784EF9722F30}" type="presParOf" srcId="{DDAB2C5C-78A9-4C5A-938D-CC83CADA178C}" destId="{8FBD3AC8-5E88-4FBB-BCF6-B7C472941C87}" srcOrd="5" destOrd="0" presId="urn:microsoft.com/office/officeart/2005/8/layout/vList2"/>
    <dgm:cxn modelId="{2D9C0A4E-A0EC-412A-9AC4-BB034513303B}" type="presParOf" srcId="{DDAB2C5C-78A9-4C5A-938D-CC83CADA178C}" destId="{B6EEE261-1C3E-4D04-865F-F84B1F8177D6}" srcOrd="6" destOrd="0" presId="urn:microsoft.com/office/officeart/2005/8/layout/vList2"/>
    <dgm:cxn modelId="{C9FBECF9-E67A-4112-9888-4BEFC5237543}" type="presParOf" srcId="{DDAB2C5C-78A9-4C5A-938D-CC83CADA178C}" destId="{B4AF8968-23FA-4544-BA2B-0D6AD92B33A2}" srcOrd="7" destOrd="0" presId="urn:microsoft.com/office/officeart/2005/8/layout/vList2"/>
    <dgm:cxn modelId="{2D06058C-9997-4DAB-9A1B-55B317C6DDC2}" type="presParOf" srcId="{DDAB2C5C-78A9-4C5A-938D-CC83CADA178C}" destId="{9C0A0098-E460-4D35-8178-4D171BA9623C}" srcOrd="8" destOrd="0" presId="urn:microsoft.com/office/officeart/2005/8/layout/vList2"/>
    <dgm:cxn modelId="{BB8BC5C1-2DBA-490C-9F70-07DB552B9978}" type="presParOf" srcId="{DDAB2C5C-78A9-4C5A-938D-CC83CADA178C}" destId="{8D10DFC5-7D53-4601-9330-B4BCE5AAE5A7}" srcOrd="9" destOrd="0" presId="urn:microsoft.com/office/officeart/2005/8/layout/vList2"/>
    <dgm:cxn modelId="{20284A6E-0565-4DFC-8166-8D0FC2D84623}" type="presParOf" srcId="{DDAB2C5C-78A9-4C5A-938D-CC83CADA178C}" destId="{63509100-AC35-45E3-B474-CCBE506A133C}" srcOrd="10" destOrd="0" presId="urn:microsoft.com/office/officeart/2005/8/layout/vList2"/>
    <dgm:cxn modelId="{A63D3964-7149-4637-A0F1-18270521E77A}" type="presParOf" srcId="{DDAB2C5C-78A9-4C5A-938D-CC83CADA178C}" destId="{784D45F9-ABA9-437A-B0A4-5CE32ADC3BCE}" srcOrd="11" destOrd="0" presId="urn:microsoft.com/office/officeart/2005/8/layout/vList2"/>
    <dgm:cxn modelId="{6024CEE7-FA16-4E15-B4BA-F712D29361AF}" type="presParOf" srcId="{DDAB2C5C-78A9-4C5A-938D-CC83CADA178C}" destId="{6B0A07F0-32C2-4318-B4D4-356CA7FF758C}"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B200D1-C149-4E72-AFAE-EF985821AFE3}">
      <dsp:nvSpPr>
        <dsp:cNvPr id="0" name=""/>
        <dsp:cNvSpPr/>
      </dsp:nvSpPr>
      <dsp:spPr>
        <a:xfrm>
          <a:off x="0" y="45210"/>
          <a:ext cx="6628804" cy="6318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Introduction</a:t>
          </a:r>
        </a:p>
      </dsp:txBody>
      <dsp:txXfrm>
        <a:off x="30842" y="76052"/>
        <a:ext cx="6567120" cy="570116"/>
      </dsp:txXfrm>
    </dsp:sp>
    <dsp:sp modelId="{B77DEF8D-38E9-48EE-A6FA-9F22C01BF847}">
      <dsp:nvSpPr>
        <dsp:cNvPr id="0" name=""/>
        <dsp:cNvSpPr/>
      </dsp:nvSpPr>
      <dsp:spPr>
        <a:xfrm>
          <a:off x="0" y="754770"/>
          <a:ext cx="6628804" cy="631800"/>
        </a:xfrm>
        <a:prstGeom prst="roundRect">
          <a:avLst/>
        </a:prstGeom>
        <a:gradFill rotWithShape="0">
          <a:gsLst>
            <a:gs pos="0">
              <a:schemeClr val="accent2">
                <a:hueOff val="-494048"/>
                <a:satOff val="2367"/>
                <a:lumOff val="2190"/>
                <a:alphaOff val="0"/>
                <a:tint val="96000"/>
                <a:lumMod val="100000"/>
              </a:schemeClr>
            </a:gs>
            <a:gs pos="78000">
              <a:schemeClr val="accent2">
                <a:hueOff val="-494048"/>
                <a:satOff val="2367"/>
                <a:lumOff val="219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Review of datasets</a:t>
          </a:r>
        </a:p>
      </dsp:txBody>
      <dsp:txXfrm>
        <a:off x="30842" y="785612"/>
        <a:ext cx="6567120" cy="570116"/>
      </dsp:txXfrm>
    </dsp:sp>
    <dsp:sp modelId="{F721125B-51E3-4C02-A46B-A807CF58F6F6}">
      <dsp:nvSpPr>
        <dsp:cNvPr id="0" name=""/>
        <dsp:cNvSpPr/>
      </dsp:nvSpPr>
      <dsp:spPr>
        <a:xfrm>
          <a:off x="0" y="1464330"/>
          <a:ext cx="6628804" cy="631800"/>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Findings from the dataset</a:t>
          </a:r>
        </a:p>
      </dsp:txBody>
      <dsp:txXfrm>
        <a:off x="30842" y="1495172"/>
        <a:ext cx="6567120" cy="570116"/>
      </dsp:txXfrm>
    </dsp:sp>
    <dsp:sp modelId="{B6EEE261-1C3E-4D04-865F-F84B1F8177D6}">
      <dsp:nvSpPr>
        <dsp:cNvPr id="0" name=""/>
        <dsp:cNvSpPr/>
      </dsp:nvSpPr>
      <dsp:spPr>
        <a:xfrm>
          <a:off x="0" y="2173890"/>
          <a:ext cx="6628804" cy="631800"/>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Visualizations</a:t>
          </a:r>
          <a:endParaRPr lang="en-US" sz="2700" kern="1200" dirty="0"/>
        </a:p>
      </dsp:txBody>
      <dsp:txXfrm>
        <a:off x="30842" y="2204732"/>
        <a:ext cx="6567120" cy="570116"/>
      </dsp:txXfrm>
    </dsp:sp>
    <dsp:sp modelId="{9C0A0098-E460-4D35-8178-4D171BA9623C}">
      <dsp:nvSpPr>
        <dsp:cNvPr id="0" name=""/>
        <dsp:cNvSpPr/>
      </dsp:nvSpPr>
      <dsp:spPr>
        <a:xfrm>
          <a:off x="0" y="2883450"/>
          <a:ext cx="6628804" cy="631800"/>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Business recommendations</a:t>
          </a:r>
        </a:p>
      </dsp:txBody>
      <dsp:txXfrm>
        <a:off x="30842" y="2914292"/>
        <a:ext cx="6567120" cy="570116"/>
      </dsp:txXfrm>
    </dsp:sp>
    <dsp:sp modelId="{63509100-AC35-45E3-B474-CCBE506A133C}">
      <dsp:nvSpPr>
        <dsp:cNvPr id="0" name=""/>
        <dsp:cNvSpPr/>
      </dsp:nvSpPr>
      <dsp:spPr>
        <a:xfrm>
          <a:off x="0" y="3593010"/>
          <a:ext cx="6628804" cy="631800"/>
        </a:xfrm>
        <a:prstGeom prst="roundRect">
          <a:avLst/>
        </a:prstGeom>
        <a:gradFill rotWithShape="0">
          <a:gsLst>
            <a:gs pos="0">
              <a:schemeClr val="accent2">
                <a:hueOff val="-2470238"/>
                <a:satOff val="11833"/>
                <a:lumOff val="10948"/>
                <a:alphaOff val="0"/>
                <a:tint val="96000"/>
                <a:lumMod val="100000"/>
              </a:schemeClr>
            </a:gs>
            <a:gs pos="78000">
              <a:schemeClr val="accent2">
                <a:hueOff val="-2470238"/>
                <a:satOff val="11833"/>
                <a:lumOff val="1094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Future goals</a:t>
          </a:r>
        </a:p>
      </dsp:txBody>
      <dsp:txXfrm>
        <a:off x="30842" y="3623852"/>
        <a:ext cx="6567120" cy="570116"/>
      </dsp:txXfrm>
    </dsp:sp>
    <dsp:sp modelId="{6B0A07F0-32C2-4318-B4D4-356CA7FF758C}">
      <dsp:nvSpPr>
        <dsp:cNvPr id="0" name=""/>
        <dsp:cNvSpPr/>
      </dsp:nvSpPr>
      <dsp:spPr>
        <a:xfrm>
          <a:off x="0" y="4302570"/>
          <a:ext cx="6628804" cy="63180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conclusion</a:t>
          </a:r>
        </a:p>
      </dsp:txBody>
      <dsp:txXfrm>
        <a:off x="30842" y="4333412"/>
        <a:ext cx="6567120" cy="5701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316245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DBD16-5BFB-4D9F-9646-C75D1B53BBB6}" type="datetimeFigureOut">
              <a:rPr lang="en-US" smtClean="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401301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DBD16-5BFB-4D9F-9646-C75D1B53BBB6}" type="datetimeFigureOut">
              <a:rPr lang="en-US" smtClean="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08232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DBD16-5BFB-4D9F-9646-C75D1B53BBB6}" type="datetimeFigureOut">
              <a:rPr lang="en-US" smtClean="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430916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DBD16-5BFB-4D9F-9646-C75D1B53BBB6}" type="datetimeFigureOut">
              <a:rPr lang="en-US" smtClean="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50749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DBD16-5BFB-4D9F-9646-C75D1B53BBB6}" type="datetimeFigureOut">
              <a:rPr lang="en-US" smtClean="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448836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391280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653072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531172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DBD16-5BFB-4D9F-9646-C75D1B53BBB6}"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977518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ADBD16-5BFB-4D9F-9646-C75D1B53BBB6}"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541671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ADBD16-5BFB-4D9F-9646-C75D1B53BBB6}" type="datetimeFigureOut">
              <a:rPr lang="en-US" smtClean="0"/>
              <a:t>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247942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ADBD16-5BFB-4D9F-9646-C75D1B53BBB6}" type="datetimeFigureOut">
              <a:rPr lang="en-US" smtClean="0"/>
              <a:t>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776622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DBD16-5BFB-4D9F-9646-C75D1B53BBB6}" type="datetimeFigureOut">
              <a:rPr lang="en-US" smtClean="0"/>
              <a:t>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15685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216429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950135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ADBD16-5BFB-4D9F-9646-C75D1B53BBB6}" type="datetimeFigureOut">
              <a:rPr lang="en-US" smtClean="0"/>
              <a:pPr/>
              <a:t>1/18/2024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4281222339"/>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marble with brown and aqua colors">
            <a:extLst>
              <a:ext uri="{FF2B5EF4-FFF2-40B4-BE49-F238E27FC236}">
                <a16:creationId xmlns:a16="http://schemas.microsoft.com/office/drawing/2014/main" id="{712D6650-4F5B-B49C-0FBA-77D5885195FE}"/>
              </a:ext>
            </a:extLst>
          </p:cNvPr>
          <p:cNvPicPr>
            <a:picLocks noChangeAspect="1"/>
          </p:cNvPicPr>
          <p:nvPr/>
        </p:nvPicPr>
        <p:blipFill rotWithShape="1">
          <a:blip r:embed="rId2">
            <a:duotone>
              <a:schemeClr val="accent1">
                <a:shade val="45000"/>
                <a:satMod val="135000"/>
              </a:schemeClr>
              <a:prstClr val="white"/>
            </a:duotone>
          </a:blip>
          <a:srcRect l="9091" t="14293" b="13684"/>
          <a:stretch/>
        </p:blipFill>
        <p:spPr>
          <a:xfrm>
            <a:off x="20" y="-3"/>
            <a:ext cx="12191979" cy="6858004"/>
          </a:xfrm>
          <a:prstGeom prst="rect">
            <a:avLst/>
          </a:prstGeom>
        </p:spPr>
      </p:pic>
      <p:sp>
        <p:nvSpPr>
          <p:cNvPr id="6" name="Isosceles Triangle 5">
            <a:extLst>
              <a:ext uri="{FF2B5EF4-FFF2-40B4-BE49-F238E27FC236}">
                <a16:creationId xmlns:a16="http://schemas.microsoft.com/office/drawing/2014/main" id="{F5F0CD5C-72F3-4090-8A69-8E15CB432A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 name="Parallelogram 6">
            <a:extLst>
              <a:ext uri="{FF2B5EF4-FFF2-40B4-BE49-F238E27FC236}">
                <a16:creationId xmlns:a16="http://schemas.microsoft.com/office/drawing/2014/main" id="{217496A2-9394-4FB7-BA0E-717D2D2E7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3800" y="0"/>
            <a:ext cx="7315200" cy="6858000"/>
          </a:xfrm>
          <a:prstGeom prst="parallelogram">
            <a:avLst>
              <a:gd name="adj" fmla="val 15925"/>
            </a:avLst>
          </a:prstGeom>
          <a:solidFill>
            <a:schemeClr val="bg1">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D02CF681-4765-4E88-802F-B2474DCD51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D57B2BA-243C-45C7-A5D8-46CA7194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67374FB5-CBB7-46FF-95B5-2251BC685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5">
            <a:extLst>
              <a:ext uri="{FF2B5EF4-FFF2-40B4-BE49-F238E27FC236}">
                <a16:creationId xmlns:a16="http://schemas.microsoft.com/office/drawing/2014/main" id="{34BCEAB7-D9E0-40A4-9254-8593BD346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Isosceles Triangle 20">
            <a:extLst>
              <a:ext uri="{FF2B5EF4-FFF2-40B4-BE49-F238E27FC236}">
                <a16:creationId xmlns:a16="http://schemas.microsoft.com/office/drawing/2014/main" id="{D567A354-BB63-405C-8E5F-2F510E670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DECB01E-D058-7AC3-FF4D-79DDD4D61A39}"/>
              </a:ext>
            </a:extLst>
          </p:cNvPr>
          <p:cNvSpPr>
            <a:spLocks noGrp="1"/>
          </p:cNvSpPr>
          <p:nvPr>
            <p:ph type="ctrTitle"/>
          </p:nvPr>
        </p:nvSpPr>
        <p:spPr>
          <a:xfrm>
            <a:off x="4791450" y="1678665"/>
            <a:ext cx="4482553" cy="2369131"/>
          </a:xfrm>
        </p:spPr>
        <p:txBody>
          <a:bodyPr>
            <a:normAutofit/>
          </a:bodyPr>
          <a:lstStyle/>
          <a:p>
            <a:pPr>
              <a:lnSpc>
                <a:spcPct val="90000"/>
              </a:lnSpc>
            </a:pPr>
            <a:r>
              <a:rPr lang="en-US" sz="4200" dirty="0"/>
              <a:t>Analysis of hotel bookings based on hotel reviews</a:t>
            </a:r>
          </a:p>
        </p:txBody>
      </p:sp>
      <p:sp>
        <p:nvSpPr>
          <p:cNvPr id="23" name="Rectangle 27">
            <a:extLst>
              <a:ext uri="{FF2B5EF4-FFF2-40B4-BE49-F238E27FC236}">
                <a16:creationId xmlns:a16="http://schemas.microsoft.com/office/drawing/2014/main" id="{9185A8D7-2F20-4F7A-97BE-21DB1654C7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8">
            <a:extLst>
              <a:ext uri="{FF2B5EF4-FFF2-40B4-BE49-F238E27FC236}">
                <a16:creationId xmlns:a16="http://schemas.microsoft.com/office/drawing/2014/main" id="{CB65BD56-22B3-4E13-BFCA-B8E8BEB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9">
            <a:extLst>
              <a:ext uri="{FF2B5EF4-FFF2-40B4-BE49-F238E27FC236}">
                <a16:creationId xmlns:a16="http://schemas.microsoft.com/office/drawing/2014/main" id="{6790ED68-BCA0-4247-A72F-1CB85DF068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Isosceles Triangle 28">
            <a:extLst>
              <a:ext uri="{FF2B5EF4-FFF2-40B4-BE49-F238E27FC236}">
                <a16:creationId xmlns:a16="http://schemas.microsoft.com/office/drawing/2014/main" id="{DD0F2B3F-DC55-4FA7-B667-1ACD07920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510720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0D6A8-F7C0-C1ED-C4A6-4EC1E511E1FC}"/>
              </a:ext>
            </a:extLst>
          </p:cNvPr>
          <p:cNvSpPr>
            <a:spLocks noGrp="1"/>
          </p:cNvSpPr>
          <p:nvPr>
            <p:ph type="title"/>
          </p:nvPr>
        </p:nvSpPr>
        <p:spPr/>
        <p:txBody>
          <a:bodyPr/>
          <a:lstStyle/>
          <a:p>
            <a:r>
              <a:rPr lang="en-US" dirty="0"/>
              <a:t>Business recommendation</a:t>
            </a:r>
          </a:p>
        </p:txBody>
      </p:sp>
      <p:sp>
        <p:nvSpPr>
          <p:cNvPr id="3" name="Content Placeholder 2">
            <a:extLst>
              <a:ext uri="{FF2B5EF4-FFF2-40B4-BE49-F238E27FC236}">
                <a16:creationId xmlns:a16="http://schemas.microsoft.com/office/drawing/2014/main" id="{397606AE-07F3-F192-9D54-0137E6C319E4}"/>
              </a:ext>
            </a:extLst>
          </p:cNvPr>
          <p:cNvSpPr>
            <a:spLocks noGrp="1"/>
          </p:cNvSpPr>
          <p:nvPr>
            <p:ph idx="1"/>
          </p:nvPr>
        </p:nvSpPr>
        <p:spPr/>
        <p:txBody>
          <a:bodyPr/>
          <a:lstStyle/>
          <a:p>
            <a:pPr marL="0" indent="0">
              <a:buNone/>
            </a:pPr>
            <a:r>
              <a:rPr lang="en-US" dirty="0"/>
              <a:t>1)Develop the hotel website online. This will create publicity for people who would like to come and stay there. Update the website with the latest pictures of the rooms and the facilities offered by the hotel </a:t>
            </a:r>
            <a:r>
              <a:rPr lang="en-US" dirty="0" err="1"/>
              <a:t>eg</a:t>
            </a:r>
            <a:r>
              <a:rPr lang="en-US" dirty="0"/>
              <a:t> swimming pool and recreational centers, gyms, spas and many more. Have connections with digital marketers to regularly update the hotel website.</a:t>
            </a:r>
          </a:p>
          <a:p>
            <a:pPr marL="0" indent="0">
              <a:buNone/>
            </a:pPr>
            <a:endParaRPr lang="en-US" dirty="0"/>
          </a:p>
          <a:p>
            <a:pPr marL="0" indent="0">
              <a:buNone/>
            </a:pPr>
            <a:r>
              <a:rPr lang="en-US" dirty="0"/>
              <a:t>2) Ensure the service in the hotel is good, this boosts the reviews that are posted online. If the hotel has a high number of reviews, then there will be a more visitors coming to stay there.</a:t>
            </a:r>
          </a:p>
        </p:txBody>
      </p:sp>
    </p:spTree>
    <p:extLst>
      <p:ext uri="{BB962C8B-B14F-4D97-AF65-F5344CB8AC3E}">
        <p14:creationId xmlns:p14="http://schemas.microsoft.com/office/powerpoint/2010/main" val="2607722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4BA95-B243-A05D-94F5-9E17A6E3846C}"/>
              </a:ext>
            </a:extLst>
          </p:cNvPr>
          <p:cNvSpPr>
            <a:spLocks noGrp="1"/>
          </p:cNvSpPr>
          <p:nvPr>
            <p:ph type="title"/>
          </p:nvPr>
        </p:nvSpPr>
        <p:spPr/>
        <p:txBody>
          <a:bodyPr/>
          <a:lstStyle/>
          <a:p>
            <a:r>
              <a:rPr lang="en-US" dirty="0"/>
              <a:t>Future goals</a:t>
            </a:r>
          </a:p>
        </p:txBody>
      </p:sp>
      <p:sp>
        <p:nvSpPr>
          <p:cNvPr id="3" name="Content Placeholder 2">
            <a:extLst>
              <a:ext uri="{FF2B5EF4-FFF2-40B4-BE49-F238E27FC236}">
                <a16:creationId xmlns:a16="http://schemas.microsoft.com/office/drawing/2014/main" id="{DC13F6EF-7081-B326-53B7-01CFBB19F521}"/>
              </a:ext>
            </a:extLst>
          </p:cNvPr>
          <p:cNvSpPr>
            <a:spLocks noGrp="1"/>
          </p:cNvSpPr>
          <p:nvPr>
            <p:ph idx="1"/>
          </p:nvPr>
        </p:nvSpPr>
        <p:spPr/>
        <p:txBody>
          <a:bodyPr/>
          <a:lstStyle/>
          <a:p>
            <a:pPr>
              <a:buAutoNum type="arabicParenR"/>
            </a:pPr>
            <a:r>
              <a:rPr lang="en-US" dirty="0"/>
              <a:t>Use technology to improve the guest's experience. Instead of have a key system for entering your room we can change it to a card system. This way it becomes more efficient while carrying the card around everywhere compared to the key.</a:t>
            </a:r>
          </a:p>
          <a:p>
            <a:pPr>
              <a:buAutoNum type="arabicParenR"/>
            </a:pPr>
            <a:endParaRPr lang="en-US" dirty="0"/>
          </a:p>
          <a:p>
            <a:pPr>
              <a:buAutoNum type="arabicParenR"/>
            </a:pPr>
            <a:r>
              <a:rPr lang="en-US" dirty="0"/>
              <a:t>Provide more activities to do in the hotels. For children we can open a children's club whereby all the children can play with soft toys and the supervisions can conduct friendly games to keep the children entertained. For adults there can be a morning water aerobics class. This will be fun and exciting for them as well as keeps them on their toes with exercising. The more the activities the more the visitors will enjoy their stay.</a:t>
            </a:r>
          </a:p>
        </p:txBody>
      </p:sp>
    </p:spTree>
    <p:extLst>
      <p:ext uri="{BB962C8B-B14F-4D97-AF65-F5344CB8AC3E}">
        <p14:creationId xmlns:p14="http://schemas.microsoft.com/office/powerpoint/2010/main" val="3350658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76B3C-B655-D64A-14BE-8F16F36685B6}"/>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254C1E39-646A-0549-7794-3E4C68D72834}"/>
              </a:ext>
            </a:extLst>
          </p:cNvPr>
          <p:cNvSpPr>
            <a:spLocks noGrp="1"/>
          </p:cNvSpPr>
          <p:nvPr>
            <p:ph idx="1"/>
          </p:nvPr>
        </p:nvSpPr>
        <p:spPr/>
        <p:txBody>
          <a:bodyPr>
            <a:normAutofit/>
          </a:bodyPr>
          <a:lstStyle/>
          <a:p>
            <a:r>
              <a:rPr lang="en-US" sz="2400" dirty="0"/>
              <a:t>In conclusion we can see that most people prefer to travel during the summer holidays as compared to the start or end of the year. We have also seen that the reviews of the hotel affect the hotel booking as they go hand in hand. And as seen that most people tend to prefer the city hotel as it tends to have a lot of accessibility to the city shops as compared to the resort hotels.</a:t>
            </a:r>
          </a:p>
        </p:txBody>
      </p:sp>
    </p:spTree>
    <p:extLst>
      <p:ext uri="{BB962C8B-B14F-4D97-AF65-F5344CB8AC3E}">
        <p14:creationId xmlns:p14="http://schemas.microsoft.com/office/powerpoint/2010/main" val="1720030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raphic 6" descr="Smiling Face with No Fill">
            <a:extLst>
              <a:ext uri="{FF2B5EF4-FFF2-40B4-BE49-F238E27FC236}">
                <a16:creationId xmlns:a16="http://schemas.microsoft.com/office/drawing/2014/main" id="{BA4A023B-F4F0-1529-9F9A-92D43B4D95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7474" y="2159331"/>
            <a:ext cx="2915973" cy="2915973"/>
          </a:xfrm>
          <a:prstGeom prst="rect">
            <a:avLst/>
          </a:prstGeom>
        </p:spPr>
      </p:pic>
      <p:sp>
        <p:nvSpPr>
          <p:cNvPr id="3" name="Content Placeholder 2">
            <a:extLst>
              <a:ext uri="{FF2B5EF4-FFF2-40B4-BE49-F238E27FC236}">
                <a16:creationId xmlns:a16="http://schemas.microsoft.com/office/drawing/2014/main" id="{51ED5CF2-2764-BCC3-4D0E-83D8CDCA9E4E}"/>
              </a:ext>
            </a:extLst>
          </p:cNvPr>
          <p:cNvSpPr>
            <a:spLocks noGrp="1"/>
          </p:cNvSpPr>
          <p:nvPr>
            <p:ph idx="1"/>
          </p:nvPr>
        </p:nvSpPr>
        <p:spPr>
          <a:xfrm>
            <a:off x="4134280" y="2536509"/>
            <a:ext cx="5207839" cy="3880773"/>
          </a:xfrm>
        </p:spPr>
        <p:txBody>
          <a:bodyPr>
            <a:normAutofit/>
          </a:bodyPr>
          <a:lstStyle/>
          <a:p>
            <a:pPr marL="0" indent="0">
              <a:buNone/>
            </a:pPr>
            <a:r>
              <a:rPr lang="en-US" sz="2800" dirty="0"/>
              <a:t>Thank you all for taking a few minutes out of your busy schedule. If you have any further questions, please feel free to reach out to me.</a:t>
            </a:r>
          </a:p>
        </p:txBody>
      </p:sp>
    </p:spTree>
    <p:extLst>
      <p:ext uri="{BB962C8B-B14F-4D97-AF65-F5344CB8AC3E}">
        <p14:creationId xmlns:p14="http://schemas.microsoft.com/office/powerpoint/2010/main" val="6180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0EE89D-E68A-5AC5-FBFC-94493CB3ECE3}"/>
              </a:ext>
            </a:extLst>
          </p:cNvPr>
          <p:cNvSpPr>
            <a:spLocks noGrp="1"/>
          </p:cNvSpPr>
          <p:nvPr>
            <p:ph type="title"/>
          </p:nvPr>
        </p:nvSpPr>
        <p:spPr>
          <a:xfrm>
            <a:off x="652481" y="1382486"/>
            <a:ext cx="3547581" cy="4093028"/>
          </a:xfrm>
        </p:spPr>
        <p:txBody>
          <a:bodyPr anchor="ctr">
            <a:normAutofit/>
          </a:bodyPr>
          <a:lstStyle/>
          <a:p>
            <a:r>
              <a:rPr lang="en-US" sz="4400"/>
              <a:t>Table of content</a:t>
            </a:r>
          </a:p>
        </p:txBody>
      </p:sp>
      <p:grpSp>
        <p:nvGrpSpPr>
          <p:cNvPr id="20" name="Group 19">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21" name="Straight Connector 20">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3"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Isosceles Triangle 24">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Isosceles Triangle 28">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31" name="Rectangle 30">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2E140D9-6B6A-B6E0-CC21-188B92BA612B}"/>
              </a:ext>
            </a:extLst>
          </p:cNvPr>
          <p:cNvGraphicFramePr>
            <a:graphicFrameLocks noGrp="1"/>
          </p:cNvGraphicFramePr>
          <p:nvPr>
            <p:ph idx="1"/>
            <p:extLst>
              <p:ext uri="{D42A27DB-BD31-4B8C-83A1-F6EECF244321}">
                <p14:modId xmlns:p14="http://schemas.microsoft.com/office/powerpoint/2010/main" val="60398441"/>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2936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E2596-FB78-B191-FD05-119BFE8DD3F5}"/>
              </a:ext>
            </a:extLst>
          </p:cNvPr>
          <p:cNvSpPr>
            <a:spLocks noGrp="1"/>
          </p:cNvSpPr>
          <p:nvPr>
            <p:ph type="title"/>
          </p:nvPr>
        </p:nvSpPr>
        <p:spPr>
          <a:xfrm>
            <a:off x="5536734" y="609600"/>
            <a:ext cx="3737268" cy="1320800"/>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3C0D682C-114B-689D-5762-974F5CD75729}"/>
              </a:ext>
            </a:extLst>
          </p:cNvPr>
          <p:cNvSpPr>
            <a:spLocks noGrp="1"/>
          </p:cNvSpPr>
          <p:nvPr>
            <p:ph idx="1"/>
          </p:nvPr>
        </p:nvSpPr>
        <p:spPr>
          <a:xfrm>
            <a:off x="5209563" y="2160589"/>
            <a:ext cx="4064439" cy="3880773"/>
          </a:xfrm>
        </p:spPr>
        <p:txBody>
          <a:bodyPr>
            <a:normAutofit/>
          </a:bodyPr>
          <a:lstStyle/>
          <a:p>
            <a:pPr marL="0" indent="0">
              <a:buNone/>
            </a:pPr>
            <a:r>
              <a:rPr lang="en-US" dirty="0"/>
              <a:t>A warm welcome everyone here today to analysis how hotel bookings are made according to the reviews of the hotel.</a:t>
            </a:r>
          </a:p>
          <a:p>
            <a:pPr marL="0" indent="0">
              <a:buNone/>
            </a:pPr>
            <a:endParaRPr lang="en-US" dirty="0"/>
          </a:p>
          <a:p>
            <a:pPr marL="0" indent="0">
              <a:buNone/>
            </a:pPr>
            <a:r>
              <a:rPr lang="en-US" dirty="0"/>
              <a:t>Today we will analysis and compare how hotel bookings and hotel reviews go hand in hand. </a:t>
            </a:r>
          </a:p>
        </p:txBody>
      </p:sp>
      <p:pic>
        <p:nvPicPr>
          <p:cNvPr id="5" name="Picture 4">
            <a:extLst>
              <a:ext uri="{FF2B5EF4-FFF2-40B4-BE49-F238E27FC236}">
                <a16:creationId xmlns:a16="http://schemas.microsoft.com/office/drawing/2014/main" id="{80DD194D-C779-3AC2-3F9E-24C8721DA82E}"/>
              </a:ext>
            </a:extLst>
          </p:cNvPr>
          <p:cNvPicPr>
            <a:picLocks noChangeAspect="1"/>
          </p:cNvPicPr>
          <p:nvPr/>
        </p:nvPicPr>
        <p:blipFill rotWithShape="1">
          <a:blip r:embed="rId2"/>
          <a:srcRect l="3211" r="52539"/>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9"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883503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42D7C-E166-42E8-4B77-962F7F028F67}"/>
              </a:ext>
            </a:extLst>
          </p:cNvPr>
          <p:cNvSpPr>
            <a:spLocks noGrp="1"/>
          </p:cNvSpPr>
          <p:nvPr>
            <p:ph type="title"/>
          </p:nvPr>
        </p:nvSpPr>
        <p:spPr/>
        <p:txBody>
          <a:bodyPr/>
          <a:lstStyle/>
          <a:p>
            <a:r>
              <a:rPr lang="en-US" dirty="0"/>
              <a:t>Overview of the dataset</a:t>
            </a:r>
          </a:p>
        </p:txBody>
      </p:sp>
      <p:sp>
        <p:nvSpPr>
          <p:cNvPr id="3" name="Content Placeholder 2">
            <a:extLst>
              <a:ext uri="{FF2B5EF4-FFF2-40B4-BE49-F238E27FC236}">
                <a16:creationId xmlns:a16="http://schemas.microsoft.com/office/drawing/2014/main" id="{88900890-F5DF-1938-0F72-8389C5EBD54F}"/>
              </a:ext>
            </a:extLst>
          </p:cNvPr>
          <p:cNvSpPr>
            <a:spLocks noGrp="1"/>
          </p:cNvSpPr>
          <p:nvPr>
            <p:ph idx="1"/>
          </p:nvPr>
        </p:nvSpPr>
        <p:spPr/>
        <p:txBody>
          <a:bodyPr/>
          <a:lstStyle/>
          <a:p>
            <a:pPr marL="0" indent="0">
              <a:buNone/>
            </a:pPr>
            <a:r>
              <a:rPr lang="en-US" dirty="0"/>
              <a:t>We used two datasets, one containing information about hotel bookings for the whole year. The second dataset contains information about reviews of hotels.</a:t>
            </a:r>
          </a:p>
          <a:p>
            <a:pPr marL="0" indent="0">
              <a:buNone/>
            </a:pPr>
            <a:endParaRPr lang="en-US" dirty="0"/>
          </a:p>
          <a:p>
            <a:pPr marL="0" indent="0">
              <a:buNone/>
            </a:pPr>
            <a:r>
              <a:rPr lang="en-US" dirty="0"/>
              <a:t>Both datasets we cleaned thoroughly and were merged to become one for analysis of data.</a:t>
            </a:r>
          </a:p>
        </p:txBody>
      </p:sp>
    </p:spTree>
    <p:extLst>
      <p:ext uri="{BB962C8B-B14F-4D97-AF65-F5344CB8AC3E}">
        <p14:creationId xmlns:p14="http://schemas.microsoft.com/office/powerpoint/2010/main" val="3156144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5A758-1560-DFAC-7F24-1B3D04A14494}"/>
              </a:ext>
            </a:extLst>
          </p:cNvPr>
          <p:cNvSpPr>
            <a:spLocks noGrp="1"/>
          </p:cNvSpPr>
          <p:nvPr>
            <p:ph type="title"/>
          </p:nvPr>
        </p:nvSpPr>
        <p:spPr/>
        <p:txBody>
          <a:bodyPr/>
          <a:lstStyle/>
          <a:p>
            <a:r>
              <a:rPr lang="en-US" dirty="0"/>
              <a:t>Key findings</a:t>
            </a:r>
          </a:p>
        </p:txBody>
      </p:sp>
      <p:sp>
        <p:nvSpPr>
          <p:cNvPr id="3" name="Content Placeholder 2">
            <a:extLst>
              <a:ext uri="{FF2B5EF4-FFF2-40B4-BE49-F238E27FC236}">
                <a16:creationId xmlns:a16="http://schemas.microsoft.com/office/drawing/2014/main" id="{C240EBD8-58BD-9B43-ECD0-63497FB0B8FD}"/>
              </a:ext>
            </a:extLst>
          </p:cNvPr>
          <p:cNvSpPr>
            <a:spLocks noGrp="1"/>
          </p:cNvSpPr>
          <p:nvPr>
            <p:ph idx="1"/>
          </p:nvPr>
        </p:nvSpPr>
        <p:spPr>
          <a:xfrm>
            <a:off x="677334" y="1930400"/>
            <a:ext cx="8740986" cy="4273161"/>
          </a:xfrm>
        </p:spPr>
        <p:txBody>
          <a:bodyPr/>
          <a:lstStyle/>
          <a:p>
            <a:pPr>
              <a:buAutoNum type="arabicParenR"/>
            </a:pPr>
            <a:r>
              <a:rPr lang="en-US" sz="2400" dirty="0"/>
              <a:t>The arrivals per month</a:t>
            </a:r>
          </a:p>
          <a:p>
            <a:pPr marL="0" indent="0">
              <a:buNone/>
            </a:pPr>
            <a:r>
              <a:rPr lang="en-US" sz="2400" dirty="0"/>
              <a:t>Our analysis showed that there were more people who booked hotels in March to October than compared to the months of January, November and December.</a:t>
            </a:r>
          </a:p>
          <a:p>
            <a:pPr marL="0" indent="0">
              <a:buNone/>
            </a:pPr>
            <a:endParaRPr lang="en-US" sz="2400" dirty="0"/>
          </a:p>
          <a:p>
            <a:pPr marL="0" indent="0">
              <a:buNone/>
            </a:pPr>
            <a:r>
              <a:rPr lang="en-US" sz="2400" dirty="0"/>
              <a:t>In August there were the highest number of arrivals.</a:t>
            </a:r>
          </a:p>
          <a:p>
            <a:pPr marL="0" indent="0">
              <a:buNone/>
            </a:pPr>
            <a:r>
              <a:rPr lang="en-US" sz="2400" dirty="0"/>
              <a:t>In January there were the lowest number of arrivals.</a:t>
            </a:r>
          </a:p>
          <a:p>
            <a:pPr marL="0" indent="0">
              <a:buNone/>
            </a:pPr>
            <a:endParaRPr lang="en-US" dirty="0"/>
          </a:p>
        </p:txBody>
      </p:sp>
    </p:spTree>
    <p:extLst>
      <p:ext uri="{BB962C8B-B14F-4D97-AF65-F5344CB8AC3E}">
        <p14:creationId xmlns:p14="http://schemas.microsoft.com/office/powerpoint/2010/main" val="1897908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5" name="Group 2054">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56" name="Straight Connector 2055">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57" name="Straight Connector 2056">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58"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59"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60" name="Isosceles Triangle 2059">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61"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62"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63"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64" name="Isosceles Triangle 2063">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65" name="Isosceles Triangle 2064">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2067" name="Rectangle 2066">
            <a:extLst>
              <a:ext uri="{FF2B5EF4-FFF2-40B4-BE49-F238E27FC236}">
                <a16:creationId xmlns:a16="http://schemas.microsoft.com/office/drawing/2014/main" id="{39178BE9-53D8-441A-8691-0ED3B464B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a:extLst>
              <a:ext uri="{FF2B5EF4-FFF2-40B4-BE49-F238E27FC236}">
                <a16:creationId xmlns:a16="http://schemas.microsoft.com/office/drawing/2014/main" id="{F829383D-6DDB-EC97-FEDF-395795E76B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12015" y="1231646"/>
            <a:ext cx="11364921" cy="4716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716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Content Placeholder 2">
            <a:extLst>
              <a:ext uri="{FF2B5EF4-FFF2-40B4-BE49-F238E27FC236}">
                <a16:creationId xmlns:a16="http://schemas.microsoft.com/office/drawing/2014/main" id="{FDF78342-043D-CE27-7E33-B1DB603745E4}"/>
              </a:ext>
            </a:extLst>
          </p:cNvPr>
          <p:cNvSpPr>
            <a:spLocks noGrp="1"/>
          </p:cNvSpPr>
          <p:nvPr>
            <p:ph idx="1"/>
          </p:nvPr>
        </p:nvSpPr>
        <p:spPr>
          <a:xfrm>
            <a:off x="6582090" y="1388429"/>
            <a:ext cx="3176589" cy="3880773"/>
          </a:xfrm>
        </p:spPr>
        <p:txBody>
          <a:bodyPr>
            <a:noAutofit/>
          </a:bodyPr>
          <a:lstStyle/>
          <a:p>
            <a:pPr marL="0" indent="0">
              <a:buNone/>
            </a:pPr>
            <a:r>
              <a:rPr lang="en-US" sz="2000" dirty="0"/>
              <a:t>2) Number of bookings that were cancelled in the city hotel and resort hotel.</a:t>
            </a:r>
          </a:p>
          <a:p>
            <a:pPr marL="0" indent="0">
              <a:buNone/>
            </a:pPr>
            <a:endParaRPr lang="en-US" sz="2000" dirty="0"/>
          </a:p>
          <a:p>
            <a:pPr marL="0" indent="0">
              <a:buNone/>
            </a:pPr>
            <a:r>
              <a:rPr lang="en-US" sz="2000" dirty="0"/>
              <a:t>City hotel had more cancellations hence had low reviews.</a:t>
            </a:r>
          </a:p>
          <a:p>
            <a:pPr marL="0" indent="0">
              <a:buNone/>
            </a:pPr>
            <a:endParaRPr lang="en-US" sz="2000" dirty="0"/>
          </a:p>
          <a:p>
            <a:pPr marL="0" indent="0">
              <a:buNone/>
            </a:pPr>
            <a:r>
              <a:rPr lang="en-US" sz="2000" dirty="0"/>
              <a:t>Resort hotels  had a low cancellation rate hence had high reviews.</a:t>
            </a:r>
          </a:p>
        </p:txBody>
      </p:sp>
      <p:pic>
        <p:nvPicPr>
          <p:cNvPr id="4" name="Picture 3">
            <a:extLst>
              <a:ext uri="{FF2B5EF4-FFF2-40B4-BE49-F238E27FC236}">
                <a16:creationId xmlns:a16="http://schemas.microsoft.com/office/drawing/2014/main" id="{54A4C2D0-A8E9-844E-2B26-DA9CDEE6B988}"/>
              </a:ext>
            </a:extLst>
          </p:cNvPr>
          <p:cNvPicPr>
            <a:picLocks noChangeAspect="1"/>
          </p:cNvPicPr>
          <p:nvPr/>
        </p:nvPicPr>
        <p:blipFill>
          <a:blip r:embed="rId2"/>
          <a:stretch>
            <a:fillRect/>
          </a:stretch>
        </p:blipFill>
        <p:spPr>
          <a:xfrm>
            <a:off x="462364" y="225564"/>
            <a:ext cx="5632046" cy="6406871"/>
          </a:xfrm>
          <a:prstGeom prst="rect">
            <a:avLst/>
          </a:prstGeom>
        </p:spPr>
      </p:pic>
    </p:spTree>
    <p:extLst>
      <p:ext uri="{BB962C8B-B14F-4D97-AF65-F5344CB8AC3E}">
        <p14:creationId xmlns:p14="http://schemas.microsoft.com/office/powerpoint/2010/main" val="4068555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CAFE85-CA1B-1DAA-86D7-3F085EAEA61A}"/>
              </a:ext>
            </a:extLst>
          </p:cNvPr>
          <p:cNvSpPr>
            <a:spLocks noGrp="1"/>
          </p:cNvSpPr>
          <p:nvPr>
            <p:ph idx="1"/>
          </p:nvPr>
        </p:nvSpPr>
        <p:spPr>
          <a:xfrm>
            <a:off x="7069770" y="1310641"/>
            <a:ext cx="2815910" cy="3809999"/>
          </a:xfrm>
        </p:spPr>
        <p:txBody>
          <a:bodyPr>
            <a:normAutofit fontScale="92500" lnSpcReduction="10000"/>
          </a:bodyPr>
          <a:lstStyle/>
          <a:p>
            <a:pPr marL="0" indent="0">
              <a:buNone/>
            </a:pPr>
            <a:r>
              <a:rPr lang="en-US" sz="2000" dirty="0"/>
              <a:t>3</a:t>
            </a:r>
            <a:r>
              <a:rPr lang="en-US" sz="2400" dirty="0"/>
              <a:t>) Arrival of visitors per year in both hotels</a:t>
            </a:r>
          </a:p>
          <a:p>
            <a:pPr marL="0" indent="0">
              <a:buNone/>
            </a:pPr>
            <a:endParaRPr lang="en-US" sz="2400" dirty="0"/>
          </a:p>
          <a:p>
            <a:pPr marL="0" indent="0">
              <a:buNone/>
            </a:pPr>
            <a:r>
              <a:rPr lang="en-US" sz="2400" dirty="0"/>
              <a:t>According to our analysis 2016 had the highest arrival rate in the city hotel and the resort hotel followed by 2017 and lastly 2015.</a:t>
            </a:r>
          </a:p>
        </p:txBody>
      </p:sp>
      <p:pic>
        <p:nvPicPr>
          <p:cNvPr id="4" name="Picture 3">
            <a:extLst>
              <a:ext uri="{FF2B5EF4-FFF2-40B4-BE49-F238E27FC236}">
                <a16:creationId xmlns:a16="http://schemas.microsoft.com/office/drawing/2014/main" id="{8637F39C-77F8-4D43-D47B-7546515B8EFC}"/>
              </a:ext>
            </a:extLst>
          </p:cNvPr>
          <p:cNvPicPr>
            <a:picLocks noChangeAspect="1"/>
          </p:cNvPicPr>
          <p:nvPr/>
        </p:nvPicPr>
        <p:blipFill>
          <a:blip r:embed="rId2"/>
          <a:stretch>
            <a:fillRect/>
          </a:stretch>
        </p:blipFill>
        <p:spPr>
          <a:xfrm>
            <a:off x="343368" y="367513"/>
            <a:ext cx="6331751" cy="6122973"/>
          </a:xfrm>
          <a:prstGeom prst="rect">
            <a:avLst/>
          </a:prstGeom>
        </p:spPr>
      </p:pic>
    </p:spTree>
    <p:extLst>
      <p:ext uri="{BB962C8B-B14F-4D97-AF65-F5344CB8AC3E}">
        <p14:creationId xmlns:p14="http://schemas.microsoft.com/office/powerpoint/2010/main" val="52243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2A9ED7-154D-1374-AB32-CBA89B474E31}"/>
              </a:ext>
            </a:extLst>
          </p:cNvPr>
          <p:cNvSpPr>
            <a:spLocks noGrp="1"/>
          </p:cNvSpPr>
          <p:nvPr>
            <p:ph idx="1"/>
          </p:nvPr>
        </p:nvSpPr>
        <p:spPr>
          <a:xfrm>
            <a:off x="677334" y="264161"/>
            <a:ext cx="8596668" cy="5777202"/>
          </a:xfrm>
        </p:spPr>
        <p:txBody>
          <a:bodyPr/>
          <a:lstStyle/>
          <a:p>
            <a:pPr marL="0" indent="0">
              <a:buNone/>
            </a:pPr>
            <a:r>
              <a:rPr lang="en-US" dirty="0"/>
              <a:t>4) Number of children in both hotels</a:t>
            </a:r>
          </a:p>
          <a:p>
            <a:pPr marL="0" indent="0">
              <a:buNone/>
            </a:pPr>
            <a:r>
              <a:rPr lang="en-US" dirty="0"/>
              <a:t>According to our findings there were more children in the city hotel as compared to in the resort hotel. Hence reviews for city hotel with children are higher.</a:t>
            </a:r>
          </a:p>
        </p:txBody>
      </p:sp>
      <p:pic>
        <p:nvPicPr>
          <p:cNvPr id="4" name="Picture 3">
            <a:extLst>
              <a:ext uri="{FF2B5EF4-FFF2-40B4-BE49-F238E27FC236}">
                <a16:creationId xmlns:a16="http://schemas.microsoft.com/office/drawing/2014/main" id="{FE7E61B6-F45D-DAB9-1F38-0F930FF7C0EB}"/>
              </a:ext>
            </a:extLst>
          </p:cNvPr>
          <p:cNvPicPr>
            <a:picLocks noChangeAspect="1"/>
          </p:cNvPicPr>
          <p:nvPr/>
        </p:nvPicPr>
        <p:blipFill>
          <a:blip r:embed="rId2"/>
          <a:stretch>
            <a:fillRect/>
          </a:stretch>
        </p:blipFill>
        <p:spPr>
          <a:xfrm>
            <a:off x="677334" y="1486852"/>
            <a:ext cx="8267700" cy="5286375"/>
          </a:xfrm>
          <a:prstGeom prst="rect">
            <a:avLst/>
          </a:prstGeom>
        </p:spPr>
      </p:pic>
    </p:spTree>
    <p:extLst>
      <p:ext uri="{BB962C8B-B14F-4D97-AF65-F5344CB8AC3E}">
        <p14:creationId xmlns:p14="http://schemas.microsoft.com/office/powerpoint/2010/main" val="32673008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80</TotalTime>
  <Words>622</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Analysis of hotel bookings based on hotel reviews</vt:lpstr>
      <vt:lpstr>Table of content</vt:lpstr>
      <vt:lpstr>Introduction</vt:lpstr>
      <vt:lpstr>Overview of the dataset</vt:lpstr>
      <vt:lpstr>Key findings</vt:lpstr>
      <vt:lpstr>PowerPoint Presentation</vt:lpstr>
      <vt:lpstr>PowerPoint Presentation</vt:lpstr>
      <vt:lpstr>PowerPoint Presentation</vt:lpstr>
      <vt:lpstr>PowerPoint Presentation</vt:lpstr>
      <vt:lpstr>Business recommendation</vt:lpstr>
      <vt:lpstr>Future goals</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hotel bookings based on hotel reviews</dc:title>
  <dc:creator>Simran Kaur  Gahir</dc:creator>
  <cp:lastModifiedBy>Simran Kaur  Gahir</cp:lastModifiedBy>
  <cp:revision>1</cp:revision>
  <dcterms:created xsi:type="dcterms:W3CDTF">2024-01-18T06:31:02Z</dcterms:created>
  <dcterms:modified xsi:type="dcterms:W3CDTF">2024-01-18T07:51:48Z</dcterms:modified>
</cp:coreProperties>
</file>