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5025" r:id="rId1"/>
  </p:sldMasterIdLst>
  <p:sldIdLst>
    <p:sldId id="256" r:id="rId2"/>
    <p:sldId id="258" r:id="rId3"/>
    <p:sldId id="270" r:id="rId4"/>
    <p:sldId id="271" r:id="rId5"/>
    <p:sldId id="274" r:id="rId6"/>
    <p:sldId id="273" r:id="rId7"/>
    <p:sldId id="275" r:id="rId8"/>
    <p:sldId id="277" r:id="rId9"/>
    <p:sldId id="281" r:id="rId10"/>
    <p:sldId id="278" r:id="rId11"/>
    <p:sldId id="279" r:id="rId12"/>
    <p:sldId id="28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BAB0F"/>
    <a:srgbClr val="C7AF5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0"/>
  </p:normalViewPr>
  <p:slideViewPr>
    <p:cSldViewPr snapToGrid="0" snapToObjects="1">
      <p:cViewPr varScale="1">
        <p:scale>
          <a:sx n="120" d="100"/>
          <a:sy n="120" d="100"/>
        </p:scale>
        <p:origin x="25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layout>
        <c:manualLayout>
          <c:xMode val="edge"/>
          <c:yMode val="edge"/>
          <c:x val="0.19025939349116877"/>
          <c:y val="5.7795686181559613E-2"/>
        </c:manualLayout>
      </c:layout>
      <c:overlay val="0"/>
      <c:spPr>
        <a:noFill/>
        <a:ln>
          <a:noFill/>
        </a:ln>
        <a:effectLst/>
      </c:spPr>
      <c:txPr>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2931593040727973"/>
          <c:y val="0.21446484949040057"/>
          <c:w val="0.440846809424564"/>
          <c:h val="0.70365792841905661"/>
        </c:manualLayout>
      </c:layout>
      <c:doughnutChart>
        <c:varyColors val="1"/>
        <c:ser>
          <c:idx val="0"/>
          <c:order val="0"/>
          <c:tx>
            <c:strRef>
              <c:f>Sheet1!$B$1</c:f>
              <c:strCache>
                <c:ptCount val="1"/>
                <c:pt idx="0">
                  <c:v>Data Labels</c:v>
                </c:pt>
              </c:strCache>
            </c:strRef>
          </c:tx>
          <c:dPt>
            <c:idx val="0"/>
            <c:bubble3D val="0"/>
            <c:spPr>
              <a:solidFill>
                <a:schemeClr val="accent1">
                  <a:shade val="76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4539-1345-989E-3917FA48B61F}"/>
              </c:ext>
            </c:extLst>
          </c:dPt>
          <c:dPt>
            <c:idx val="1"/>
            <c:bubble3D val="0"/>
            <c:spPr>
              <a:solidFill>
                <a:schemeClr val="accent1">
                  <a:tint val="77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4539-1345-989E-3917FA48B61F}"/>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Sarcastic</c:v>
                </c:pt>
                <c:pt idx="1">
                  <c:v>Sincere</c:v>
                </c:pt>
              </c:strCache>
            </c:strRef>
          </c:cat>
          <c:val>
            <c:numRef>
              <c:f>Sheet1!$B$2:$B$3</c:f>
              <c:numCache>
                <c:formatCode>General</c:formatCode>
                <c:ptCount val="2"/>
                <c:pt idx="0">
                  <c:v>505368</c:v>
                </c:pt>
                <c:pt idx="1">
                  <c:v>505405</c:v>
                </c:pt>
              </c:numCache>
            </c:numRef>
          </c:val>
          <c:extLst>
            <c:ext xmlns:c16="http://schemas.microsoft.com/office/drawing/2014/chart" uri="{C3380CC4-5D6E-409C-BE32-E72D297353CC}">
              <c16:uniqueId val="{00000000-06FC-CD43-AFE8-41A8572D39C7}"/>
            </c:ext>
          </c:extLst>
        </c:ser>
        <c:dLbls>
          <c:showLegendKey val="0"/>
          <c:showVal val="0"/>
          <c:showCatName val="0"/>
          <c:showSerName val="0"/>
          <c:showPercent val="1"/>
          <c:showBubbleSize val="0"/>
          <c:showLeaderLines val="1"/>
        </c:dLbls>
        <c:firstSliceAng val="0"/>
        <c:holeSize val="50"/>
      </c:doughnutChart>
      <c:spPr>
        <a:noFill/>
        <a:ln>
          <a:noFill/>
        </a:ln>
        <a:effectLst/>
      </c:spPr>
    </c:plotArea>
    <c:legend>
      <c:legendPos val="t"/>
      <c:layout>
        <c:manualLayout>
          <c:xMode val="edge"/>
          <c:yMode val="edge"/>
          <c:x val="0.60956818687256475"/>
          <c:y val="0.17687907086987439"/>
          <c:w val="0.14772480322351461"/>
          <c:h val="0.21896828632377341"/>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6392B1B-C90E-EF4A-8619-A334CA67049F}" type="datetimeFigureOut">
              <a:rPr lang="en-US" smtClean="0"/>
              <a:t>12/6/21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E92FFC5-FAE7-D840-B9ED-85DE8DDF3E53}" type="slidenum">
              <a:rPr lang="en-US" smtClean="0"/>
              <a:t>‹#›</a:t>
            </a:fld>
            <a:endParaRPr lang="en-US" dirty="0"/>
          </a:p>
        </p:txBody>
      </p:sp>
    </p:spTree>
    <p:extLst>
      <p:ext uri="{BB962C8B-B14F-4D97-AF65-F5344CB8AC3E}">
        <p14:creationId xmlns:p14="http://schemas.microsoft.com/office/powerpoint/2010/main" val="3108742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392B1B-C90E-EF4A-8619-A334CA67049F}" type="datetimeFigureOut">
              <a:rPr lang="en-US" smtClean="0"/>
              <a:t>12/6/21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E92FFC5-FAE7-D840-B9ED-85DE8DDF3E53}" type="slidenum">
              <a:rPr lang="en-US" smtClean="0"/>
              <a:t>‹#›</a:t>
            </a:fld>
            <a:endParaRPr lang="en-US" dirty="0"/>
          </a:p>
        </p:txBody>
      </p:sp>
    </p:spTree>
    <p:extLst>
      <p:ext uri="{BB962C8B-B14F-4D97-AF65-F5344CB8AC3E}">
        <p14:creationId xmlns:p14="http://schemas.microsoft.com/office/powerpoint/2010/main" val="1570295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392B1B-C90E-EF4A-8619-A334CA67049F}" type="datetimeFigureOut">
              <a:rPr lang="en-US" smtClean="0"/>
              <a:t>12/6/21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E92FFC5-FAE7-D840-B9ED-85DE8DDF3E53}" type="slidenum">
              <a:rPr lang="en-US" smtClean="0"/>
              <a:t>‹#›</a:t>
            </a:fld>
            <a:endParaRPr lang="en-US" dirty="0"/>
          </a:p>
        </p:txBody>
      </p:sp>
    </p:spTree>
    <p:extLst>
      <p:ext uri="{BB962C8B-B14F-4D97-AF65-F5344CB8AC3E}">
        <p14:creationId xmlns:p14="http://schemas.microsoft.com/office/powerpoint/2010/main" val="791454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392B1B-C90E-EF4A-8619-A334CA67049F}" type="datetimeFigureOut">
              <a:rPr lang="en-US" smtClean="0"/>
              <a:t>12/6/21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E92FFC5-FAE7-D840-B9ED-85DE8DDF3E53}" type="slidenum">
              <a:rPr lang="en-US" smtClean="0"/>
              <a:t>‹#›</a:t>
            </a:fld>
            <a:endParaRPr lang="en-US" dirty="0"/>
          </a:p>
        </p:txBody>
      </p:sp>
    </p:spTree>
    <p:extLst>
      <p:ext uri="{BB962C8B-B14F-4D97-AF65-F5344CB8AC3E}">
        <p14:creationId xmlns:p14="http://schemas.microsoft.com/office/powerpoint/2010/main" val="21008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392B1B-C90E-EF4A-8619-A334CA67049F}" type="datetimeFigureOut">
              <a:rPr lang="en-US" smtClean="0"/>
              <a:t>12/6/21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E92FFC5-FAE7-D840-B9ED-85DE8DDF3E53}" type="slidenum">
              <a:rPr lang="en-US" smtClean="0"/>
              <a:t>‹#›</a:t>
            </a:fld>
            <a:endParaRPr lang="en-US" dirty="0"/>
          </a:p>
        </p:txBody>
      </p:sp>
    </p:spTree>
    <p:extLst>
      <p:ext uri="{BB962C8B-B14F-4D97-AF65-F5344CB8AC3E}">
        <p14:creationId xmlns:p14="http://schemas.microsoft.com/office/powerpoint/2010/main" val="3565725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392B1B-C90E-EF4A-8619-A334CA67049F}" type="datetimeFigureOut">
              <a:rPr lang="en-US" smtClean="0"/>
              <a:t>12/6/21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E92FFC5-FAE7-D840-B9ED-85DE8DDF3E53}" type="slidenum">
              <a:rPr lang="en-US" smtClean="0"/>
              <a:t>‹#›</a:t>
            </a:fld>
            <a:endParaRPr lang="en-US" dirty="0"/>
          </a:p>
        </p:txBody>
      </p:sp>
    </p:spTree>
    <p:extLst>
      <p:ext uri="{BB962C8B-B14F-4D97-AF65-F5344CB8AC3E}">
        <p14:creationId xmlns:p14="http://schemas.microsoft.com/office/powerpoint/2010/main" val="4283450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392B1B-C90E-EF4A-8619-A334CA67049F}" type="datetimeFigureOut">
              <a:rPr lang="en-US" smtClean="0"/>
              <a:t>12/6/21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E92FFC5-FAE7-D840-B9ED-85DE8DDF3E53}" type="slidenum">
              <a:rPr lang="en-US" smtClean="0"/>
              <a:t>‹#›</a:t>
            </a:fld>
            <a:endParaRPr lang="en-US" dirty="0"/>
          </a:p>
        </p:txBody>
      </p:sp>
    </p:spTree>
    <p:extLst>
      <p:ext uri="{BB962C8B-B14F-4D97-AF65-F5344CB8AC3E}">
        <p14:creationId xmlns:p14="http://schemas.microsoft.com/office/powerpoint/2010/main" val="3248877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6392B1B-C90E-EF4A-8619-A334CA67049F}" type="datetimeFigureOut">
              <a:rPr lang="en-US" smtClean="0"/>
              <a:t>12/6/21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E92FFC5-FAE7-D840-B9ED-85DE8DDF3E53}" type="slidenum">
              <a:rPr lang="en-US" smtClean="0"/>
              <a:t>‹#›</a:t>
            </a:fld>
            <a:endParaRPr lang="en-US" dirty="0"/>
          </a:p>
        </p:txBody>
      </p:sp>
    </p:spTree>
    <p:extLst>
      <p:ext uri="{BB962C8B-B14F-4D97-AF65-F5344CB8AC3E}">
        <p14:creationId xmlns:p14="http://schemas.microsoft.com/office/powerpoint/2010/main" val="4046895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392B1B-C90E-EF4A-8619-A334CA67049F}" type="datetimeFigureOut">
              <a:rPr lang="en-US" smtClean="0"/>
              <a:t>12/6/21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E92FFC5-FAE7-D840-B9ED-85DE8DDF3E53}" type="slidenum">
              <a:rPr lang="en-US" smtClean="0"/>
              <a:t>‹#›</a:t>
            </a:fld>
            <a:endParaRPr lang="en-US" dirty="0"/>
          </a:p>
        </p:txBody>
      </p:sp>
    </p:spTree>
    <p:extLst>
      <p:ext uri="{BB962C8B-B14F-4D97-AF65-F5344CB8AC3E}">
        <p14:creationId xmlns:p14="http://schemas.microsoft.com/office/powerpoint/2010/main" val="607191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392B1B-C90E-EF4A-8619-A334CA67049F}" type="datetimeFigureOut">
              <a:rPr lang="en-US" smtClean="0"/>
              <a:t>12/6/21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E92FFC5-FAE7-D840-B9ED-85DE8DDF3E53}" type="slidenum">
              <a:rPr lang="en-US" smtClean="0"/>
              <a:t>‹#›</a:t>
            </a:fld>
            <a:endParaRPr lang="en-US" dirty="0"/>
          </a:p>
        </p:txBody>
      </p:sp>
    </p:spTree>
    <p:extLst>
      <p:ext uri="{BB962C8B-B14F-4D97-AF65-F5344CB8AC3E}">
        <p14:creationId xmlns:p14="http://schemas.microsoft.com/office/powerpoint/2010/main" val="1433433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392B1B-C90E-EF4A-8619-A334CA67049F}" type="datetimeFigureOut">
              <a:rPr lang="en-US" smtClean="0"/>
              <a:t>12/6/21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E92FFC5-FAE7-D840-B9ED-85DE8DDF3E53}" type="slidenum">
              <a:rPr lang="en-US" smtClean="0"/>
              <a:t>‹#›</a:t>
            </a:fld>
            <a:endParaRPr lang="en-US" dirty="0"/>
          </a:p>
        </p:txBody>
      </p:sp>
    </p:spTree>
    <p:extLst>
      <p:ext uri="{BB962C8B-B14F-4D97-AF65-F5344CB8AC3E}">
        <p14:creationId xmlns:p14="http://schemas.microsoft.com/office/powerpoint/2010/main" val="633892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392B1B-C90E-EF4A-8619-A334CA67049F}" type="datetimeFigureOut">
              <a:rPr lang="en-US" smtClean="0"/>
              <a:t>12/6/21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92FFC5-FAE7-D840-B9ED-85DE8DDF3E53}" type="slidenum">
              <a:rPr lang="en-US" smtClean="0"/>
              <a:t>‹#›</a:t>
            </a:fld>
            <a:endParaRPr lang="en-US" dirty="0"/>
          </a:p>
        </p:txBody>
      </p:sp>
    </p:spTree>
    <p:extLst>
      <p:ext uri="{BB962C8B-B14F-4D97-AF65-F5344CB8AC3E}">
        <p14:creationId xmlns:p14="http://schemas.microsoft.com/office/powerpoint/2010/main" val="2265173399"/>
      </p:ext>
    </p:extLst>
  </p:cSld>
  <p:clrMap bg1="dk1" tx1="lt1" bg2="dk2" tx2="lt2" accent1="accent1" accent2="accent2" accent3="accent3" accent4="accent4" accent5="accent5" accent6="accent6" hlink="hlink" folHlink="folHlink"/>
  <p:sldLayoutIdLst>
    <p:sldLayoutId id="2147485026" r:id="rId1"/>
    <p:sldLayoutId id="2147485027" r:id="rId2"/>
    <p:sldLayoutId id="2147485028" r:id="rId3"/>
    <p:sldLayoutId id="2147485029" r:id="rId4"/>
    <p:sldLayoutId id="2147485030" r:id="rId5"/>
    <p:sldLayoutId id="2147485031" r:id="rId6"/>
    <p:sldLayoutId id="2147485032" r:id="rId7"/>
    <p:sldLayoutId id="2147485033" r:id="rId8"/>
    <p:sldLayoutId id="2147485034" r:id="rId9"/>
    <p:sldLayoutId id="2147485035" r:id="rId10"/>
    <p:sldLayoutId id="214748503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hyperlink" Target="https://scikit-learn.org/stable/modules/generated/sklearn.ensemble.GradientBoostingClassifier.html" TargetMode="External"/><Relationship Id="rId3" Type="http://schemas.openxmlformats.org/officeDocument/2006/relationships/hyperlink" Target="https://scikit-learn.org/stable/modules/generated/sklearn.compose.ColumnTransformer.html" TargetMode="External"/><Relationship Id="rId7" Type="http://schemas.openxmlformats.org/officeDocument/2006/relationships/hyperlink" Target="https://scikit-learn.org/stable/modules/generated/sklearn.ensemble.AdaBoostClassifier.html" TargetMode="External"/><Relationship Id="rId2" Type="http://schemas.openxmlformats.org/officeDocument/2006/relationships/hyperlink" Target="https://scikit-learn.org/stable/modules/generated/sklearn.pipeline.Pipeline.html" TargetMode="External"/><Relationship Id="rId1" Type="http://schemas.openxmlformats.org/officeDocument/2006/relationships/slideLayout" Target="../slideLayouts/slideLayout1.xml"/><Relationship Id="rId6" Type="http://schemas.openxmlformats.org/officeDocument/2006/relationships/hyperlink" Target="https://scikit-learn.org/stable/modules/generated/sklearn.naive_bayes.BernoulliNB.html" TargetMode="External"/><Relationship Id="rId5" Type="http://schemas.openxmlformats.org/officeDocument/2006/relationships/hyperlink" Target="https://scikit-learn.org/stable/modules/generated/sklearn.linear_model.LogisticRegression.html" TargetMode="External"/><Relationship Id="rId4" Type="http://schemas.openxmlformats.org/officeDocument/2006/relationships/hyperlink" Target="https://scikit-learn.org/stable/modules/generated/sklearn.feature_extraction.text.TfidfVectorizer.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danofer/sarcasm?select=train-balanced-sarcasm.csv"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chart" Target="../charts/chart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1B5A202C-BBAC-C843-9128-E1FAB30E06EE}"/>
              </a:ext>
            </a:extLst>
          </p:cNvPr>
          <p:cNvSpPr>
            <a:spLocks noGrp="1"/>
          </p:cNvSpPr>
          <p:nvPr>
            <p:ph type="ctrTitle"/>
          </p:nvPr>
        </p:nvSpPr>
        <p:spPr>
          <a:xfrm>
            <a:off x="862642" y="699924"/>
            <a:ext cx="7386263" cy="2928470"/>
          </a:xfrm>
        </p:spPr>
        <p:txBody>
          <a:bodyPr anchor="b">
            <a:noAutofit/>
          </a:bodyPr>
          <a:lstStyle/>
          <a:p>
            <a:pPr algn="l"/>
            <a:r>
              <a:rPr lang="en-US" b="1" dirty="0">
                <a:solidFill>
                  <a:srgbClr val="FFFFFF"/>
                </a:solidFill>
              </a:rPr>
              <a:t>SARCASM DETECTION ON REDDIT</a:t>
            </a:r>
            <a:br>
              <a:rPr lang="en-US" b="1" dirty="0">
                <a:solidFill>
                  <a:srgbClr val="FFFFFF"/>
                </a:solidFill>
              </a:rPr>
            </a:br>
            <a:endParaRPr lang="en-US" dirty="0">
              <a:solidFill>
                <a:srgbClr val="FFFFFF"/>
              </a:solidFill>
            </a:endParaRPr>
          </a:p>
        </p:txBody>
      </p:sp>
      <p:sp>
        <p:nvSpPr>
          <p:cNvPr id="3" name="Subtitle 2">
            <a:extLst>
              <a:ext uri="{FF2B5EF4-FFF2-40B4-BE49-F238E27FC236}">
                <a16:creationId xmlns:a16="http://schemas.microsoft.com/office/drawing/2014/main" id="{127266E9-16AA-1D4B-9BC4-BA5166E9F1D4}"/>
              </a:ext>
            </a:extLst>
          </p:cNvPr>
          <p:cNvSpPr>
            <a:spLocks noGrp="1"/>
          </p:cNvSpPr>
          <p:nvPr>
            <p:ph type="subTitle" idx="1"/>
          </p:nvPr>
        </p:nvSpPr>
        <p:spPr>
          <a:xfrm>
            <a:off x="862642" y="4875589"/>
            <a:ext cx="10005951" cy="1458258"/>
          </a:xfrm>
        </p:spPr>
        <p:txBody>
          <a:bodyPr anchor="ctr">
            <a:normAutofit/>
          </a:bodyPr>
          <a:lstStyle/>
          <a:p>
            <a:pPr algn="l"/>
            <a:r>
              <a:rPr lang="en-US" b="1" dirty="0">
                <a:latin typeface="Calibri" panose="020F0502020204030204" pitchFamily="34" charset="0"/>
                <a:cs typeface="Calibri" panose="020F0502020204030204" pitchFamily="34" charset="0"/>
              </a:rPr>
              <a:t>Team Members:</a:t>
            </a:r>
          </a:p>
          <a:p>
            <a:pPr algn="l"/>
            <a:r>
              <a:rPr lang="en-US" b="1" dirty="0">
                <a:latin typeface="Calibri" panose="020F0502020204030204" pitchFamily="34" charset="0"/>
                <a:cs typeface="Calibri" panose="020F0502020204030204" pitchFamily="34" charset="0"/>
              </a:rPr>
              <a:t>Saishree Godbole &amp; Tanvi Kolhatkar</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19317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B90E029C-4C90-FE4A-9450-96E9DD62C5AA}"/>
              </a:ext>
            </a:extLst>
          </p:cNvPr>
          <p:cNvSpPr txBox="1">
            <a:spLocks/>
          </p:cNvSpPr>
          <p:nvPr/>
        </p:nvSpPr>
        <p:spPr>
          <a:xfrm>
            <a:off x="0" y="294538"/>
            <a:ext cx="9895951" cy="1033669"/>
          </a:xfrm>
          <a:prstGeom prst="rect">
            <a:avLst/>
          </a:prstGeom>
        </p:spPr>
        <p:txBody>
          <a:bodyPr vert="horz" lIns="91440" tIns="45720" rIns="91440" bIns="45720" rtlCol="0" anchor="ctr">
            <a:noAutofit/>
          </a:bodyPr>
          <a:lstStyle>
            <a:lvl1pPr algn="l" defTabSz="457200" rtl="0" eaLnBrk="1" latinLnBrk="0" hangingPunct="1">
              <a:spcBef>
                <a:spcPct val="0"/>
              </a:spcBef>
              <a:buNone/>
              <a:defRPr sz="54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defTabSz="914400">
              <a:lnSpc>
                <a:spcPct val="90000"/>
              </a:lnSpc>
              <a:spcAft>
                <a:spcPts val="600"/>
              </a:spcAft>
            </a:pPr>
            <a:endParaRPr lang="en-US" sz="4000" b="1" i="0" kern="1200" dirty="0">
              <a:solidFill>
                <a:srgbClr val="FFFFFF"/>
              </a:solidFill>
              <a:latin typeface="+mj-lt"/>
              <a:ea typeface="+mj-ea"/>
              <a:cs typeface="+mj-cs"/>
            </a:endParaRPr>
          </a:p>
          <a:p>
            <a:pPr defTabSz="914400">
              <a:lnSpc>
                <a:spcPct val="90000"/>
              </a:lnSpc>
              <a:spcAft>
                <a:spcPts val="600"/>
              </a:spcAft>
            </a:pPr>
            <a:r>
              <a:rPr lang="en-US" sz="4000" b="1" dirty="0">
                <a:solidFill>
                  <a:srgbClr val="FFFFFF"/>
                </a:solidFill>
              </a:rPr>
              <a:t> CONCLUSION</a:t>
            </a:r>
            <a:br>
              <a:rPr lang="en-US" sz="4000" b="1" i="0" kern="1200" dirty="0">
                <a:solidFill>
                  <a:srgbClr val="FFFFFF"/>
                </a:solidFill>
                <a:latin typeface="+mj-lt"/>
                <a:ea typeface="+mj-ea"/>
                <a:cs typeface="+mj-cs"/>
              </a:rPr>
            </a:br>
            <a:endParaRPr lang="en-US" sz="4000" b="1" i="0" kern="1200" dirty="0">
              <a:solidFill>
                <a:srgbClr val="FFFFFF"/>
              </a:solidFill>
              <a:latin typeface="+mj-lt"/>
              <a:ea typeface="+mj-ea"/>
              <a:cs typeface="+mj-cs"/>
            </a:endParaRPr>
          </a:p>
        </p:txBody>
      </p:sp>
      <p:sp>
        <p:nvSpPr>
          <p:cNvPr id="3" name="TextBox 2">
            <a:extLst>
              <a:ext uri="{FF2B5EF4-FFF2-40B4-BE49-F238E27FC236}">
                <a16:creationId xmlns:a16="http://schemas.microsoft.com/office/drawing/2014/main" id="{23EBBBE4-2975-314F-A570-E4D673EA30EB}"/>
              </a:ext>
            </a:extLst>
          </p:cNvPr>
          <p:cNvSpPr txBox="1"/>
          <p:nvPr/>
        </p:nvSpPr>
        <p:spPr>
          <a:xfrm>
            <a:off x="459350" y="2052084"/>
            <a:ext cx="10385859" cy="3170099"/>
          </a:xfrm>
          <a:prstGeom prst="rect">
            <a:avLst/>
          </a:prstGeom>
          <a:noFill/>
        </p:spPr>
        <p:txBody>
          <a:bodyPr wrap="square" rtlCol="0">
            <a:spAutoFit/>
          </a:bodyPr>
          <a:lstStyle/>
          <a:p>
            <a:r>
              <a:rPr lang="en-US" sz="2000" dirty="0"/>
              <a:t>In this project we have completed five main tasks:</a:t>
            </a:r>
          </a:p>
          <a:p>
            <a:pPr marL="342900" indent="-342900">
              <a:buAutoNum type="arabicPeriod"/>
            </a:pPr>
            <a:r>
              <a:rPr lang="en-US" sz="2000" dirty="0"/>
              <a:t>Exploratory data analysis</a:t>
            </a:r>
          </a:p>
          <a:p>
            <a:pPr marL="342900" indent="-342900">
              <a:buFontTx/>
              <a:buAutoNum type="arabicPeriod"/>
            </a:pPr>
            <a:r>
              <a:rPr lang="en-US" sz="2000" dirty="0">
                <a:latin typeface="Calibri" panose="020F0502020204030204" pitchFamily="34" charset="0"/>
                <a:cs typeface="Calibri" panose="020F0502020204030204" pitchFamily="34" charset="0"/>
              </a:rPr>
              <a:t>Generated additional features as a part of feature engineering</a:t>
            </a:r>
            <a:endParaRPr lang="en-US" sz="2000" dirty="0"/>
          </a:p>
          <a:p>
            <a:pPr marL="342900" indent="-342900">
              <a:buAutoNum type="arabicPeriod"/>
            </a:pPr>
            <a:r>
              <a:rPr lang="en-US" sz="2000" dirty="0"/>
              <a:t>Preprocessed the input data : Scaling numerical features, OneHotEncoding categorical features and TFIDFVectorizing the comments feature</a:t>
            </a:r>
          </a:p>
          <a:p>
            <a:pPr marL="342900" indent="-342900">
              <a:buAutoNum type="arabicPeriod"/>
            </a:pPr>
            <a:r>
              <a:rPr lang="en-US" sz="2000" dirty="0"/>
              <a:t>Trained </a:t>
            </a:r>
            <a:r>
              <a:rPr lang="en-US" sz="2000" dirty="0">
                <a:latin typeface="Calibri" panose="020F0502020204030204" pitchFamily="34" charset="0"/>
                <a:cs typeface="Calibri" panose="020F0502020204030204" pitchFamily="34" charset="0"/>
              </a:rPr>
              <a:t>Logistic Regression, Naïve Bayes, Adaboost and Gradient Boost models</a:t>
            </a:r>
          </a:p>
          <a:p>
            <a:pPr marL="342900" indent="-342900">
              <a:buAutoNum type="arabicPeriod"/>
            </a:pPr>
            <a:r>
              <a:rPr lang="en-US" sz="2000" dirty="0">
                <a:latin typeface="Calibri" panose="020F0502020204030204" pitchFamily="34" charset="0"/>
                <a:cs typeface="Calibri" panose="020F0502020204030204" pitchFamily="34" charset="0"/>
              </a:rPr>
              <a:t>E</a:t>
            </a:r>
            <a:r>
              <a:rPr lang="en-US" sz="2000" dirty="0"/>
              <a:t>valuated the model based on ‘accuracy_score’</a:t>
            </a:r>
          </a:p>
          <a:p>
            <a:endParaRPr lang="en-US" sz="2000" dirty="0"/>
          </a:p>
          <a:p>
            <a:r>
              <a:rPr lang="en-US" sz="2000" dirty="0"/>
              <a:t>The logistic regression model provided us with the best accuracy score of 72.8% but the Bernoulli Naïve Bayes model had less processing time</a:t>
            </a:r>
            <a:endParaRPr lang="en-US" sz="2000" dirty="0">
              <a:highlight>
                <a:srgbClr val="000080"/>
              </a:highlight>
            </a:endParaRPr>
          </a:p>
        </p:txBody>
      </p:sp>
    </p:spTree>
    <p:extLst>
      <p:ext uri="{BB962C8B-B14F-4D97-AF65-F5344CB8AC3E}">
        <p14:creationId xmlns:p14="http://schemas.microsoft.com/office/powerpoint/2010/main" val="2020385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B90E029C-4C90-FE4A-9450-96E9DD62C5AA}"/>
              </a:ext>
            </a:extLst>
          </p:cNvPr>
          <p:cNvSpPr txBox="1">
            <a:spLocks/>
          </p:cNvSpPr>
          <p:nvPr/>
        </p:nvSpPr>
        <p:spPr>
          <a:xfrm>
            <a:off x="0" y="294538"/>
            <a:ext cx="9895951" cy="1033669"/>
          </a:xfrm>
          <a:prstGeom prst="rect">
            <a:avLst/>
          </a:prstGeom>
        </p:spPr>
        <p:txBody>
          <a:bodyPr vert="horz" lIns="91440" tIns="45720" rIns="91440" bIns="45720" rtlCol="0" anchor="ctr">
            <a:noAutofit/>
          </a:bodyPr>
          <a:lstStyle>
            <a:lvl1pPr algn="l" defTabSz="457200" rtl="0" eaLnBrk="1" latinLnBrk="0" hangingPunct="1">
              <a:spcBef>
                <a:spcPct val="0"/>
              </a:spcBef>
              <a:buNone/>
              <a:defRPr sz="54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defTabSz="914400">
              <a:lnSpc>
                <a:spcPct val="90000"/>
              </a:lnSpc>
              <a:spcAft>
                <a:spcPts val="600"/>
              </a:spcAft>
            </a:pPr>
            <a:endParaRPr lang="en-US" sz="4000" b="1" i="0" kern="1200" dirty="0">
              <a:solidFill>
                <a:srgbClr val="FFFFFF"/>
              </a:solidFill>
              <a:latin typeface="+mj-lt"/>
              <a:ea typeface="+mj-ea"/>
              <a:cs typeface="+mj-cs"/>
            </a:endParaRPr>
          </a:p>
          <a:p>
            <a:pPr defTabSz="914400">
              <a:lnSpc>
                <a:spcPct val="90000"/>
              </a:lnSpc>
              <a:spcAft>
                <a:spcPts val="600"/>
              </a:spcAft>
            </a:pPr>
            <a:r>
              <a:rPr lang="en-US" sz="4000" b="1" dirty="0">
                <a:solidFill>
                  <a:srgbClr val="FFFFFF"/>
                </a:solidFill>
              </a:rPr>
              <a:t> NEXT STEPS..</a:t>
            </a:r>
            <a:br>
              <a:rPr lang="en-US" sz="4000" b="1" i="0" kern="1200" dirty="0">
                <a:solidFill>
                  <a:srgbClr val="FFFFFF"/>
                </a:solidFill>
                <a:latin typeface="+mj-lt"/>
                <a:ea typeface="+mj-ea"/>
                <a:cs typeface="+mj-cs"/>
              </a:rPr>
            </a:br>
            <a:endParaRPr lang="en-US" sz="4000" b="1" i="0" kern="1200" dirty="0">
              <a:solidFill>
                <a:srgbClr val="FFFFFF"/>
              </a:solidFill>
              <a:latin typeface="+mj-lt"/>
              <a:ea typeface="+mj-ea"/>
              <a:cs typeface="+mj-cs"/>
            </a:endParaRPr>
          </a:p>
        </p:txBody>
      </p:sp>
      <p:sp>
        <p:nvSpPr>
          <p:cNvPr id="15" name="TextBox 14">
            <a:extLst>
              <a:ext uri="{FF2B5EF4-FFF2-40B4-BE49-F238E27FC236}">
                <a16:creationId xmlns:a16="http://schemas.microsoft.com/office/drawing/2014/main" id="{9C0183E0-125E-7D46-AE5E-9F2EDF1B5F03}"/>
              </a:ext>
            </a:extLst>
          </p:cNvPr>
          <p:cNvSpPr txBox="1"/>
          <p:nvPr/>
        </p:nvSpPr>
        <p:spPr>
          <a:xfrm>
            <a:off x="618838" y="3429000"/>
            <a:ext cx="10385859"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t>We plan to hyperparameter tune our Naive Bayes, Adaboost, Gradient Boost and Logistic Regression models to improve the accuracy.</a:t>
            </a:r>
          </a:p>
        </p:txBody>
      </p:sp>
    </p:spTree>
    <p:extLst>
      <p:ext uri="{BB962C8B-B14F-4D97-AF65-F5344CB8AC3E}">
        <p14:creationId xmlns:p14="http://schemas.microsoft.com/office/powerpoint/2010/main" val="3831284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B90E029C-4C90-FE4A-9450-96E9DD62C5AA}"/>
              </a:ext>
            </a:extLst>
          </p:cNvPr>
          <p:cNvSpPr txBox="1">
            <a:spLocks/>
          </p:cNvSpPr>
          <p:nvPr/>
        </p:nvSpPr>
        <p:spPr>
          <a:xfrm>
            <a:off x="0" y="294538"/>
            <a:ext cx="9895951" cy="1033669"/>
          </a:xfrm>
          <a:prstGeom prst="rect">
            <a:avLst/>
          </a:prstGeom>
        </p:spPr>
        <p:txBody>
          <a:bodyPr vert="horz" lIns="91440" tIns="45720" rIns="91440" bIns="45720" rtlCol="0" anchor="ctr">
            <a:noAutofit/>
          </a:bodyPr>
          <a:lstStyle>
            <a:lvl1pPr algn="l" defTabSz="457200" rtl="0" eaLnBrk="1" latinLnBrk="0" hangingPunct="1">
              <a:spcBef>
                <a:spcPct val="0"/>
              </a:spcBef>
              <a:buNone/>
              <a:defRPr sz="54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defTabSz="914400">
              <a:lnSpc>
                <a:spcPct val="90000"/>
              </a:lnSpc>
              <a:spcAft>
                <a:spcPts val="600"/>
              </a:spcAft>
            </a:pPr>
            <a:endParaRPr lang="en-US" sz="4000" b="1" i="0" kern="1200" dirty="0">
              <a:solidFill>
                <a:srgbClr val="FFFFFF"/>
              </a:solidFill>
              <a:latin typeface="+mj-lt"/>
              <a:ea typeface="+mj-ea"/>
              <a:cs typeface="+mj-cs"/>
            </a:endParaRPr>
          </a:p>
          <a:p>
            <a:pPr defTabSz="914400">
              <a:lnSpc>
                <a:spcPct val="90000"/>
              </a:lnSpc>
              <a:spcAft>
                <a:spcPts val="600"/>
              </a:spcAft>
            </a:pPr>
            <a:r>
              <a:rPr lang="en-US" sz="4000" b="1" dirty="0">
                <a:solidFill>
                  <a:srgbClr val="FFFFFF"/>
                </a:solidFill>
              </a:rPr>
              <a:t> RESOURCES</a:t>
            </a:r>
            <a:br>
              <a:rPr lang="en-US" sz="4000" b="1" i="0" kern="1200" dirty="0">
                <a:solidFill>
                  <a:srgbClr val="FFFFFF"/>
                </a:solidFill>
                <a:latin typeface="+mj-lt"/>
                <a:ea typeface="+mj-ea"/>
                <a:cs typeface="+mj-cs"/>
              </a:rPr>
            </a:br>
            <a:endParaRPr lang="en-US" sz="4000" b="1" i="0" kern="1200" dirty="0">
              <a:solidFill>
                <a:srgbClr val="FFFFFF"/>
              </a:solidFill>
              <a:latin typeface="+mj-lt"/>
              <a:ea typeface="+mj-ea"/>
              <a:cs typeface="+mj-cs"/>
            </a:endParaRPr>
          </a:p>
        </p:txBody>
      </p:sp>
      <p:sp>
        <p:nvSpPr>
          <p:cNvPr id="15" name="TextBox 14">
            <a:extLst>
              <a:ext uri="{FF2B5EF4-FFF2-40B4-BE49-F238E27FC236}">
                <a16:creationId xmlns:a16="http://schemas.microsoft.com/office/drawing/2014/main" id="{9C0183E0-125E-7D46-AE5E-9F2EDF1B5F03}"/>
              </a:ext>
            </a:extLst>
          </p:cNvPr>
          <p:cNvSpPr txBox="1"/>
          <p:nvPr/>
        </p:nvSpPr>
        <p:spPr>
          <a:xfrm>
            <a:off x="459350" y="1762148"/>
            <a:ext cx="10928120" cy="4801314"/>
          </a:xfrm>
          <a:prstGeom prst="rect">
            <a:avLst/>
          </a:prstGeom>
          <a:noFill/>
        </p:spPr>
        <p:txBody>
          <a:bodyPr wrap="square" rtlCol="0">
            <a:spAutoFit/>
          </a:bodyPr>
          <a:lstStyle/>
          <a:p>
            <a:r>
              <a:rPr lang="en-US" dirty="0"/>
              <a:t>Over the course of our project, we have referred to the below research papers and resources:</a:t>
            </a:r>
          </a:p>
          <a:p>
            <a:pPr marL="285750" indent="-285750">
              <a:buFont typeface="Arial" panose="020B0604020202020204" pitchFamily="34" charset="0"/>
              <a:buChar char="•"/>
            </a:pPr>
            <a:r>
              <a:rPr lang="en-US" dirty="0"/>
              <a:t>Sklearn links :</a:t>
            </a:r>
          </a:p>
          <a:p>
            <a:pPr marL="914400" lvl="1" indent="-457200">
              <a:buFont typeface="+mj-lt"/>
              <a:buAutoNum type="arabicPeriod"/>
            </a:pPr>
            <a:r>
              <a:rPr lang="en-US" dirty="0">
                <a:hlinkClick r:id="rId2"/>
              </a:rPr>
              <a:t>Pipeline</a:t>
            </a:r>
            <a:endParaRPr lang="en-US" dirty="0"/>
          </a:p>
          <a:p>
            <a:pPr marL="914400" lvl="1" indent="-457200">
              <a:buFont typeface="+mj-lt"/>
              <a:buAutoNum type="arabicPeriod"/>
            </a:pPr>
            <a:r>
              <a:rPr lang="en-US" dirty="0">
                <a:hlinkClick r:id="rId3"/>
              </a:rPr>
              <a:t>Column Transformer</a:t>
            </a:r>
            <a:endParaRPr lang="en-US" dirty="0"/>
          </a:p>
          <a:p>
            <a:pPr marL="914400" lvl="1" indent="-457200">
              <a:buFont typeface="+mj-lt"/>
              <a:buAutoNum type="arabicPeriod"/>
            </a:pPr>
            <a:r>
              <a:rPr lang="en-US" dirty="0">
                <a:hlinkClick r:id="rId4"/>
              </a:rPr>
              <a:t>TfidfVectorizer</a:t>
            </a:r>
            <a:endParaRPr lang="en-US" dirty="0"/>
          </a:p>
          <a:p>
            <a:pPr marL="914400" lvl="1" indent="-457200">
              <a:buFont typeface="+mj-lt"/>
              <a:buAutoNum type="arabicPeriod"/>
            </a:pPr>
            <a:r>
              <a:rPr lang="en-US" dirty="0">
                <a:hlinkClick r:id="rId5"/>
              </a:rPr>
              <a:t>Logistic Regression</a:t>
            </a:r>
            <a:endParaRPr lang="en-US" dirty="0"/>
          </a:p>
          <a:p>
            <a:pPr marL="914400" lvl="1" indent="-457200">
              <a:buFont typeface="+mj-lt"/>
              <a:buAutoNum type="arabicPeriod"/>
            </a:pPr>
            <a:r>
              <a:rPr lang="en-US" dirty="0">
                <a:hlinkClick r:id="rId6"/>
              </a:rPr>
              <a:t>Naïve Bayes</a:t>
            </a:r>
            <a:endParaRPr lang="en-US" dirty="0"/>
          </a:p>
          <a:p>
            <a:pPr marL="914400" lvl="1" indent="-457200">
              <a:buFont typeface="+mj-lt"/>
              <a:buAutoNum type="arabicPeriod"/>
            </a:pPr>
            <a:r>
              <a:rPr lang="en-US" dirty="0">
                <a:hlinkClick r:id="rId7"/>
              </a:rPr>
              <a:t>AdaBoost</a:t>
            </a:r>
            <a:endParaRPr lang="en-US" dirty="0"/>
          </a:p>
          <a:p>
            <a:pPr marL="914400" lvl="1" indent="-457200">
              <a:buFont typeface="+mj-lt"/>
              <a:buAutoNum type="arabicPeriod"/>
            </a:pPr>
            <a:r>
              <a:rPr lang="en-US" dirty="0">
                <a:hlinkClick r:id="rId8"/>
              </a:rPr>
              <a:t>GradientBoost</a:t>
            </a:r>
            <a:endParaRPr lang="en-US" dirty="0"/>
          </a:p>
          <a:p>
            <a:pPr lvl="1"/>
            <a:endParaRPr lang="en-US" dirty="0"/>
          </a:p>
          <a:p>
            <a:pPr marL="285750" indent="-285750">
              <a:buFont typeface="Arial" panose="020B0604020202020204" pitchFamily="34" charset="0"/>
              <a:buChar char="•"/>
            </a:pPr>
            <a:r>
              <a:rPr lang="en-US" dirty="0"/>
              <a:t>Research papers :</a:t>
            </a:r>
          </a:p>
          <a:p>
            <a:pPr marL="914400" lvl="1" indent="-457200">
              <a:buFont typeface="+mj-lt"/>
              <a:buAutoNum type="arabicPeriod"/>
            </a:pPr>
            <a:r>
              <a:rPr lang="en-US" i="1" dirty="0"/>
              <a:t>Large Self-Annotated Corpus for Sarcasm </a:t>
            </a:r>
            <a:r>
              <a:rPr lang="en-US" dirty="0"/>
              <a:t>by authors Mikhail </a:t>
            </a:r>
            <a:r>
              <a:rPr lang="en-US" dirty="0" err="1"/>
              <a:t>Khodak</a:t>
            </a:r>
            <a:r>
              <a:rPr lang="en-US" dirty="0"/>
              <a:t>, Nikunj </a:t>
            </a:r>
            <a:r>
              <a:rPr lang="en-US" dirty="0" err="1"/>
              <a:t>Saunshi</a:t>
            </a:r>
            <a:r>
              <a:rPr lang="en-US" dirty="0"/>
              <a:t>, Kiran </a:t>
            </a:r>
            <a:r>
              <a:rPr lang="en-US" dirty="0" err="1"/>
              <a:t>Vodrahalli</a:t>
            </a:r>
            <a:endParaRPr lang="en-US" dirty="0"/>
          </a:p>
          <a:p>
            <a:pPr marL="914400" lvl="1" indent="-457200">
              <a:buFont typeface="+mj-lt"/>
              <a:buAutoNum type="arabicPeriod"/>
            </a:pPr>
            <a:r>
              <a:rPr lang="en-US" i="1" dirty="0"/>
              <a:t>A Pattern-Based Approach for Sarcasm Detection on Twitter </a:t>
            </a:r>
            <a:r>
              <a:rPr lang="en-US" dirty="0"/>
              <a:t>by authors </a:t>
            </a:r>
            <a:r>
              <a:rPr lang="en-US" dirty="0" err="1"/>
              <a:t>Mondher</a:t>
            </a:r>
            <a:r>
              <a:rPr lang="en-US" dirty="0"/>
              <a:t> Bouazizi and </a:t>
            </a:r>
            <a:r>
              <a:rPr lang="en-US" dirty="0" err="1"/>
              <a:t>Tomoaki</a:t>
            </a:r>
            <a:r>
              <a:rPr lang="en-US" dirty="0"/>
              <a:t> </a:t>
            </a:r>
            <a:r>
              <a:rPr lang="en-US" dirty="0" err="1"/>
              <a:t>Otsuki</a:t>
            </a:r>
            <a:r>
              <a:rPr lang="en-US" dirty="0"/>
              <a:t> </a:t>
            </a:r>
          </a:p>
          <a:p>
            <a:pPr marL="914400" lvl="1" indent="-457200">
              <a:buFont typeface="+mj-lt"/>
              <a:buAutoNum type="arabicPeriod"/>
            </a:pPr>
            <a:r>
              <a:rPr lang="en-US" i="1" dirty="0"/>
              <a:t>Bag of Tricks for Efficient Text Classification </a:t>
            </a:r>
            <a:r>
              <a:rPr lang="en-US" dirty="0"/>
              <a:t>by authors Armand </a:t>
            </a:r>
            <a:r>
              <a:rPr lang="en-US" dirty="0" err="1"/>
              <a:t>Joulin</a:t>
            </a:r>
            <a:r>
              <a:rPr lang="en-US" dirty="0"/>
              <a:t>, Edouard Grave, Piotr Bojanowski and Tomas </a:t>
            </a:r>
            <a:r>
              <a:rPr lang="en-US" dirty="0" err="1"/>
              <a:t>Mikolov</a:t>
            </a:r>
            <a:endParaRPr lang="en-US" dirty="0"/>
          </a:p>
          <a:p>
            <a:pPr marL="914400" lvl="1" indent="-457200">
              <a:buFont typeface="+mj-lt"/>
              <a:buAutoNum type="arabicPeriod"/>
            </a:pPr>
            <a:endParaRPr lang="en-US" i="1" dirty="0">
              <a:highlight>
                <a:srgbClr val="000080"/>
              </a:highlight>
            </a:endParaRPr>
          </a:p>
        </p:txBody>
      </p:sp>
    </p:spTree>
    <p:extLst>
      <p:ext uri="{BB962C8B-B14F-4D97-AF65-F5344CB8AC3E}">
        <p14:creationId xmlns:p14="http://schemas.microsoft.com/office/powerpoint/2010/main" val="331874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20">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22">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4">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6">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8">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B90E029C-4C90-FE4A-9450-96E9DD62C5AA}"/>
              </a:ext>
            </a:extLst>
          </p:cNvPr>
          <p:cNvSpPr txBox="1">
            <a:spLocks/>
          </p:cNvSpPr>
          <p:nvPr/>
        </p:nvSpPr>
        <p:spPr>
          <a:xfrm>
            <a:off x="826396" y="586855"/>
            <a:ext cx="4230100" cy="3387497"/>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defTabSz="914400">
              <a:lnSpc>
                <a:spcPct val="90000"/>
              </a:lnSpc>
              <a:spcAft>
                <a:spcPts val="600"/>
              </a:spcAft>
            </a:pPr>
            <a:r>
              <a:rPr lang="en-US" sz="4000" b="1" i="0" kern="1200" dirty="0">
                <a:solidFill>
                  <a:srgbClr val="FFFFFF"/>
                </a:solidFill>
                <a:latin typeface="+mj-lt"/>
                <a:ea typeface="+mj-ea"/>
                <a:cs typeface="+mj-cs"/>
              </a:rPr>
              <a:t>PRESENTATION OUTLINE</a:t>
            </a:r>
            <a:br>
              <a:rPr lang="en-US" sz="4000" b="1" i="0" kern="1200" dirty="0">
                <a:solidFill>
                  <a:srgbClr val="FFFFFF"/>
                </a:solidFill>
                <a:latin typeface="+mj-lt"/>
                <a:ea typeface="+mj-ea"/>
                <a:cs typeface="+mj-cs"/>
              </a:rPr>
            </a:br>
            <a:endParaRPr lang="en-US" sz="4000" b="1" i="0" kern="1200" dirty="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F98C6951-9DF5-2643-B969-44148C3648F3}"/>
              </a:ext>
            </a:extLst>
          </p:cNvPr>
          <p:cNvSpPr>
            <a:spLocks noGrp="1"/>
          </p:cNvSpPr>
          <p:nvPr>
            <p:ph type="subTitle" idx="1"/>
          </p:nvPr>
        </p:nvSpPr>
        <p:spPr>
          <a:xfrm>
            <a:off x="6503158" y="649480"/>
            <a:ext cx="4862447" cy="5546047"/>
          </a:xfrm>
        </p:spPr>
        <p:txBody>
          <a:bodyPr vert="horz" lIns="91440" tIns="45720" rIns="91440" bIns="45720" rtlCol="0" anchor="ctr">
            <a:normAutofit fontScale="92500" lnSpcReduction="10000"/>
          </a:bodyPr>
          <a:lstStyle/>
          <a:p>
            <a:pPr marL="285750" indent="-228600" algn="l">
              <a:lnSpc>
                <a:spcPct val="150000"/>
              </a:lnSpc>
              <a:buFont typeface="Arial" panose="020B0604020202020204" pitchFamily="34" charset="0"/>
              <a:buChar char="•"/>
            </a:pPr>
            <a:r>
              <a:rPr lang="en-US" sz="2800" dirty="0"/>
              <a:t>Problem Statement</a:t>
            </a:r>
          </a:p>
          <a:p>
            <a:pPr marL="285750" indent="-228600" algn="l">
              <a:lnSpc>
                <a:spcPct val="150000"/>
              </a:lnSpc>
              <a:buFont typeface="Arial" panose="020B0604020202020204" pitchFamily="34" charset="0"/>
              <a:buChar char="•"/>
            </a:pPr>
            <a:r>
              <a:rPr lang="en-US" sz="2800" dirty="0"/>
              <a:t>Project Workflow </a:t>
            </a:r>
          </a:p>
          <a:p>
            <a:pPr marL="285750" indent="-228600" algn="l">
              <a:lnSpc>
                <a:spcPct val="150000"/>
              </a:lnSpc>
              <a:buFont typeface="Arial" panose="020B0604020202020204" pitchFamily="34" charset="0"/>
              <a:buChar char="•"/>
            </a:pPr>
            <a:r>
              <a:rPr lang="en-US" sz="2800" dirty="0"/>
              <a:t>Exploratory Data Analysis</a:t>
            </a:r>
            <a:endParaRPr lang="en-US" sz="2400" dirty="0"/>
          </a:p>
          <a:p>
            <a:pPr marL="285750" indent="-228600" algn="l">
              <a:lnSpc>
                <a:spcPct val="150000"/>
              </a:lnSpc>
              <a:buFont typeface="Arial" panose="020B0604020202020204" pitchFamily="34" charset="0"/>
              <a:buChar char="•"/>
            </a:pPr>
            <a:r>
              <a:rPr lang="en-US" sz="2800" dirty="0"/>
              <a:t>Feature Engineering and Selection</a:t>
            </a:r>
          </a:p>
          <a:p>
            <a:pPr marL="285750" indent="-228600" algn="l">
              <a:lnSpc>
                <a:spcPct val="150000"/>
              </a:lnSpc>
              <a:buFont typeface="Arial" panose="020B0604020202020204" pitchFamily="34" charset="0"/>
              <a:buChar char="•"/>
            </a:pPr>
            <a:r>
              <a:rPr lang="en-US" sz="2800" dirty="0"/>
              <a:t>Modelling Pipelines and Results</a:t>
            </a:r>
          </a:p>
          <a:p>
            <a:pPr marL="285750" indent="-228600" algn="l">
              <a:lnSpc>
                <a:spcPct val="150000"/>
              </a:lnSpc>
              <a:buFont typeface="Arial" panose="020B0604020202020204" pitchFamily="34" charset="0"/>
              <a:buChar char="•"/>
            </a:pPr>
            <a:r>
              <a:rPr lang="en-US" sz="2800" dirty="0"/>
              <a:t>Conclusion</a:t>
            </a:r>
          </a:p>
          <a:p>
            <a:pPr marL="285750" indent="-228600" algn="l">
              <a:lnSpc>
                <a:spcPct val="150000"/>
              </a:lnSpc>
              <a:buFont typeface="Arial" panose="020B0604020202020204" pitchFamily="34" charset="0"/>
              <a:buChar char="•"/>
            </a:pPr>
            <a:r>
              <a:rPr lang="en-US" sz="2800" dirty="0"/>
              <a:t>Next steps</a:t>
            </a:r>
          </a:p>
        </p:txBody>
      </p:sp>
    </p:spTree>
    <p:extLst>
      <p:ext uri="{BB962C8B-B14F-4D97-AF65-F5344CB8AC3E}">
        <p14:creationId xmlns:p14="http://schemas.microsoft.com/office/powerpoint/2010/main" val="1902381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B90E029C-4C90-FE4A-9450-96E9DD62C5AA}"/>
              </a:ext>
            </a:extLst>
          </p:cNvPr>
          <p:cNvSpPr txBox="1">
            <a:spLocks/>
          </p:cNvSpPr>
          <p:nvPr/>
        </p:nvSpPr>
        <p:spPr>
          <a:xfrm>
            <a:off x="0" y="278535"/>
            <a:ext cx="9895951" cy="1033669"/>
          </a:xfrm>
          <a:prstGeom prst="rect">
            <a:avLst/>
          </a:prstGeom>
        </p:spPr>
        <p:txBody>
          <a:bodyPr vert="horz" lIns="91440" tIns="45720" rIns="91440" bIns="45720" rtlCol="0" anchor="ctr">
            <a:noAutofit/>
          </a:bodyPr>
          <a:lstStyle>
            <a:lvl1pPr algn="l" defTabSz="457200" rtl="0" eaLnBrk="1" latinLnBrk="0" hangingPunct="1">
              <a:spcBef>
                <a:spcPct val="0"/>
              </a:spcBef>
              <a:buNone/>
              <a:defRPr sz="54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defTabSz="914400">
              <a:lnSpc>
                <a:spcPct val="90000"/>
              </a:lnSpc>
              <a:spcAft>
                <a:spcPts val="600"/>
              </a:spcAft>
            </a:pPr>
            <a:endParaRPr lang="en-US" sz="4000" b="1" i="0" kern="1200" dirty="0">
              <a:solidFill>
                <a:srgbClr val="FFFFFF"/>
              </a:solidFill>
              <a:latin typeface="+mj-lt"/>
              <a:ea typeface="+mj-ea"/>
              <a:cs typeface="+mj-cs"/>
            </a:endParaRPr>
          </a:p>
          <a:p>
            <a:pPr defTabSz="914400">
              <a:lnSpc>
                <a:spcPct val="90000"/>
              </a:lnSpc>
              <a:spcAft>
                <a:spcPts val="600"/>
              </a:spcAft>
            </a:pPr>
            <a:r>
              <a:rPr lang="en-US" sz="4000" b="1" dirty="0">
                <a:solidFill>
                  <a:srgbClr val="FFFFFF"/>
                </a:solidFill>
              </a:rPr>
              <a:t>  </a:t>
            </a:r>
            <a:r>
              <a:rPr lang="en-US" sz="4000" b="1" i="0" kern="1200" dirty="0">
                <a:solidFill>
                  <a:srgbClr val="FFFFFF"/>
                </a:solidFill>
                <a:latin typeface="+mj-lt"/>
                <a:ea typeface="+mj-ea"/>
                <a:cs typeface="+mj-cs"/>
              </a:rPr>
              <a:t>PROBLEM STATEMENT</a:t>
            </a:r>
            <a:br>
              <a:rPr lang="en-US" sz="4000" b="1" i="0" kern="1200" dirty="0">
                <a:solidFill>
                  <a:srgbClr val="FFFFFF"/>
                </a:solidFill>
                <a:latin typeface="+mj-lt"/>
                <a:ea typeface="+mj-ea"/>
                <a:cs typeface="+mj-cs"/>
              </a:rPr>
            </a:br>
            <a:endParaRPr lang="en-US" sz="4000" b="1" i="0" kern="1200" dirty="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F98C6951-9DF5-2643-B969-44148C3648F3}"/>
              </a:ext>
            </a:extLst>
          </p:cNvPr>
          <p:cNvSpPr>
            <a:spLocks noGrp="1"/>
          </p:cNvSpPr>
          <p:nvPr>
            <p:ph type="subTitle" idx="1"/>
          </p:nvPr>
        </p:nvSpPr>
        <p:spPr>
          <a:xfrm>
            <a:off x="459351" y="1869276"/>
            <a:ext cx="11332156" cy="3128026"/>
          </a:xfrm>
        </p:spPr>
        <p:txBody>
          <a:bodyPr vert="horz" lIns="91440" tIns="45720" rIns="91440" bIns="45720" rtlCol="0" anchor="ctr">
            <a:normAutofit/>
          </a:bodyPr>
          <a:lstStyle/>
          <a:p>
            <a:pPr marL="285750" indent="-285750" algn="l">
              <a:buFont typeface="Arial" panose="020B0604020202020204" pitchFamily="34" charset="0"/>
              <a:buChar char="•"/>
            </a:pPr>
            <a:r>
              <a:rPr lang="en-US" sz="2000" dirty="0"/>
              <a:t>Why is detecting sarcasm important in social data science?</a:t>
            </a:r>
          </a:p>
          <a:p>
            <a:pPr lvl="1" algn="l"/>
            <a:r>
              <a:rPr lang="en-US" dirty="0"/>
              <a:t>Understanding the context and tone (i.e., whether a statement is sarcastic or sincere) of comments left on social media and/or e-commerce websites can help us understand user behavior and market needs which in turn helps us create better business models and recommend product/services more efficiently.</a:t>
            </a:r>
          </a:p>
          <a:p>
            <a:pPr lvl="1" algn="l"/>
            <a:endParaRPr lang="en-US" sz="1800" dirty="0"/>
          </a:p>
          <a:p>
            <a:pPr algn="l"/>
            <a:r>
              <a:rPr lang="en-US" sz="2000" dirty="0"/>
              <a:t>For this, we are using a balanced dataset on Kaggle, (</a:t>
            </a:r>
            <a:r>
              <a:rPr lang="en-US" sz="2000" dirty="0">
                <a:hlinkClick r:id="rId2"/>
              </a:rPr>
              <a:t>Sarcasm on Reddit</a:t>
            </a:r>
            <a:r>
              <a:rPr lang="en-US" sz="2000" dirty="0"/>
              <a:t>) containing ~1.3 million labelled comments . The dataset was generated by scraping comments from Reddit containing the \s (sarcasm) tag.</a:t>
            </a:r>
          </a:p>
        </p:txBody>
      </p:sp>
      <p:sp>
        <p:nvSpPr>
          <p:cNvPr id="2" name="Rectangle 1">
            <a:extLst>
              <a:ext uri="{FF2B5EF4-FFF2-40B4-BE49-F238E27FC236}">
                <a16:creationId xmlns:a16="http://schemas.microsoft.com/office/drawing/2014/main" id="{CEC3FDDA-4A77-5341-AB47-861C289C6E0F}"/>
              </a:ext>
            </a:extLst>
          </p:cNvPr>
          <p:cNvSpPr/>
          <p:nvPr/>
        </p:nvSpPr>
        <p:spPr>
          <a:xfrm>
            <a:off x="0" y="5092995"/>
            <a:ext cx="12191996" cy="1765004"/>
          </a:xfrm>
          <a:prstGeom prst="rect">
            <a:avLst/>
          </a:prstGeom>
          <a:solidFill>
            <a:schemeClr val="tx1">
              <a:lumMod val="8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28600">
              <a:lnSpc>
                <a:spcPct val="110000"/>
              </a:lnSpc>
              <a:buFont typeface="Arial" panose="020B0604020202020204" pitchFamily="34" charset="0"/>
              <a:buChar char="•"/>
            </a:pPr>
            <a:r>
              <a:rPr lang="en-US" i="1" dirty="0">
                <a:solidFill>
                  <a:schemeClr val="bg1"/>
                </a:solidFill>
              </a:rPr>
              <a:t>Our goal is to build an efficient classification model that can detect sarcasm in comments on the Internet commentary website Reddit</a:t>
            </a:r>
          </a:p>
          <a:p>
            <a:pPr marL="285750" indent="-228600">
              <a:lnSpc>
                <a:spcPct val="110000"/>
              </a:lnSpc>
              <a:buFont typeface="Arial" panose="020B0604020202020204" pitchFamily="34" charset="0"/>
              <a:buChar char="•"/>
            </a:pPr>
            <a:r>
              <a:rPr lang="en-US" i="1" dirty="0">
                <a:solidFill>
                  <a:schemeClr val="bg1"/>
                </a:solidFill>
              </a:rPr>
              <a:t>We also aim to analyze the dataset to answer relevant questions like which Reddit topic has the highest percentage of sarcastic comments, whether the linguistic features(capital letters etc.) have any bearing on the sarcasm score</a:t>
            </a:r>
          </a:p>
        </p:txBody>
      </p:sp>
    </p:spTree>
    <p:extLst>
      <p:ext uri="{BB962C8B-B14F-4D97-AF65-F5344CB8AC3E}">
        <p14:creationId xmlns:p14="http://schemas.microsoft.com/office/powerpoint/2010/main" val="2712114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B90E029C-4C90-FE4A-9450-96E9DD62C5AA}"/>
              </a:ext>
            </a:extLst>
          </p:cNvPr>
          <p:cNvSpPr txBox="1">
            <a:spLocks/>
          </p:cNvSpPr>
          <p:nvPr/>
        </p:nvSpPr>
        <p:spPr>
          <a:xfrm>
            <a:off x="0" y="294538"/>
            <a:ext cx="9895951" cy="1033669"/>
          </a:xfrm>
          <a:prstGeom prst="rect">
            <a:avLst/>
          </a:prstGeom>
        </p:spPr>
        <p:txBody>
          <a:bodyPr vert="horz" lIns="91440" tIns="45720" rIns="91440" bIns="45720" rtlCol="0" anchor="ctr">
            <a:noAutofit/>
          </a:bodyPr>
          <a:lstStyle>
            <a:lvl1pPr algn="l" defTabSz="457200" rtl="0" eaLnBrk="1" latinLnBrk="0" hangingPunct="1">
              <a:spcBef>
                <a:spcPct val="0"/>
              </a:spcBef>
              <a:buNone/>
              <a:defRPr sz="54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defTabSz="914400">
              <a:lnSpc>
                <a:spcPct val="90000"/>
              </a:lnSpc>
              <a:spcAft>
                <a:spcPts val="600"/>
              </a:spcAft>
            </a:pPr>
            <a:endParaRPr lang="en-US" sz="4000" b="1" i="0" kern="1200" dirty="0">
              <a:solidFill>
                <a:srgbClr val="FFFFFF"/>
              </a:solidFill>
              <a:latin typeface="+mj-lt"/>
              <a:ea typeface="+mj-ea"/>
              <a:cs typeface="+mj-cs"/>
            </a:endParaRPr>
          </a:p>
          <a:p>
            <a:pPr defTabSz="914400">
              <a:lnSpc>
                <a:spcPct val="90000"/>
              </a:lnSpc>
              <a:spcAft>
                <a:spcPts val="600"/>
              </a:spcAft>
            </a:pPr>
            <a:r>
              <a:rPr lang="en-US" sz="4000" b="1" i="0" kern="1200" dirty="0">
                <a:solidFill>
                  <a:srgbClr val="FFFFFF"/>
                </a:solidFill>
                <a:latin typeface="+mj-lt"/>
                <a:ea typeface="+mj-ea"/>
                <a:cs typeface="+mj-cs"/>
              </a:rPr>
              <a:t>  PROJECT WORKFLOW</a:t>
            </a:r>
            <a:br>
              <a:rPr lang="en-US" sz="4000" b="1" i="0" kern="1200" dirty="0">
                <a:solidFill>
                  <a:srgbClr val="FFFFFF"/>
                </a:solidFill>
                <a:latin typeface="+mj-lt"/>
                <a:ea typeface="+mj-ea"/>
                <a:cs typeface="+mj-cs"/>
              </a:rPr>
            </a:br>
            <a:endParaRPr lang="en-US" sz="4000" b="1" i="0" kern="1200" dirty="0">
              <a:solidFill>
                <a:srgbClr val="FFFFFF"/>
              </a:solidFill>
              <a:latin typeface="+mj-lt"/>
              <a:ea typeface="+mj-ea"/>
              <a:cs typeface="+mj-cs"/>
            </a:endParaRPr>
          </a:p>
        </p:txBody>
      </p:sp>
      <p:grpSp>
        <p:nvGrpSpPr>
          <p:cNvPr id="13" name="Group 12">
            <a:extLst>
              <a:ext uri="{FF2B5EF4-FFF2-40B4-BE49-F238E27FC236}">
                <a16:creationId xmlns:a16="http://schemas.microsoft.com/office/drawing/2014/main" id="{162EEA61-5219-D147-9579-DEEA4C338E73}"/>
              </a:ext>
            </a:extLst>
          </p:cNvPr>
          <p:cNvGrpSpPr/>
          <p:nvPr/>
        </p:nvGrpSpPr>
        <p:grpSpPr>
          <a:xfrm>
            <a:off x="197774" y="2170316"/>
            <a:ext cx="11865549" cy="3982039"/>
            <a:chOff x="197774" y="2170316"/>
            <a:chExt cx="11865549" cy="3982039"/>
          </a:xfrm>
        </p:grpSpPr>
        <p:sp>
          <p:nvSpPr>
            <p:cNvPr id="10" name="Freeform 9">
              <a:extLst>
                <a:ext uri="{FF2B5EF4-FFF2-40B4-BE49-F238E27FC236}">
                  <a16:creationId xmlns:a16="http://schemas.microsoft.com/office/drawing/2014/main" id="{F7D74823-3757-4B41-8C42-5258CB4B4A40}"/>
                </a:ext>
              </a:extLst>
            </p:cNvPr>
            <p:cNvSpPr/>
            <p:nvPr/>
          </p:nvSpPr>
          <p:spPr>
            <a:xfrm>
              <a:off x="197774" y="2170316"/>
              <a:ext cx="2347649" cy="1371600"/>
            </a:xfrm>
            <a:custGeom>
              <a:avLst/>
              <a:gdLst>
                <a:gd name="connsiteX0" fmla="*/ 0 w 2438400"/>
                <a:gd name="connsiteY0" fmla="*/ 361252 h 2167466"/>
                <a:gd name="connsiteX1" fmla="*/ 361252 w 2438400"/>
                <a:gd name="connsiteY1" fmla="*/ 0 h 2167466"/>
                <a:gd name="connsiteX2" fmla="*/ 2077148 w 2438400"/>
                <a:gd name="connsiteY2" fmla="*/ 0 h 2167466"/>
                <a:gd name="connsiteX3" fmla="*/ 2438400 w 2438400"/>
                <a:gd name="connsiteY3" fmla="*/ 361252 h 2167466"/>
                <a:gd name="connsiteX4" fmla="*/ 2438400 w 2438400"/>
                <a:gd name="connsiteY4" fmla="*/ 1806214 h 2167466"/>
                <a:gd name="connsiteX5" fmla="*/ 2077148 w 2438400"/>
                <a:gd name="connsiteY5" fmla="*/ 2167466 h 2167466"/>
                <a:gd name="connsiteX6" fmla="*/ 361252 w 2438400"/>
                <a:gd name="connsiteY6" fmla="*/ 2167466 h 2167466"/>
                <a:gd name="connsiteX7" fmla="*/ 0 w 2438400"/>
                <a:gd name="connsiteY7" fmla="*/ 1806214 h 2167466"/>
                <a:gd name="connsiteX8" fmla="*/ 0 w 2438400"/>
                <a:gd name="connsiteY8" fmla="*/ 361252 h 2167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400" h="2167466">
                  <a:moveTo>
                    <a:pt x="0" y="361252"/>
                  </a:moveTo>
                  <a:cubicBezTo>
                    <a:pt x="0" y="161738"/>
                    <a:pt x="161738" y="0"/>
                    <a:pt x="361252" y="0"/>
                  </a:cubicBezTo>
                  <a:lnTo>
                    <a:pt x="2077148" y="0"/>
                  </a:lnTo>
                  <a:cubicBezTo>
                    <a:pt x="2276662" y="0"/>
                    <a:pt x="2438400" y="161738"/>
                    <a:pt x="2438400" y="361252"/>
                  </a:cubicBezTo>
                  <a:lnTo>
                    <a:pt x="2438400" y="1806214"/>
                  </a:lnTo>
                  <a:cubicBezTo>
                    <a:pt x="2438400" y="2005728"/>
                    <a:pt x="2276662" y="2167466"/>
                    <a:pt x="2077148" y="2167466"/>
                  </a:cubicBezTo>
                  <a:lnTo>
                    <a:pt x="361252" y="2167466"/>
                  </a:lnTo>
                  <a:cubicBezTo>
                    <a:pt x="161738" y="2167466"/>
                    <a:pt x="0" y="2005728"/>
                    <a:pt x="0" y="1806214"/>
                  </a:cubicBezTo>
                  <a:lnTo>
                    <a:pt x="0" y="361252"/>
                  </a:lnTo>
                  <a:close/>
                </a:path>
              </a:pathLst>
            </a:custGeom>
            <a:solidFill>
              <a:schemeClr val="accent1">
                <a:lumMod val="50000"/>
              </a:schemeClr>
            </a:solidFill>
            <a:ln>
              <a:solidFill>
                <a:schemeClr val="accent1">
                  <a:lumMod val="5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38217" tIns="338217" rIns="338217" bIns="338217" numCol="1" spcCol="1270" anchor="ctr" anchorCtr="0">
              <a:noAutofit/>
            </a:bodyPr>
            <a:lstStyle/>
            <a:p>
              <a:pPr marL="0" lvl="0" indent="0" algn="ctr" defTabSz="2711450">
                <a:lnSpc>
                  <a:spcPct val="90000"/>
                </a:lnSpc>
                <a:spcBef>
                  <a:spcPct val="0"/>
                </a:spcBef>
                <a:spcAft>
                  <a:spcPct val="35000"/>
                </a:spcAft>
                <a:buNone/>
              </a:pPr>
              <a:r>
                <a:rPr lang="en-US" kern="1200" dirty="0"/>
                <a:t>Define </a:t>
              </a:r>
              <a:r>
                <a:rPr lang="en-US" dirty="0"/>
                <a:t>the p</a:t>
              </a:r>
              <a:r>
                <a:rPr lang="en-US" kern="1200" dirty="0"/>
                <a:t>roblem and finalize dataset</a:t>
              </a:r>
            </a:p>
          </p:txBody>
        </p:sp>
        <p:sp>
          <p:nvSpPr>
            <p:cNvPr id="19" name="Freeform 18">
              <a:extLst>
                <a:ext uri="{FF2B5EF4-FFF2-40B4-BE49-F238E27FC236}">
                  <a16:creationId xmlns:a16="http://schemas.microsoft.com/office/drawing/2014/main" id="{32954359-72B3-054B-88DD-928E9EFA9247}"/>
                </a:ext>
              </a:extLst>
            </p:cNvPr>
            <p:cNvSpPr/>
            <p:nvPr/>
          </p:nvSpPr>
          <p:spPr>
            <a:xfrm>
              <a:off x="3339360" y="2170316"/>
              <a:ext cx="2347649" cy="1371600"/>
            </a:xfrm>
            <a:custGeom>
              <a:avLst/>
              <a:gdLst>
                <a:gd name="connsiteX0" fmla="*/ 0 w 2438400"/>
                <a:gd name="connsiteY0" fmla="*/ 361252 h 2167466"/>
                <a:gd name="connsiteX1" fmla="*/ 361252 w 2438400"/>
                <a:gd name="connsiteY1" fmla="*/ 0 h 2167466"/>
                <a:gd name="connsiteX2" fmla="*/ 2077148 w 2438400"/>
                <a:gd name="connsiteY2" fmla="*/ 0 h 2167466"/>
                <a:gd name="connsiteX3" fmla="*/ 2438400 w 2438400"/>
                <a:gd name="connsiteY3" fmla="*/ 361252 h 2167466"/>
                <a:gd name="connsiteX4" fmla="*/ 2438400 w 2438400"/>
                <a:gd name="connsiteY4" fmla="*/ 1806214 h 2167466"/>
                <a:gd name="connsiteX5" fmla="*/ 2077148 w 2438400"/>
                <a:gd name="connsiteY5" fmla="*/ 2167466 h 2167466"/>
                <a:gd name="connsiteX6" fmla="*/ 361252 w 2438400"/>
                <a:gd name="connsiteY6" fmla="*/ 2167466 h 2167466"/>
                <a:gd name="connsiteX7" fmla="*/ 0 w 2438400"/>
                <a:gd name="connsiteY7" fmla="*/ 1806214 h 2167466"/>
                <a:gd name="connsiteX8" fmla="*/ 0 w 2438400"/>
                <a:gd name="connsiteY8" fmla="*/ 361252 h 2167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400" h="2167466">
                  <a:moveTo>
                    <a:pt x="0" y="361252"/>
                  </a:moveTo>
                  <a:cubicBezTo>
                    <a:pt x="0" y="161738"/>
                    <a:pt x="161738" y="0"/>
                    <a:pt x="361252" y="0"/>
                  </a:cubicBezTo>
                  <a:lnTo>
                    <a:pt x="2077148" y="0"/>
                  </a:lnTo>
                  <a:cubicBezTo>
                    <a:pt x="2276662" y="0"/>
                    <a:pt x="2438400" y="161738"/>
                    <a:pt x="2438400" y="361252"/>
                  </a:cubicBezTo>
                  <a:lnTo>
                    <a:pt x="2438400" y="1806214"/>
                  </a:lnTo>
                  <a:cubicBezTo>
                    <a:pt x="2438400" y="2005728"/>
                    <a:pt x="2276662" y="2167466"/>
                    <a:pt x="2077148" y="2167466"/>
                  </a:cubicBezTo>
                  <a:lnTo>
                    <a:pt x="361252" y="2167466"/>
                  </a:lnTo>
                  <a:cubicBezTo>
                    <a:pt x="161738" y="2167466"/>
                    <a:pt x="0" y="2005728"/>
                    <a:pt x="0" y="1806214"/>
                  </a:cubicBezTo>
                  <a:lnTo>
                    <a:pt x="0" y="361252"/>
                  </a:lnTo>
                  <a:close/>
                </a:path>
              </a:pathLst>
            </a:custGeom>
            <a:solidFill>
              <a:schemeClr val="accent1">
                <a:lumMod val="50000"/>
              </a:schemeClr>
            </a:solidFill>
            <a:ln>
              <a:solidFill>
                <a:schemeClr val="accent1">
                  <a:lumMod val="5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38217" tIns="338217" rIns="338217" bIns="338217" numCol="1" spcCol="1270" anchor="ctr" anchorCtr="0">
              <a:noAutofit/>
            </a:bodyPr>
            <a:lstStyle/>
            <a:p>
              <a:pPr marL="0" lvl="0" indent="0" algn="ctr" defTabSz="2711450">
                <a:lnSpc>
                  <a:spcPct val="90000"/>
                </a:lnSpc>
                <a:spcBef>
                  <a:spcPct val="0"/>
                </a:spcBef>
                <a:spcAft>
                  <a:spcPct val="35000"/>
                </a:spcAft>
                <a:buNone/>
              </a:pPr>
              <a:r>
                <a:rPr lang="en-US" dirty="0"/>
                <a:t>Perform EDA</a:t>
              </a:r>
              <a:endParaRPr lang="en-US" kern="1200" dirty="0"/>
            </a:p>
          </p:txBody>
        </p:sp>
        <p:sp>
          <p:nvSpPr>
            <p:cNvPr id="20" name="Freeform 19">
              <a:extLst>
                <a:ext uri="{FF2B5EF4-FFF2-40B4-BE49-F238E27FC236}">
                  <a16:creationId xmlns:a16="http://schemas.microsoft.com/office/drawing/2014/main" id="{D5ECC7DC-BDF4-8847-B5B3-D49630C591B0}"/>
                </a:ext>
              </a:extLst>
            </p:cNvPr>
            <p:cNvSpPr/>
            <p:nvPr/>
          </p:nvSpPr>
          <p:spPr>
            <a:xfrm>
              <a:off x="6480947" y="2170316"/>
              <a:ext cx="2347649" cy="1371600"/>
            </a:xfrm>
            <a:custGeom>
              <a:avLst/>
              <a:gdLst>
                <a:gd name="connsiteX0" fmla="*/ 0 w 2438400"/>
                <a:gd name="connsiteY0" fmla="*/ 361252 h 2167466"/>
                <a:gd name="connsiteX1" fmla="*/ 361252 w 2438400"/>
                <a:gd name="connsiteY1" fmla="*/ 0 h 2167466"/>
                <a:gd name="connsiteX2" fmla="*/ 2077148 w 2438400"/>
                <a:gd name="connsiteY2" fmla="*/ 0 h 2167466"/>
                <a:gd name="connsiteX3" fmla="*/ 2438400 w 2438400"/>
                <a:gd name="connsiteY3" fmla="*/ 361252 h 2167466"/>
                <a:gd name="connsiteX4" fmla="*/ 2438400 w 2438400"/>
                <a:gd name="connsiteY4" fmla="*/ 1806214 h 2167466"/>
                <a:gd name="connsiteX5" fmla="*/ 2077148 w 2438400"/>
                <a:gd name="connsiteY5" fmla="*/ 2167466 h 2167466"/>
                <a:gd name="connsiteX6" fmla="*/ 361252 w 2438400"/>
                <a:gd name="connsiteY6" fmla="*/ 2167466 h 2167466"/>
                <a:gd name="connsiteX7" fmla="*/ 0 w 2438400"/>
                <a:gd name="connsiteY7" fmla="*/ 1806214 h 2167466"/>
                <a:gd name="connsiteX8" fmla="*/ 0 w 2438400"/>
                <a:gd name="connsiteY8" fmla="*/ 361252 h 2167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400" h="2167466">
                  <a:moveTo>
                    <a:pt x="0" y="361252"/>
                  </a:moveTo>
                  <a:cubicBezTo>
                    <a:pt x="0" y="161738"/>
                    <a:pt x="161738" y="0"/>
                    <a:pt x="361252" y="0"/>
                  </a:cubicBezTo>
                  <a:lnTo>
                    <a:pt x="2077148" y="0"/>
                  </a:lnTo>
                  <a:cubicBezTo>
                    <a:pt x="2276662" y="0"/>
                    <a:pt x="2438400" y="161738"/>
                    <a:pt x="2438400" y="361252"/>
                  </a:cubicBezTo>
                  <a:lnTo>
                    <a:pt x="2438400" y="1806214"/>
                  </a:lnTo>
                  <a:cubicBezTo>
                    <a:pt x="2438400" y="2005728"/>
                    <a:pt x="2276662" y="2167466"/>
                    <a:pt x="2077148" y="2167466"/>
                  </a:cubicBezTo>
                  <a:lnTo>
                    <a:pt x="361252" y="2167466"/>
                  </a:lnTo>
                  <a:cubicBezTo>
                    <a:pt x="161738" y="2167466"/>
                    <a:pt x="0" y="2005728"/>
                    <a:pt x="0" y="1806214"/>
                  </a:cubicBezTo>
                  <a:lnTo>
                    <a:pt x="0" y="361252"/>
                  </a:lnTo>
                  <a:close/>
                </a:path>
              </a:pathLst>
            </a:custGeom>
            <a:solidFill>
              <a:schemeClr val="accent1">
                <a:lumMod val="50000"/>
              </a:schemeClr>
            </a:solidFill>
            <a:ln>
              <a:solidFill>
                <a:schemeClr val="accent1">
                  <a:lumMod val="5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38217" tIns="338217" rIns="338217" bIns="338217" numCol="1" spcCol="1270" anchor="ctr" anchorCtr="0">
              <a:noAutofit/>
            </a:bodyPr>
            <a:lstStyle/>
            <a:p>
              <a:pPr marL="0" lvl="0" indent="0" algn="ctr" defTabSz="2711450">
                <a:lnSpc>
                  <a:spcPct val="90000"/>
                </a:lnSpc>
                <a:spcBef>
                  <a:spcPct val="0"/>
                </a:spcBef>
                <a:spcAft>
                  <a:spcPct val="35000"/>
                </a:spcAft>
                <a:buNone/>
              </a:pPr>
              <a:r>
                <a:rPr lang="en-US" dirty="0"/>
                <a:t>Feature engineering and selection</a:t>
              </a:r>
              <a:endParaRPr lang="en-US" kern="1200" dirty="0"/>
            </a:p>
          </p:txBody>
        </p:sp>
        <p:sp>
          <p:nvSpPr>
            <p:cNvPr id="21" name="Freeform 20">
              <a:extLst>
                <a:ext uri="{FF2B5EF4-FFF2-40B4-BE49-F238E27FC236}">
                  <a16:creationId xmlns:a16="http://schemas.microsoft.com/office/drawing/2014/main" id="{B00981CF-09D1-7641-8B97-DE3EDA55D3D5}"/>
                </a:ext>
              </a:extLst>
            </p:cNvPr>
            <p:cNvSpPr/>
            <p:nvPr/>
          </p:nvSpPr>
          <p:spPr>
            <a:xfrm>
              <a:off x="6480948" y="4780755"/>
              <a:ext cx="2347649" cy="1371600"/>
            </a:xfrm>
            <a:custGeom>
              <a:avLst/>
              <a:gdLst>
                <a:gd name="connsiteX0" fmla="*/ 0 w 2438400"/>
                <a:gd name="connsiteY0" fmla="*/ 361252 h 2167466"/>
                <a:gd name="connsiteX1" fmla="*/ 361252 w 2438400"/>
                <a:gd name="connsiteY1" fmla="*/ 0 h 2167466"/>
                <a:gd name="connsiteX2" fmla="*/ 2077148 w 2438400"/>
                <a:gd name="connsiteY2" fmla="*/ 0 h 2167466"/>
                <a:gd name="connsiteX3" fmla="*/ 2438400 w 2438400"/>
                <a:gd name="connsiteY3" fmla="*/ 361252 h 2167466"/>
                <a:gd name="connsiteX4" fmla="*/ 2438400 w 2438400"/>
                <a:gd name="connsiteY4" fmla="*/ 1806214 h 2167466"/>
                <a:gd name="connsiteX5" fmla="*/ 2077148 w 2438400"/>
                <a:gd name="connsiteY5" fmla="*/ 2167466 h 2167466"/>
                <a:gd name="connsiteX6" fmla="*/ 361252 w 2438400"/>
                <a:gd name="connsiteY6" fmla="*/ 2167466 h 2167466"/>
                <a:gd name="connsiteX7" fmla="*/ 0 w 2438400"/>
                <a:gd name="connsiteY7" fmla="*/ 1806214 h 2167466"/>
                <a:gd name="connsiteX8" fmla="*/ 0 w 2438400"/>
                <a:gd name="connsiteY8" fmla="*/ 361252 h 2167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400" h="2167466">
                  <a:moveTo>
                    <a:pt x="0" y="361252"/>
                  </a:moveTo>
                  <a:cubicBezTo>
                    <a:pt x="0" y="161738"/>
                    <a:pt x="161738" y="0"/>
                    <a:pt x="361252" y="0"/>
                  </a:cubicBezTo>
                  <a:lnTo>
                    <a:pt x="2077148" y="0"/>
                  </a:lnTo>
                  <a:cubicBezTo>
                    <a:pt x="2276662" y="0"/>
                    <a:pt x="2438400" y="161738"/>
                    <a:pt x="2438400" y="361252"/>
                  </a:cubicBezTo>
                  <a:lnTo>
                    <a:pt x="2438400" y="1806214"/>
                  </a:lnTo>
                  <a:cubicBezTo>
                    <a:pt x="2438400" y="2005728"/>
                    <a:pt x="2276662" y="2167466"/>
                    <a:pt x="2077148" y="2167466"/>
                  </a:cubicBezTo>
                  <a:lnTo>
                    <a:pt x="361252" y="2167466"/>
                  </a:lnTo>
                  <a:cubicBezTo>
                    <a:pt x="161738" y="2167466"/>
                    <a:pt x="0" y="2005728"/>
                    <a:pt x="0" y="1806214"/>
                  </a:cubicBezTo>
                  <a:lnTo>
                    <a:pt x="0" y="361252"/>
                  </a:lnTo>
                  <a:close/>
                </a:path>
              </a:pathLst>
            </a:custGeom>
            <a:solidFill>
              <a:schemeClr val="accent1">
                <a:lumMod val="50000"/>
              </a:schemeClr>
            </a:solidFill>
            <a:ln>
              <a:solidFill>
                <a:schemeClr val="accent1">
                  <a:lumMod val="5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38217" tIns="338217" rIns="338217" bIns="338217" numCol="1" spcCol="1270" anchor="ctr" anchorCtr="0">
              <a:noAutofit/>
            </a:bodyPr>
            <a:lstStyle/>
            <a:p>
              <a:pPr marL="0" lvl="0" indent="0" algn="ctr" defTabSz="2711450">
                <a:lnSpc>
                  <a:spcPct val="90000"/>
                </a:lnSpc>
                <a:spcBef>
                  <a:spcPct val="0"/>
                </a:spcBef>
                <a:spcAft>
                  <a:spcPct val="35000"/>
                </a:spcAft>
                <a:buNone/>
              </a:pPr>
              <a:r>
                <a:rPr lang="en-US" dirty="0"/>
                <a:t>Build baseline Logistic Regression model</a:t>
              </a:r>
              <a:endParaRPr lang="en-US" kern="1200" dirty="0"/>
            </a:p>
          </p:txBody>
        </p:sp>
        <p:sp>
          <p:nvSpPr>
            <p:cNvPr id="23" name="Freeform 22">
              <a:extLst>
                <a:ext uri="{FF2B5EF4-FFF2-40B4-BE49-F238E27FC236}">
                  <a16:creationId xmlns:a16="http://schemas.microsoft.com/office/drawing/2014/main" id="{F8EE3B45-1DE4-BE4B-A637-287FD3DFC5C5}"/>
                </a:ext>
              </a:extLst>
            </p:cNvPr>
            <p:cNvSpPr/>
            <p:nvPr/>
          </p:nvSpPr>
          <p:spPr>
            <a:xfrm>
              <a:off x="197774" y="4780755"/>
              <a:ext cx="2347649" cy="1371600"/>
            </a:xfrm>
            <a:custGeom>
              <a:avLst/>
              <a:gdLst>
                <a:gd name="connsiteX0" fmla="*/ 0 w 2438400"/>
                <a:gd name="connsiteY0" fmla="*/ 361252 h 2167466"/>
                <a:gd name="connsiteX1" fmla="*/ 361252 w 2438400"/>
                <a:gd name="connsiteY1" fmla="*/ 0 h 2167466"/>
                <a:gd name="connsiteX2" fmla="*/ 2077148 w 2438400"/>
                <a:gd name="connsiteY2" fmla="*/ 0 h 2167466"/>
                <a:gd name="connsiteX3" fmla="*/ 2438400 w 2438400"/>
                <a:gd name="connsiteY3" fmla="*/ 361252 h 2167466"/>
                <a:gd name="connsiteX4" fmla="*/ 2438400 w 2438400"/>
                <a:gd name="connsiteY4" fmla="*/ 1806214 h 2167466"/>
                <a:gd name="connsiteX5" fmla="*/ 2077148 w 2438400"/>
                <a:gd name="connsiteY5" fmla="*/ 2167466 h 2167466"/>
                <a:gd name="connsiteX6" fmla="*/ 361252 w 2438400"/>
                <a:gd name="connsiteY6" fmla="*/ 2167466 h 2167466"/>
                <a:gd name="connsiteX7" fmla="*/ 0 w 2438400"/>
                <a:gd name="connsiteY7" fmla="*/ 1806214 h 2167466"/>
                <a:gd name="connsiteX8" fmla="*/ 0 w 2438400"/>
                <a:gd name="connsiteY8" fmla="*/ 361252 h 2167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400" h="2167466">
                  <a:moveTo>
                    <a:pt x="0" y="361252"/>
                  </a:moveTo>
                  <a:cubicBezTo>
                    <a:pt x="0" y="161738"/>
                    <a:pt x="161738" y="0"/>
                    <a:pt x="361252" y="0"/>
                  </a:cubicBezTo>
                  <a:lnTo>
                    <a:pt x="2077148" y="0"/>
                  </a:lnTo>
                  <a:cubicBezTo>
                    <a:pt x="2276662" y="0"/>
                    <a:pt x="2438400" y="161738"/>
                    <a:pt x="2438400" y="361252"/>
                  </a:cubicBezTo>
                  <a:lnTo>
                    <a:pt x="2438400" y="1806214"/>
                  </a:lnTo>
                  <a:cubicBezTo>
                    <a:pt x="2438400" y="2005728"/>
                    <a:pt x="2276662" y="2167466"/>
                    <a:pt x="2077148" y="2167466"/>
                  </a:cubicBezTo>
                  <a:lnTo>
                    <a:pt x="361252" y="2167466"/>
                  </a:lnTo>
                  <a:cubicBezTo>
                    <a:pt x="161738" y="2167466"/>
                    <a:pt x="0" y="2005728"/>
                    <a:pt x="0" y="1806214"/>
                  </a:cubicBezTo>
                  <a:lnTo>
                    <a:pt x="0" y="361252"/>
                  </a:lnTo>
                  <a:close/>
                </a:path>
              </a:pathLst>
            </a:custGeom>
            <a:solidFill>
              <a:schemeClr val="accent1">
                <a:lumMod val="50000"/>
              </a:schemeClr>
            </a:solidFill>
            <a:ln>
              <a:solidFill>
                <a:schemeClr val="accent1">
                  <a:lumMod val="5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38217" tIns="338217" rIns="338217" bIns="338217" numCol="1" spcCol="1270" anchor="ctr" anchorCtr="0">
              <a:noAutofit/>
            </a:bodyPr>
            <a:lstStyle/>
            <a:p>
              <a:pPr marL="0" lvl="0" indent="0" algn="ctr" defTabSz="2711450">
                <a:lnSpc>
                  <a:spcPct val="90000"/>
                </a:lnSpc>
                <a:spcBef>
                  <a:spcPct val="0"/>
                </a:spcBef>
                <a:spcAft>
                  <a:spcPct val="35000"/>
                </a:spcAft>
                <a:buNone/>
              </a:pPr>
              <a:r>
                <a:rPr lang="en-US" dirty="0"/>
                <a:t>Train, split and evaluate all the models to determine best model</a:t>
              </a:r>
              <a:endParaRPr lang="en-US" kern="1200" dirty="0"/>
            </a:p>
          </p:txBody>
        </p:sp>
        <p:sp>
          <p:nvSpPr>
            <p:cNvPr id="22" name="Freeform 21">
              <a:extLst>
                <a:ext uri="{FF2B5EF4-FFF2-40B4-BE49-F238E27FC236}">
                  <a16:creationId xmlns:a16="http://schemas.microsoft.com/office/drawing/2014/main" id="{B0378F66-E1DC-CE4E-A54D-2612F5F4B693}"/>
                </a:ext>
              </a:extLst>
            </p:cNvPr>
            <p:cNvSpPr/>
            <p:nvPr/>
          </p:nvSpPr>
          <p:spPr>
            <a:xfrm>
              <a:off x="9223288" y="3192325"/>
              <a:ext cx="2840035" cy="2057400"/>
            </a:xfrm>
            <a:custGeom>
              <a:avLst/>
              <a:gdLst>
                <a:gd name="connsiteX0" fmla="*/ 0 w 2438400"/>
                <a:gd name="connsiteY0" fmla="*/ 361252 h 2167466"/>
                <a:gd name="connsiteX1" fmla="*/ 361252 w 2438400"/>
                <a:gd name="connsiteY1" fmla="*/ 0 h 2167466"/>
                <a:gd name="connsiteX2" fmla="*/ 2077148 w 2438400"/>
                <a:gd name="connsiteY2" fmla="*/ 0 h 2167466"/>
                <a:gd name="connsiteX3" fmla="*/ 2438400 w 2438400"/>
                <a:gd name="connsiteY3" fmla="*/ 361252 h 2167466"/>
                <a:gd name="connsiteX4" fmla="*/ 2438400 w 2438400"/>
                <a:gd name="connsiteY4" fmla="*/ 1806214 h 2167466"/>
                <a:gd name="connsiteX5" fmla="*/ 2077148 w 2438400"/>
                <a:gd name="connsiteY5" fmla="*/ 2167466 h 2167466"/>
                <a:gd name="connsiteX6" fmla="*/ 361252 w 2438400"/>
                <a:gd name="connsiteY6" fmla="*/ 2167466 h 2167466"/>
                <a:gd name="connsiteX7" fmla="*/ 0 w 2438400"/>
                <a:gd name="connsiteY7" fmla="*/ 1806214 h 2167466"/>
                <a:gd name="connsiteX8" fmla="*/ 0 w 2438400"/>
                <a:gd name="connsiteY8" fmla="*/ 361252 h 2167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400" h="2167466">
                  <a:moveTo>
                    <a:pt x="0" y="361252"/>
                  </a:moveTo>
                  <a:cubicBezTo>
                    <a:pt x="0" y="161738"/>
                    <a:pt x="161738" y="0"/>
                    <a:pt x="361252" y="0"/>
                  </a:cubicBezTo>
                  <a:lnTo>
                    <a:pt x="2077148" y="0"/>
                  </a:lnTo>
                  <a:cubicBezTo>
                    <a:pt x="2276662" y="0"/>
                    <a:pt x="2438400" y="161738"/>
                    <a:pt x="2438400" y="361252"/>
                  </a:cubicBezTo>
                  <a:lnTo>
                    <a:pt x="2438400" y="1806214"/>
                  </a:lnTo>
                  <a:cubicBezTo>
                    <a:pt x="2438400" y="2005728"/>
                    <a:pt x="2276662" y="2167466"/>
                    <a:pt x="2077148" y="2167466"/>
                  </a:cubicBezTo>
                  <a:lnTo>
                    <a:pt x="361252" y="2167466"/>
                  </a:lnTo>
                  <a:cubicBezTo>
                    <a:pt x="161738" y="2167466"/>
                    <a:pt x="0" y="2005728"/>
                    <a:pt x="0" y="1806214"/>
                  </a:cubicBezTo>
                  <a:lnTo>
                    <a:pt x="0" y="361252"/>
                  </a:lnTo>
                  <a:close/>
                </a:path>
              </a:pathLst>
            </a:custGeom>
            <a:solidFill>
              <a:schemeClr val="accent1">
                <a:lumMod val="50000"/>
              </a:schemeClr>
            </a:solidFill>
            <a:ln>
              <a:solidFill>
                <a:schemeClr val="accent1">
                  <a:lumMod val="5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38217" tIns="338217" rIns="338217" bIns="338217" numCol="1" spcCol="1270" anchor="ctr" anchorCtr="0">
              <a:noAutofit/>
            </a:bodyPr>
            <a:lstStyle/>
            <a:p>
              <a:pPr marL="0" lvl="0" indent="0" defTabSz="2711450">
                <a:lnSpc>
                  <a:spcPct val="90000"/>
                </a:lnSpc>
                <a:spcBef>
                  <a:spcPct val="0"/>
                </a:spcBef>
                <a:spcAft>
                  <a:spcPct val="35000"/>
                </a:spcAft>
                <a:buNone/>
              </a:pPr>
              <a:endParaRPr lang="en-US" sz="1600" dirty="0"/>
            </a:p>
            <a:p>
              <a:pPr marL="0" lvl="0" indent="0" defTabSz="2711450">
                <a:lnSpc>
                  <a:spcPct val="90000"/>
                </a:lnSpc>
                <a:spcBef>
                  <a:spcPct val="0"/>
                </a:spcBef>
                <a:spcAft>
                  <a:spcPct val="35000"/>
                </a:spcAft>
                <a:buNone/>
              </a:pPr>
              <a:r>
                <a:rPr lang="en-US" sz="1600" dirty="0"/>
                <a:t>Preprocessing of data</a:t>
              </a:r>
            </a:p>
            <a:p>
              <a:pPr marL="457200" lvl="0" indent="-457200" defTabSz="2711450">
                <a:lnSpc>
                  <a:spcPct val="90000"/>
                </a:lnSpc>
                <a:spcBef>
                  <a:spcPct val="0"/>
                </a:spcBef>
                <a:spcAft>
                  <a:spcPct val="35000"/>
                </a:spcAft>
                <a:buAutoNum type="arabicPeriod"/>
              </a:pPr>
              <a:r>
                <a:rPr lang="en-US" sz="1600" kern="1200" dirty="0"/>
                <a:t>TFIDFvectorizer on  ‘comments’ data</a:t>
              </a:r>
            </a:p>
            <a:p>
              <a:pPr marL="457200" lvl="0" indent="-457200" defTabSz="2711450">
                <a:lnSpc>
                  <a:spcPct val="90000"/>
                </a:lnSpc>
                <a:spcBef>
                  <a:spcPct val="0"/>
                </a:spcBef>
                <a:spcAft>
                  <a:spcPct val="35000"/>
                </a:spcAft>
                <a:buAutoNum type="arabicPeriod"/>
              </a:pPr>
              <a:r>
                <a:rPr lang="en-US" sz="1600" kern="1200" dirty="0"/>
                <a:t>OneHotEncoder on categorical data</a:t>
              </a:r>
            </a:p>
            <a:p>
              <a:pPr marL="457200" lvl="0" indent="-457200" defTabSz="2711450">
                <a:lnSpc>
                  <a:spcPct val="90000"/>
                </a:lnSpc>
                <a:spcBef>
                  <a:spcPct val="0"/>
                </a:spcBef>
                <a:spcAft>
                  <a:spcPct val="35000"/>
                </a:spcAft>
                <a:buAutoNum type="arabicPeriod"/>
              </a:pPr>
              <a:r>
                <a:rPr lang="en-US" sz="1600" dirty="0"/>
                <a:t>Scaling the numerical data</a:t>
              </a:r>
            </a:p>
            <a:p>
              <a:pPr marL="457200" lvl="0" indent="-457200" defTabSz="2711450">
                <a:lnSpc>
                  <a:spcPct val="90000"/>
                </a:lnSpc>
                <a:spcBef>
                  <a:spcPct val="0"/>
                </a:spcBef>
                <a:spcAft>
                  <a:spcPct val="35000"/>
                </a:spcAft>
                <a:buAutoNum type="arabicPeriod"/>
              </a:pPr>
              <a:endParaRPr lang="en-US" sz="1600" kern="1200" dirty="0"/>
            </a:p>
          </p:txBody>
        </p:sp>
      </p:grpSp>
      <p:sp>
        <p:nvSpPr>
          <p:cNvPr id="24" name="Freeform 23">
            <a:extLst>
              <a:ext uri="{FF2B5EF4-FFF2-40B4-BE49-F238E27FC236}">
                <a16:creationId xmlns:a16="http://schemas.microsoft.com/office/drawing/2014/main" id="{0E6C8EF4-14B2-BF4C-A599-F545E5C17398}"/>
              </a:ext>
            </a:extLst>
          </p:cNvPr>
          <p:cNvSpPr/>
          <p:nvPr/>
        </p:nvSpPr>
        <p:spPr>
          <a:xfrm>
            <a:off x="3116079" y="4780755"/>
            <a:ext cx="2794213" cy="1371600"/>
          </a:xfrm>
          <a:custGeom>
            <a:avLst/>
            <a:gdLst>
              <a:gd name="connsiteX0" fmla="*/ 0 w 2438400"/>
              <a:gd name="connsiteY0" fmla="*/ 361252 h 2167466"/>
              <a:gd name="connsiteX1" fmla="*/ 361252 w 2438400"/>
              <a:gd name="connsiteY1" fmla="*/ 0 h 2167466"/>
              <a:gd name="connsiteX2" fmla="*/ 2077148 w 2438400"/>
              <a:gd name="connsiteY2" fmla="*/ 0 h 2167466"/>
              <a:gd name="connsiteX3" fmla="*/ 2438400 w 2438400"/>
              <a:gd name="connsiteY3" fmla="*/ 361252 h 2167466"/>
              <a:gd name="connsiteX4" fmla="*/ 2438400 w 2438400"/>
              <a:gd name="connsiteY4" fmla="*/ 1806214 h 2167466"/>
              <a:gd name="connsiteX5" fmla="*/ 2077148 w 2438400"/>
              <a:gd name="connsiteY5" fmla="*/ 2167466 h 2167466"/>
              <a:gd name="connsiteX6" fmla="*/ 361252 w 2438400"/>
              <a:gd name="connsiteY6" fmla="*/ 2167466 h 2167466"/>
              <a:gd name="connsiteX7" fmla="*/ 0 w 2438400"/>
              <a:gd name="connsiteY7" fmla="*/ 1806214 h 2167466"/>
              <a:gd name="connsiteX8" fmla="*/ 0 w 2438400"/>
              <a:gd name="connsiteY8" fmla="*/ 361252 h 2167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400" h="2167466">
                <a:moveTo>
                  <a:pt x="0" y="361252"/>
                </a:moveTo>
                <a:cubicBezTo>
                  <a:pt x="0" y="161738"/>
                  <a:pt x="161738" y="0"/>
                  <a:pt x="361252" y="0"/>
                </a:cubicBezTo>
                <a:lnTo>
                  <a:pt x="2077148" y="0"/>
                </a:lnTo>
                <a:cubicBezTo>
                  <a:pt x="2276662" y="0"/>
                  <a:pt x="2438400" y="161738"/>
                  <a:pt x="2438400" y="361252"/>
                </a:cubicBezTo>
                <a:lnTo>
                  <a:pt x="2438400" y="1806214"/>
                </a:lnTo>
                <a:cubicBezTo>
                  <a:pt x="2438400" y="2005728"/>
                  <a:pt x="2276662" y="2167466"/>
                  <a:pt x="2077148" y="2167466"/>
                </a:cubicBezTo>
                <a:lnTo>
                  <a:pt x="361252" y="2167466"/>
                </a:lnTo>
                <a:cubicBezTo>
                  <a:pt x="161738" y="2167466"/>
                  <a:pt x="0" y="2005728"/>
                  <a:pt x="0" y="1806214"/>
                </a:cubicBezTo>
                <a:lnTo>
                  <a:pt x="0" y="361252"/>
                </a:lnTo>
                <a:close/>
              </a:path>
            </a:pathLst>
          </a:custGeom>
          <a:solidFill>
            <a:schemeClr val="accent1">
              <a:lumMod val="50000"/>
            </a:schemeClr>
          </a:solidFill>
          <a:ln>
            <a:solidFill>
              <a:schemeClr val="accent1">
                <a:lumMod val="5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38217" tIns="338217" rIns="338217" bIns="338217" numCol="1" spcCol="1270" anchor="ctr" anchorCtr="0">
            <a:noAutofit/>
          </a:bodyPr>
          <a:lstStyle/>
          <a:p>
            <a:pPr marL="0" lvl="0" indent="0" defTabSz="2711450">
              <a:lnSpc>
                <a:spcPct val="90000"/>
              </a:lnSpc>
              <a:spcBef>
                <a:spcPct val="0"/>
              </a:spcBef>
              <a:spcAft>
                <a:spcPct val="35000"/>
              </a:spcAft>
              <a:buNone/>
            </a:pPr>
            <a:r>
              <a:rPr lang="en-US" sz="1600" dirty="0"/>
              <a:t>Build and deploy models:</a:t>
            </a:r>
          </a:p>
          <a:p>
            <a:pPr marL="342900" lvl="0" indent="-342900" defTabSz="2711450">
              <a:lnSpc>
                <a:spcPct val="90000"/>
              </a:lnSpc>
              <a:spcBef>
                <a:spcPct val="0"/>
              </a:spcBef>
              <a:spcAft>
                <a:spcPct val="35000"/>
              </a:spcAft>
              <a:buAutoNum type="arabicPeriod"/>
            </a:pPr>
            <a:r>
              <a:rPr lang="en-US" sz="1600" dirty="0"/>
              <a:t>Naïve bayes</a:t>
            </a:r>
          </a:p>
          <a:p>
            <a:pPr marL="342900" lvl="0" indent="-342900" defTabSz="2711450">
              <a:lnSpc>
                <a:spcPct val="90000"/>
              </a:lnSpc>
              <a:spcBef>
                <a:spcPct val="0"/>
              </a:spcBef>
              <a:spcAft>
                <a:spcPct val="35000"/>
              </a:spcAft>
              <a:buAutoNum type="arabicPeriod"/>
            </a:pPr>
            <a:r>
              <a:rPr lang="en-US" sz="1600" dirty="0"/>
              <a:t>Adaboost</a:t>
            </a:r>
          </a:p>
          <a:p>
            <a:pPr marL="342900" lvl="0" indent="-342900" defTabSz="2711450">
              <a:lnSpc>
                <a:spcPct val="90000"/>
              </a:lnSpc>
              <a:spcBef>
                <a:spcPct val="0"/>
              </a:spcBef>
              <a:spcAft>
                <a:spcPct val="35000"/>
              </a:spcAft>
              <a:buAutoNum type="arabicPeriod"/>
            </a:pPr>
            <a:r>
              <a:rPr lang="en-US" sz="1600" dirty="0"/>
              <a:t>GradientBoost</a:t>
            </a:r>
            <a:endParaRPr lang="en-US" sz="1600" kern="1200" dirty="0"/>
          </a:p>
        </p:txBody>
      </p:sp>
      <p:sp>
        <p:nvSpPr>
          <p:cNvPr id="14" name="Right Arrow 13">
            <a:extLst>
              <a:ext uri="{FF2B5EF4-FFF2-40B4-BE49-F238E27FC236}">
                <a16:creationId xmlns:a16="http://schemas.microsoft.com/office/drawing/2014/main" id="{A3684D7E-006F-DE4E-8AF2-B4E434B6F0BD}"/>
              </a:ext>
            </a:extLst>
          </p:cNvPr>
          <p:cNvSpPr/>
          <p:nvPr/>
        </p:nvSpPr>
        <p:spPr>
          <a:xfrm>
            <a:off x="2636874" y="2500847"/>
            <a:ext cx="606056" cy="71053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Arrow 26">
            <a:extLst>
              <a:ext uri="{FF2B5EF4-FFF2-40B4-BE49-F238E27FC236}">
                <a16:creationId xmlns:a16="http://schemas.microsoft.com/office/drawing/2014/main" id="{FA9F1309-2E4D-B94B-83EC-630220CD2431}"/>
              </a:ext>
            </a:extLst>
          </p:cNvPr>
          <p:cNvSpPr/>
          <p:nvPr/>
        </p:nvSpPr>
        <p:spPr>
          <a:xfrm>
            <a:off x="5789321" y="2500847"/>
            <a:ext cx="606056" cy="71053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Arrow 27">
            <a:extLst>
              <a:ext uri="{FF2B5EF4-FFF2-40B4-BE49-F238E27FC236}">
                <a16:creationId xmlns:a16="http://schemas.microsoft.com/office/drawing/2014/main" id="{A30E8162-005C-774D-BCA3-0BB34F0B3764}"/>
              </a:ext>
            </a:extLst>
          </p:cNvPr>
          <p:cNvSpPr/>
          <p:nvPr/>
        </p:nvSpPr>
        <p:spPr>
          <a:xfrm rot="10800000">
            <a:off x="5910291" y="5111285"/>
            <a:ext cx="485085" cy="71053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ight Arrow 28">
            <a:extLst>
              <a:ext uri="{FF2B5EF4-FFF2-40B4-BE49-F238E27FC236}">
                <a16:creationId xmlns:a16="http://schemas.microsoft.com/office/drawing/2014/main" id="{8AD789D0-383E-1F4A-8D81-0F643BDD09C1}"/>
              </a:ext>
            </a:extLst>
          </p:cNvPr>
          <p:cNvSpPr/>
          <p:nvPr/>
        </p:nvSpPr>
        <p:spPr>
          <a:xfrm rot="10800000">
            <a:off x="2547943" y="5111285"/>
            <a:ext cx="485085" cy="71053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ight Arrow 31">
            <a:extLst>
              <a:ext uri="{FF2B5EF4-FFF2-40B4-BE49-F238E27FC236}">
                <a16:creationId xmlns:a16="http://schemas.microsoft.com/office/drawing/2014/main" id="{0B47EE33-AB72-B94E-BDA6-50136425BB84}"/>
              </a:ext>
            </a:extLst>
          </p:cNvPr>
          <p:cNvSpPr/>
          <p:nvPr/>
        </p:nvSpPr>
        <p:spPr>
          <a:xfrm rot="10800000">
            <a:off x="8893556" y="5111285"/>
            <a:ext cx="1011394" cy="710537"/>
          </a:xfrm>
          <a:prstGeom prst="rightArrow">
            <a:avLst>
              <a:gd name="adj1" fmla="val 50000"/>
              <a:gd name="adj2" fmla="val 2905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ight Arrow 32">
            <a:extLst>
              <a:ext uri="{FF2B5EF4-FFF2-40B4-BE49-F238E27FC236}">
                <a16:creationId xmlns:a16="http://schemas.microsoft.com/office/drawing/2014/main" id="{F6864E64-106B-3345-9CE3-F98C17FA051E}"/>
              </a:ext>
            </a:extLst>
          </p:cNvPr>
          <p:cNvSpPr/>
          <p:nvPr/>
        </p:nvSpPr>
        <p:spPr>
          <a:xfrm>
            <a:off x="8920260" y="2502088"/>
            <a:ext cx="1011396" cy="71053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511918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B90E029C-4C90-FE4A-9450-96E9DD62C5AA}"/>
              </a:ext>
            </a:extLst>
          </p:cNvPr>
          <p:cNvSpPr txBox="1">
            <a:spLocks/>
          </p:cNvSpPr>
          <p:nvPr/>
        </p:nvSpPr>
        <p:spPr>
          <a:xfrm>
            <a:off x="0" y="294538"/>
            <a:ext cx="9895951" cy="1033669"/>
          </a:xfrm>
          <a:prstGeom prst="rect">
            <a:avLst/>
          </a:prstGeom>
        </p:spPr>
        <p:txBody>
          <a:bodyPr vert="horz" lIns="91440" tIns="45720" rIns="91440" bIns="45720" rtlCol="0" anchor="ctr">
            <a:noAutofit/>
          </a:bodyPr>
          <a:lstStyle>
            <a:lvl1pPr algn="l" defTabSz="457200" rtl="0" eaLnBrk="1" latinLnBrk="0" hangingPunct="1">
              <a:spcBef>
                <a:spcPct val="0"/>
              </a:spcBef>
              <a:buNone/>
              <a:defRPr sz="54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defTabSz="914400">
              <a:lnSpc>
                <a:spcPct val="90000"/>
              </a:lnSpc>
              <a:spcAft>
                <a:spcPts val="600"/>
              </a:spcAft>
            </a:pPr>
            <a:endParaRPr lang="en-US" sz="4000" b="1" i="0" kern="1200" dirty="0">
              <a:solidFill>
                <a:srgbClr val="FFFFFF"/>
              </a:solidFill>
              <a:latin typeface="+mj-lt"/>
              <a:ea typeface="+mj-ea"/>
              <a:cs typeface="+mj-cs"/>
            </a:endParaRPr>
          </a:p>
          <a:p>
            <a:pPr defTabSz="914400">
              <a:lnSpc>
                <a:spcPct val="90000"/>
              </a:lnSpc>
              <a:spcAft>
                <a:spcPts val="600"/>
              </a:spcAft>
            </a:pPr>
            <a:r>
              <a:rPr lang="en-US" sz="4000" b="1" dirty="0">
                <a:solidFill>
                  <a:srgbClr val="FFFFFF"/>
                </a:solidFill>
              </a:rPr>
              <a:t>  EXPLARATORY DATA ANALYSIS</a:t>
            </a:r>
            <a:br>
              <a:rPr lang="en-US" sz="4000" b="1" i="0" kern="1200" dirty="0">
                <a:solidFill>
                  <a:srgbClr val="FFFFFF"/>
                </a:solidFill>
                <a:latin typeface="+mj-lt"/>
                <a:ea typeface="+mj-ea"/>
                <a:cs typeface="+mj-cs"/>
              </a:rPr>
            </a:br>
            <a:endParaRPr lang="en-US" sz="4000" b="1" i="0" kern="1200" dirty="0">
              <a:solidFill>
                <a:srgbClr val="FFFFFF"/>
              </a:solidFill>
              <a:latin typeface="+mj-lt"/>
              <a:ea typeface="+mj-ea"/>
              <a:cs typeface="+mj-cs"/>
            </a:endParaRPr>
          </a:p>
        </p:txBody>
      </p:sp>
      <p:graphicFrame>
        <p:nvGraphicFramePr>
          <p:cNvPr id="2" name="Chart 1">
            <a:extLst>
              <a:ext uri="{FF2B5EF4-FFF2-40B4-BE49-F238E27FC236}">
                <a16:creationId xmlns:a16="http://schemas.microsoft.com/office/drawing/2014/main" id="{51327922-1D0E-734B-88C1-B1F232F2A818}"/>
              </a:ext>
            </a:extLst>
          </p:cNvPr>
          <p:cNvGraphicFramePr/>
          <p:nvPr>
            <p:extLst>
              <p:ext uri="{D42A27DB-BD31-4B8C-83A1-F6EECF244321}">
                <p14:modId xmlns:p14="http://schemas.microsoft.com/office/powerpoint/2010/main" val="3553424996"/>
              </p:ext>
            </p:extLst>
          </p:nvPr>
        </p:nvGraphicFramePr>
        <p:xfrm>
          <a:off x="459350" y="2017954"/>
          <a:ext cx="4986671" cy="2636875"/>
        </p:xfrm>
        <a:graphic>
          <a:graphicData uri="http://schemas.openxmlformats.org/drawingml/2006/chart">
            <c:chart xmlns:c="http://schemas.openxmlformats.org/drawingml/2006/chart" xmlns:r="http://schemas.openxmlformats.org/officeDocument/2006/relationships" r:id="rId2"/>
          </a:graphicData>
        </a:graphic>
      </p:graphicFrame>
      <p:sp>
        <p:nvSpPr>
          <p:cNvPr id="3" name="Rectangle 2">
            <a:extLst>
              <a:ext uri="{FF2B5EF4-FFF2-40B4-BE49-F238E27FC236}">
                <a16:creationId xmlns:a16="http://schemas.microsoft.com/office/drawing/2014/main" id="{EF43463D-E24B-5345-B0C7-28A931565B44}"/>
              </a:ext>
            </a:extLst>
          </p:cNvPr>
          <p:cNvSpPr/>
          <p:nvPr/>
        </p:nvSpPr>
        <p:spPr>
          <a:xfrm>
            <a:off x="675167" y="4924054"/>
            <a:ext cx="4189228" cy="1597433"/>
          </a:xfrm>
          <a:prstGeom prst="rect">
            <a:avLst/>
          </a:prstGeom>
          <a:solidFill>
            <a:schemeClr val="tx1">
              <a:lumMod val="8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The dataset is balanced with almost equal number of sarcastic and sincere comments</a:t>
            </a:r>
          </a:p>
        </p:txBody>
      </p:sp>
      <p:pic>
        <p:nvPicPr>
          <p:cNvPr id="13" name="Picture 12" descr="Chart, bar chart&#10;&#10;Description automatically generated">
            <a:extLst>
              <a:ext uri="{FF2B5EF4-FFF2-40B4-BE49-F238E27FC236}">
                <a16:creationId xmlns:a16="http://schemas.microsoft.com/office/drawing/2014/main" id="{978CFDAF-70FF-0941-9720-7122FAF91B47}"/>
              </a:ext>
            </a:extLst>
          </p:cNvPr>
          <p:cNvPicPr>
            <a:picLocks noChangeAspect="1"/>
          </p:cNvPicPr>
          <p:nvPr/>
        </p:nvPicPr>
        <p:blipFill>
          <a:blip r:embed="rId3"/>
          <a:stretch>
            <a:fillRect/>
          </a:stretch>
        </p:blipFill>
        <p:spPr>
          <a:xfrm>
            <a:off x="5971702" y="1796385"/>
            <a:ext cx="5235263" cy="2636875"/>
          </a:xfrm>
          <a:prstGeom prst="rect">
            <a:avLst/>
          </a:prstGeom>
        </p:spPr>
      </p:pic>
      <p:pic>
        <p:nvPicPr>
          <p:cNvPr id="7" name="Picture 6" descr="Application&#10;&#10;Description automatically generated with low confidence">
            <a:extLst>
              <a:ext uri="{FF2B5EF4-FFF2-40B4-BE49-F238E27FC236}">
                <a16:creationId xmlns:a16="http://schemas.microsoft.com/office/drawing/2014/main" id="{F82E635D-E98E-6547-AA9D-F313B90EFE53}"/>
              </a:ext>
            </a:extLst>
          </p:cNvPr>
          <p:cNvPicPr>
            <a:picLocks noChangeAspect="1"/>
          </p:cNvPicPr>
          <p:nvPr/>
        </p:nvPicPr>
        <p:blipFill>
          <a:blip r:embed="rId4"/>
          <a:stretch>
            <a:fillRect/>
          </a:stretch>
        </p:blipFill>
        <p:spPr>
          <a:xfrm>
            <a:off x="5446020" y="4742121"/>
            <a:ext cx="6286629" cy="1743897"/>
          </a:xfrm>
          <a:prstGeom prst="rect">
            <a:avLst/>
          </a:prstGeom>
        </p:spPr>
      </p:pic>
    </p:spTree>
    <p:extLst>
      <p:ext uri="{BB962C8B-B14F-4D97-AF65-F5344CB8AC3E}">
        <p14:creationId xmlns:p14="http://schemas.microsoft.com/office/powerpoint/2010/main" val="2569637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B90E029C-4C90-FE4A-9450-96E9DD62C5AA}"/>
              </a:ext>
            </a:extLst>
          </p:cNvPr>
          <p:cNvSpPr txBox="1">
            <a:spLocks/>
          </p:cNvSpPr>
          <p:nvPr/>
        </p:nvSpPr>
        <p:spPr>
          <a:xfrm>
            <a:off x="0" y="294538"/>
            <a:ext cx="9895951" cy="1033669"/>
          </a:xfrm>
          <a:prstGeom prst="rect">
            <a:avLst/>
          </a:prstGeom>
        </p:spPr>
        <p:txBody>
          <a:bodyPr vert="horz" lIns="91440" tIns="45720" rIns="91440" bIns="45720" rtlCol="0" anchor="ctr">
            <a:noAutofit/>
          </a:bodyPr>
          <a:lstStyle>
            <a:lvl1pPr algn="l" defTabSz="457200" rtl="0" eaLnBrk="1" latinLnBrk="0" hangingPunct="1">
              <a:spcBef>
                <a:spcPct val="0"/>
              </a:spcBef>
              <a:buNone/>
              <a:defRPr sz="54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defTabSz="914400">
              <a:lnSpc>
                <a:spcPct val="90000"/>
              </a:lnSpc>
              <a:spcAft>
                <a:spcPts val="600"/>
              </a:spcAft>
            </a:pPr>
            <a:endParaRPr lang="en-US" sz="4000" b="1" i="0" kern="1200" dirty="0">
              <a:solidFill>
                <a:srgbClr val="FFFFFF"/>
              </a:solidFill>
              <a:latin typeface="+mj-lt"/>
              <a:ea typeface="+mj-ea"/>
              <a:cs typeface="+mj-cs"/>
            </a:endParaRPr>
          </a:p>
          <a:p>
            <a:pPr defTabSz="914400">
              <a:lnSpc>
                <a:spcPct val="90000"/>
              </a:lnSpc>
              <a:spcAft>
                <a:spcPts val="600"/>
              </a:spcAft>
            </a:pPr>
            <a:r>
              <a:rPr lang="en-US" sz="4000" b="1" dirty="0">
                <a:solidFill>
                  <a:srgbClr val="FFFFFF"/>
                </a:solidFill>
              </a:rPr>
              <a:t>  EXPLARATORY DATA ANALYSIS</a:t>
            </a:r>
            <a:br>
              <a:rPr lang="en-US" sz="4000" b="1" i="0" kern="1200" dirty="0">
                <a:solidFill>
                  <a:srgbClr val="FFFFFF"/>
                </a:solidFill>
                <a:latin typeface="+mj-lt"/>
                <a:ea typeface="+mj-ea"/>
                <a:cs typeface="+mj-cs"/>
              </a:rPr>
            </a:br>
            <a:endParaRPr lang="en-US" sz="4000" b="1" i="0" kern="1200" dirty="0">
              <a:solidFill>
                <a:srgbClr val="FFFFFF"/>
              </a:solidFill>
              <a:latin typeface="+mj-lt"/>
              <a:ea typeface="+mj-ea"/>
              <a:cs typeface="+mj-cs"/>
            </a:endParaRPr>
          </a:p>
        </p:txBody>
      </p:sp>
      <p:pic>
        <p:nvPicPr>
          <p:cNvPr id="8" name="Picture 7" descr="Text&#10;&#10;Description automatically generated">
            <a:extLst>
              <a:ext uri="{FF2B5EF4-FFF2-40B4-BE49-F238E27FC236}">
                <a16:creationId xmlns:a16="http://schemas.microsoft.com/office/drawing/2014/main" id="{FDA388D4-9D3C-1044-A3BC-95FD09A6A132}"/>
              </a:ext>
            </a:extLst>
          </p:cNvPr>
          <p:cNvPicPr>
            <a:picLocks noChangeAspect="1"/>
          </p:cNvPicPr>
          <p:nvPr/>
        </p:nvPicPr>
        <p:blipFill rotWithShape="1">
          <a:blip r:embed="rId2"/>
          <a:srcRect r="2204" b="446"/>
          <a:stretch/>
        </p:blipFill>
        <p:spPr>
          <a:xfrm>
            <a:off x="459350" y="1891970"/>
            <a:ext cx="5564188" cy="2832100"/>
          </a:xfrm>
          <a:prstGeom prst="rect">
            <a:avLst/>
          </a:prstGeom>
        </p:spPr>
      </p:pic>
      <p:pic>
        <p:nvPicPr>
          <p:cNvPr id="10" name="Picture 9" descr="Text&#10;&#10;Description automatically generated">
            <a:extLst>
              <a:ext uri="{FF2B5EF4-FFF2-40B4-BE49-F238E27FC236}">
                <a16:creationId xmlns:a16="http://schemas.microsoft.com/office/drawing/2014/main" id="{DA0A7DC9-CE09-2642-89D3-37D266052716}"/>
              </a:ext>
            </a:extLst>
          </p:cNvPr>
          <p:cNvPicPr>
            <a:picLocks noChangeAspect="1"/>
          </p:cNvPicPr>
          <p:nvPr/>
        </p:nvPicPr>
        <p:blipFill>
          <a:blip r:embed="rId3"/>
          <a:stretch>
            <a:fillRect/>
          </a:stretch>
        </p:blipFill>
        <p:spPr>
          <a:xfrm>
            <a:off x="6168464" y="3731362"/>
            <a:ext cx="5676900" cy="2832100"/>
          </a:xfrm>
          <a:prstGeom prst="rect">
            <a:avLst/>
          </a:prstGeom>
        </p:spPr>
      </p:pic>
      <p:sp>
        <p:nvSpPr>
          <p:cNvPr id="12" name="Rectangular Callout 11">
            <a:extLst>
              <a:ext uri="{FF2B5EF4-FFF2-40B4-BE49-F238E27FC236}">
                <a16:creationId xmlns:a16="http://schemas.microsoft.com/office/drawing/2014/main" id="{05C21787-9308-BD4E-8DA7-17A0AAF606DE}"/>
              </a:ext>
            </a:extLst>
          </p:cNvPr>
          <p:cNvSpPr/>
          <p:nvPr/>
        </p:nvSpPr>
        <p:spPr>
          <a:xfrm>
            <a:off x="7680426" y="1885279"/>
            <a:ext cx="2652976" cy="1074889"/>
          </a:xfrm>
          <a:prstGeom prst="wedgeRectCallout">
            <a:avLst>
              <a:gd name="adj1" fmla="val -107462"/>
              <a:gd name="adj2" fmla="val 56905"/>
            </a:avLst>
          </a:prstGeom>
          <a:solidFill>
            <a:schemeClr val="tx1">
              <a:lumMod val="8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bg1"/>
              </a:solidFill>
            </a:endParaRPr>
          </a:p>
          <a:p>
            <a:pPr algn="ctr"/>
            <a:r>
              <a:rPr lang="en-US" b="1" dirty="0">
                <a:solidFill>
                  <a:schemeClr val="bg1"/>
                </a:solidFill>
              </a:rPr>
              <a:t>WordCloud of the most frequent words in ‘</a:t>
            </a:r>
            <a:r>
              <a:rPr lang="en-US" b="1" u="sng" dirty="0">
                <a:solidFill>
                  <a:schemeClr val="bg1"/>
                </a:solidFill>
              </a:rPr>
              <a:t>sincere’</a:t>
            </a:r>
            <a:r>
              <a:rPr lang="en-US" b="1" dirty="0">
                <a:solidFill>
                  <a:schemeClr val="bg1"/>
                </a:solidFill>
              </a:rPr>
              <a:t> comments</a:t>
            </a:r>
          </a:p>
          <a:p>
            <a:pPr algn="ctr"/>
            <a:endParaRPr lang="en-US" b="1" dirty="0">
              <a:solidFill>
                <a:schemeClr val="bg1"/>
              </a:solidFill>
            </a:endParaRPr>
          </a:p>
        </p:txBody>
      </p:sp>
      <p:sp>
        <p:nvSpPr>
          <p:cNvPr id="18" name="Rectangular Callout 17">
            <a:extLst>
              <a:ext uri="{FF2B5EF4-FFF2-40B4-BE49-F238E27FC236}">
                <a16:creationId xmlns:a16="http://schemas.microsoft.com/office/drawing/2014/main" id="{A3AE0B75-704A-224C-8285-6223CA857D8F}"/>
              </a:ext>
            </a:extLst>
          </p:cNvPr>
          <p:cNvSpPr/>
          <p:nvPr/>
        </p:nvSpPr>
        <p:spPr>
          <a:xfrm>
            <a:off x="1914956" y="5488573"/>
            <a:ext cx="2652976" cy="1074889"/>
          </a:xfrm>
          <a:prstGeom prst="wedgeRectCallout">
            <a:avLst>
              <a:gd name="adj1" fmla="val 107956"/>
              <a:gd name="adj2" fmla="val -56077"/>
            </a:avLst>
          </a:prstGeom>
          <a:solidFill>
            <a:schemeClr val="tx1">
              <a:lumMod val="8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bg1"/>
              </a:solidFill>
            </a:endParaRPr>
          </a:p>
          <a:p>
            <a:pPr algn="ctr"/>
            <a:r>
              <a:rPr lang="en-US" b="1" dirty="0">
                <a:solidFill>
                  <a:schemeClr val="bg1"/>
                </a:solidFill>
              </a:rPr>
              <a:t>WordCloud of the most frequent words in ‘</a:t>
            </a:r>
            <a:r>
              <a:rPr lang="en-US" b="1" u="sng" dirty="0">
                <a:solidFill>
                  <a:schemeClr val="bg1"/>
                </a:solidFill>
              </a:rPr>
              <a:t>sarcastic’</a:t>
            </a:r>
            <a:r>
              <a:rPr lang="en-US" b="1" dirty="0">
                <a:solidFill>
                  <a:schemeClr val="bg1"/>
                </a:solidFill>
              </a:rPr>
              <a:t> comments</a:t>
            </a:r>
          </a:p>
          <a:p>
            <a:pPr algn="ctr"/>
            <a:endParaRPr lang="en-US" b="1" dirty="0">
              <a:solidFill>
                <a:schemeClr val="bg1"/>
              </a:solidFill>
            </a:endParaRPr>
          </a:p>
        </p:txBody>
      </p:sp>
    </p:spTree>
    <p:extLst>
      <p:ext uri="{BB962C8B-B14F-4D97-AF65-F5344CB8AC3E}">
        <p14:creationId xmlns:p14="http://schemas.microsoft.com/office/powerpoint/2010/main" val="2348085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B90E029C-4C90-FE4A-9450-96E9DD62C5AA}"/>
              </a:ext>
            </a:extLst>
          </p:cNvPr>
          <p:cNvSpPr txBox="1">
            <a:spLocks/>
          </p:cNvSpPr>
          <p:nvPr/>
        </p:nvSpPr>
        <p:spPr>
          <a:xfrm>
            <a:off x="0" y="294538"/>
            <a:ext cx="9895951" cy="1033669"/>
          </a:xfrm>
          <a:prstGeom prst="rect">
            <a:avLst/>
          </a:prstGeom>
        </p:spPr>
        <p:txBody>
          <a:bodyPr vert="horz" lIns="91440" tIns="45720" rIns="91440" bIns="45720" rtlCol="0" anchor="ctr">
            <a:noAutofit/>
          </a:bodyPr>
          <a:lstStyle>
            <a:lvl1pPr algn="l" defTabSz="457200" rtl="0" eaLnBrk="1" latinLnBrk="0" hangingPunct="1">
              <a:spcBef>
                <a:spcPct val="0"/>
              </a:spcBef>
              <a:buNone/>
              <a:defRPr sz="54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defTabSz="914400">
              <a:lnSpc>
                <a:spcPct val="90000"/>
              </a:lnSpc>
              <a:spcAft>
                <a:spcPts val="600"/>
              </a:spcAft>
            </a:pPr>
            <a:endParaRPr lang="en-US" sz="4000" b="1" i="0" kern="1200" dirty="0">
              <a:solidFill>
                <a:srgbClr val="FFFFFF"/>
              </a:solidFill>
              <a:latin typeface="+mj-lt"/>
              <a:ea typeface="+mj-ea"/>
              <a:cs typeface="+mj-cs"/>
            </a:endParaRPr>
          </a:p>
          <a:p>
            <a:pPr defTabSz="914400">
              <a:lnSpc>
                <a:spcPct val="90000"/>
              </a:lnSpc>
              <a:spcAft>
                <a:spcPts val="600"/>
              </a:spcAft>
            </a:pPr>
            <a:r>
              <a:rPr lang="en-US" sz="4000" b="1" dirty="0">
                <a:solidFill>
                  <a:srgbClr val="FFFFFF"/>
                </a:solidFill>
              </a:rPr>
              <a:t>  FEATURE ENGINEERING AND SELECTION</a:t>
            </a:r>
            <a:br>
              <a:rPr lang="en-US" sz="4000" b="1" i="0" kern="1200" dirty="0">
                <a:solidFill>
                  <a:srgbClr val="FFFFFF"/>
                </a:solidFill>
                <a:latin typeface="+mj-lt"/>
                <a:ea typeface="+mj-ea"/>
                <a:cs typeface="+mj-cs"/>
              </a:rPr>
            </a:br>
            <a:endParaRPr lang="en-US" sz="4000" b="1" i="0" kern="1200" dirty="0">
              <a:solidFill>
                <a:srgbClr val="FFFFFF"/>
              </a:solidFill>
              <a:latin typeface="+mj-lt"/>
              <a:ea typeface="+mj-ea"/>
              <a:cs typeface="+mj-cs"/>
            </a:endParaRPr>
          </a:p>
        </p:txBody>
      </p:sp>
      <p:sp>
        <p:nvSpPr>
          <p:cNvPr id="8" name="Rectangle 7">
            <a:extLst>
              <a:ext uri="{FF2B5EF4-FFF2-40B4-BE49-F238E27FC236}">
                <a16:creationId xmlns:a16="http://schemas.microsoft.com/office/drawing/2014/main" id="{3DA0B877-08C8-E745-A0C7-D969106F7A00}"/>
              </a:ext>
            </a:extLst>
          </p:cNvPr>
          <p:cNvSpPr/>
          <p:nvPr/>
        </p:nvSpPr>
        <p:spPr>
          <a:xfrm>
            <a:off x="459350" y="1891970"/>
            <a:ext cx="10906855" cy="4616648"/>
          </a:xfrm>
          <a:prstGeom prst="rect">
            <a:avLst/>
          </a:prstGeom>
        </p:spPr>
        <p:txBody>
          <a:bodyPr wrap="square">
            <a:spAutoFit/>
          </a:bodyPr>
          <a:lstStyle/>
          <a:p>
            <a:pPr marL="285750" indent="-285750">
              <a:buFont typeface="Arial" panose="020B0604020202020204" pitchFamily="34" charset="0"/>
              <a:buChar char="•"/>
            </a:pPr>
            <a:r>
              <a:rPr lang="en-US" sz="2000" b="1" u="sng" dirty="0">
                <a:latin typeface="Calibri" panose="020F0502020204030204" pitchFamily="34" charset="0"/>
                <a:cs typeface="Calibri" panose="020F0502020204030204" pitchFamily="34" charset="0"/>
              </a:rPr>
              <a:t>Data Cleaning :</a:t>
            </a:r>
          </a:p>
          <a:p>
            <a:endParaRPr lang="en-US" dirty="0">
              <a:latin typeface="Calibri" panose="020F0502020204030204" pitchFamily="34" charset="0"/>
              <a:cs typeface="Calibri" panose="020F0502020204030204" pitchFamily="34" charset="0"/>
            </a:endParaRPr>
          </a:p>
          <a:p>
            <a:pPr lvl="1"/>
            <a:r>
              <a:rPr lang="en-US" dirty="0">
                <a:latin typeface="Calibri" panose="020F0502020204030204" pitchFamily="34" charset="0"/>
                <a:cs typeface="Calibri" panose="020F0502020204030204" pitchFamily="34" charset="0"/>
              </a:rPr>
              <a:t>Based on the results of the EDA, we performed some basic data cleaning techniques like dropping rows with missing comments</a:t>
            </a:r>
          </a:p>
          <a:p>
            <a:pPr marL="342900" indent="-342900">
              <a:buAutoNum type="arabicPeriod"/>
            </a:pP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b="1" u="sng" dirty="0">
                <a:latin typeface="Calibri" panose="020F0502020204030204" pitchFamily="34" charset="0"/>
                <a:cs typeface="Calibri" panose="020F0502020204030204" pitchFamily="34" charset="0"/>
              </a:rPr>
              <a:t>Feature creation : </a:t>
            </a:r>
          </a:p>
          <a:p>
            <a:pPr marL="28575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800100" lvl="1" indent="-342900">
              <a:buFont typeface="+mj-lt"/>
              <a:buAutoNum type="arabicPeriod"/>
            </a:pPr>
            <a:r>
              <a:rPr lang="en-US" dirty="0">
                <a:latin typeface="Calibri" panose="020F0502020204030204" pitchFamily="34" charset="0"/>
                <a:cs typeface="Calibri" panose="020F0502020204030204" pitchFamily="34" charset="0"/>
              </a:rPr>
              <a:t>We converted the feature ‘created_utc’ to a datetime object and extracted ‘year’, ‘month’, ‘day’, ‘hour’, ‘minute’, ‘seconds’ attributes as separate features from it</a:t>
            </a:r>
          </a:p>
          <a:p>
            <a:pPr marL="800100" lvl="1" indent="-342900">
              <a:buFont typeface="+mj-lt"/>
              <a:buAutoNum type="arabicPeriod"/>
            </a:pPr>
            <a:r>
              <a:rPr lang="en-US" dirty="0">
                <a:latin typeface="Calibri" panose="020F0502020204030204" pitchFamily="34" charset="0"/>
                <a:cs typeface="Calibri" panose="020F0502020204030204" pitchFamily="34" charset="0"/>
              </a:rPr>
              <a:t>We created features with count of capital letters to check the correlation of sarcasm with capital letter usage </a:t>
            </a:r>
          </a:p>
          <a:p>
            <a:pPr marL="342900" indent="-342900">
              <a:buAutoNum type="arabicPeriod"/>
            </a:pP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b="1" u="sng" dirty="0">
                <a:latin typeface="Calibri" panose="020F0502020204030204" pitchFamily="34" charset="0"/>
                <a:cs typeface="Calibri" panose="020F0502020204030204" pitchFamily="34" charset="0"/>
              </a:rPr>
              <a:t>Feature Selection :</a:t>
            </a:r>
          </a:p>
          <a:p>
            <a:pPr marL="28575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lvl="1"/>
            <a:r>
              <a:rPr lang="en-US" dirty="0">
                <a:latin typeface="Calibri" panose="020F0502020204030204" pitchFamily="34" charset="0"/>
                <a:cs typeface="Calibri" panose="020F0502020204030204" pitchFamily="34" charset="0"/>
              </a:rPr>
              <a:t>Of all the existing and newly created features, we have retained only six features : three numerical, two categorical and one text feature by using the Pearson’s correlation method</a:t>
            </a:r>
          </a:p>
        </p:txBody>
      </p:sp>
    </p:spTree>
    <p:extLst>
      <p:ext uri="{BB962C8B-B14F-4D97-AF65-F5344CB8AC3E}">
        <p14:creationId xmlns:p14="http://schemas.microsoft.com/office/powerpoint/2010/main" val="3540087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B90E029C-4C90-FE4A-9450-96E9DD62C5AA}"/>
              </a:ext>
            </a:extLst>
          </p:cNvPr>
          <p:cNvSpPr txBox="1">
            <a:spLocks/>
          </p:cNvSpPr>
          <p:nvPr/>
        </p:nvSpPr>
        <p:spPr>
          <a:xfrm>
            <a:off x="0" y="294538"/>
            <a:ext cx="9895951" cy="1033669"/>
          </a:xfrm>
          <a:prstGeom prst="rect">
            <a:avLst/>
          </a:prstGeom>
        </p:spPr>
        <p:txBody>
          <a:bodyPr vert="horz" lIns="91440" tIns="45720" rIns="91440" bIns="45720" rtlCol="0" anchor="ctr">
            <a:noAutofit/>
          </a:bodyPr>
          <a:lstStyle>
            <a:lvl1pPr algn="l" defTabSz="457200" rtl="0" eaLnBrk="1" latinLnBrk="0" hangingPunct="1">
              <a:spcBef>
                <a:spcPct val="0"/>
              </a:spcBef>
              <a:buNone/>
              <a:defRPr sz="54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defTabSz="914400">
              <a:lnSpc>
                <a:spcPct val="90000"/>
              </a:lnSpc>
              <a:spcAft>
                <a:spcPts val="600"/>
              </a:spcAft>
            </a:pPr>
            <a:endParaRPr lang="en-US" sz="4000" b="1" i="0" kern="1200" dirty="0">
              <a:solidFill>
                <a:srgbClr val="FFFFFF"/>
              </a:solidFill>
              <a:latin typeface="+mj-lt"/>
              <a:ea typeface="+mj-ea"/>
              <a:cs typeface="+mj-cs"/>
            </a:endParaRPr>
          </a:p>
          <a:p>
            <a:pPr defTabSz="914400">
              <a:lnSpc>
                <a:spcPct val="90000"/>
              </a:lnSpc>
              <a:spcAft>
                <a:spcPts val="600"/>
              </a:spcAft>
            </a:pPr>
            <a:r>
              <a:rPr lang="en-US" sz="4000" b="1" dirty="0">
                <a:solidFill>
                  <a:srgbClr val="FFFFFF"/>
                </a:solidFill>
              </a:rPr>
              <a:t> MODELLING PIPELINES &amp; RESULTS</a:t>
            </a:r>
            <a:br>
              <a:rPr lang="en-US" sz="4000" b="1" i="0" kern="1200" dirty="0">
                <a:solidFill>
                  <a:srgbClr val="FFFFFF"/>
                </a:solidFill>
                <a:latin typeface="+mj-lt"/>
                <a:ea typeface="+mj-ea"/>
                <a:cs typeface="+mj-cs"/>
              </a:rPr>
            </a:br>
            <a:endParaRPr lang="en-US" sz="4000" b="1" i="0" kern="1200" dirty="0">
              <a:solidFill>
                <a:srgbClr val="FFFFFF"/>
              </a:solidFill>
              <a:latin typeface="+mj-lt"/>
              <a:ea typeface="+mj-ea"/>
              <a:cs typeface="+mj-cs"/>
            </a:endParaRPr>
          </a:p>
        </p:txBody>
      </p:sp>
      <p:pic>
        <p:nvPicPr>
          <p:cNvPr id="3" name="Picture 2" descr="Table&#10;&#10;Description automatically generated">
            <a:extLst>
              <a:ext uri="{FF2B5EF4-FFF2-40B4-BE49-F238E27FC236}">
                <a16:creationId xmlns:a16="http://schemas.microsoft.com/office/drawing/2014/main" id="{BBB62F36-5459-FC4A-BD37-4EC0301E554D}"/>
              </a:ext>
            </a:extLst>
          </p:cNvPr>
          <p:cNvPicPr>
            <a:picLocks noChangeAspect="1"/>
          </p:cNvPicPr>
          <p:nvPr/>
        </p:nvPicPr>
        <p:blipFill>
          <a:blip r:embed="rId2"/>
          <a:stretch>
            <a:fillRect/>
          </a:stretch>
        </p:blipFill>
        <p:spPr>
          <a:xfrm>
            <a:off x="459350" y="2002236"/>
            <a:ext cx="5728799" cy="2905490"/>
          </a:xfrm>
          <a:prstGeom prst="rect">
            <a:avLst/>
          </a:prstGeom>
        </p:spPr>
      </p:pic>
      <p:sp>
        <p:nvSpPr>
          <p:cNvPr id="31" name="Rectangle 30">
            <a:extLst>
              <a:ext uri="{FF2B5EF4-FFF2-40B4-BE49-F238E27FC236}">
                <a16:creationId xmlns:a16="http://schemas.microsoft.com/office/drawing/2014/main" id="{0CC83060-F33D-AC43-BC19-E397566253E1}"/>
              </a:ext>
            </a:extLst>
          </p:cNvPr>
          <p:cNvSpPr/>
          <p:nvPr/>
        </p:nvSpPr>
        <p:spPr>
          <a:xfrm>
            <a:off x="6549654" y="2002236"/>
            <a:ext cx="5182995" cy="4247317"/>
          </a:xfrm>
          <a:prstGeom prst="rect">
            <a:avLst/>
          </a:prstGeom>
        </p:spPr>
        <p:txBody>
          <a:bodyPr wrap="square">
            <a:spAutoFit/>
          </a:bodyPr>
          <a:lstStyle/>
          <a:p>
            <a:r>
              <a:rPr lang="en-US" dirty="0">
                <a:latin typeface="Calibri" panose="020F0502020204030204" pitchFamily="34" charset="0"/>
                <a:cs typeface="Calibri" panose="020F0502020204030204" pitchFamily="34" charset="0"/>
              </a:rPr>
              <a:t>We built a baseline Logistic Regression model with the following steps:</a:t>
            </a:r>
          </a:p>
          <a:p>
            <a:endParaRPr lang="en-US" dirty="0">
              <a:latin typeface="Calibri" panose="020F0502020204030204" pitchFamily="34" charset="0"/>
              <a:cs typeface="Calibri" panose="020F0502020204030204" pitchFamily="34" charset="0"/>
            </a:endParaRPr>
          </a:p>
          <a:p>
            <a:pPr marL="342900" indent="-342900">
              <a:buAutoNum type="arabicPeriod"/>
            </a:pPr>
            <a:r>
              <a:rPr lang="en-US" dirty="0">
                <a:latin typeface="Calibri" panose="020F0502020204030204" pitchFamily="34" charset="0"/>
                <a:cs typeface="Calibri" panose="020F0502020204030204" pitchFamily="34" charset="0"/>
              </a:rPr>
              <a:t>Data preprocessing:</a:t>
            </a:r>
          </a:p>
          <a:p>
            <a:pPr marL="742950" lvl="1" indent="-285750">
              <a:buFont typeface="Arial" panose="020B0604020202020204" pitchFamily="34" charset="0"/>
              <a:buChar char="•"/>
            </a:pPr>
            <a:r>
              <a:rPr lang="en-US" dirty="0">
                <a:latin typeface="Calibri" panose="020F0502020204030204" pitchFamily="34" charset="0"/>
                <a:cs typeface="Calibri" panose="020F0502020204030204" pitchFamily="34" charset="0"/>
              </a:rPr>
              <a:t>Tokenizing and learning vocabulary of the comments column using the TfidfVectorier</a:t>
            </a:r>
          </a:p>
          <a:p>
            <a:pPr marL="742950" lvl="1" indent="-285750">
              <a:buFont typeface="Arial" panose="020B0604020202020204" pitchFamily="34" charset="0"/>
              <a:buChar char="•"/>
            </a:pPr>
            <a:r>
              <a:rPr lang="en-US" dirty="0">
                <a:latin typeface="Calibri" panose="020F0502020204030204" pitchFamily="34" charset="0"/>
                <a:cs typeface="Calibri" panose="020F0502020204030204" pitchFamily="34" charset="0"/>
              </a:rPr>
              <a:t>Converting the categorical feature values to binary using the OneHotEncoder</a:t>
            </a:r>
          </a:p>
          <a:p>
            <a:pPr marL="742950" lvl="1" indent="-285750">
              <a:buFont typeface="Arial" panose="020B0604020202020204" pitchFamily="34" charset="0"/>
              <a:buChar char="•"/>
            </a:pPr>
            <a:r>
              <a:rPr lang="en-US" dirty="0">
                <a:latin typeface="Calibri" panose="020F0502020204030204" pitchFamily="34" charset="0"/>
                <a:cs typeface="Calibri" panose="020F0502020204030204" pitchFamily="34" charset="0"/>
              </a:rPr>
              <a:t>Scaling the numerical features using StandardScalar</a:t>
            </a:r>
          </a:p>
          <a:p>
            <a:pPr marL="342900" indent="-342900">
              <a:buAutoNum type="arabicPeriod"/>
            </a:pPr>
            <a:r>
              <a:rPr lang="en-US" dirty="0">
                <a:latin typeface="Calibri" panose="020F0502020204030204" pitchFamily="34" charset="0"/>
                <a:cs typeface="Calibri" panose="020F0502020204030204" pitchFamily="34" charset="0"/>
              </a:rPr>
              <a:t>Split dataset into train and test</a:t>
            </a:r>
          </a:p>
          <a:p>
            <a:pPr lvl="1"/>
            <a:r>
              <a:rPr lang="en-US" dirty="0">
                <a:latin typeface="Calibri" panose="020F0502020204030204" pitchFamily="34" charset="0"/>
                <a:cs typeface="Calibri" panose="020F0502020204030204" pitchFamily="34" charset="0"/>
              </a:rPr>
              <a:t>Training: 80% and Testing: 20%</a:t>
            </a:r>
          </a:p>
          <a:p>
            <a:pPr marL="342900" indent="-342900">
              <a:buAutoNum type="arabicPeriod"/>
            </a:pPr>
            <a:r>
              <a:rPr lang="en-US" dirty="0">
                <a:latin typeface="Calibri" panose="020F0502020204030204" pitchFamily="34" charset="0"/>
                <a:cs typeface="Calibri" panose="020F0502020204030204" pitchFamily="34" charset="0"/>
              </a:rPr>
              <a:t>Train and evaluate the model</a:t>
            </a:r>
          </a:p>
          <a:p>
            <a:pPr lvl="1"/>
            <a:r>
              <a:rPr lang="en-US" dirty="0">
                <a:latin typeface="Calibri" panose="020F0502020204030204" pitchFamily="34" charset="0"/>
                <a:cs typeface="Calibri" panose="020F0502020204030204" pitchFamily="34" charset="0"/>
              </a:rPr>
              <a:t>Evaluating the model using accuracy_score metric</a:t>
            </a:r>
          </a:p>
        </p:txBody>
      </p:sp>
      <p:sp>
        <p:nvSpPr>
          <p:cNvPr id="12" name="TextBox 11">
            <a:extLst>
              <a:ext uri="{FF2B5EF4-FFF2-40B4-BE49-F238E27FC236}">
                <a16:creationId xmlns:a16="http://schemas.microsoft.com/office/drawing/2014/main" id="{5A04AF1F-CC4D-944B-8BF3-295A098710D5}"/>
              </a:ext>
            </a:extLst>
          </p:cNvPr>
          <p:cNvSpPr txBox="1"/>
          <p:nvPr/>
        </p:nvSpPr>
        <p:spPr>
          <a:xfrm>
            <a:off x="2292359" y="5176951"/>
            <a:ext cx="1765291" cy="369332"/>
          </a:xfrm>
          <a:prstGeom prst="rect">
            <a:avLst/>
          </a:prstGeom>
          <a:noFill/>
        </p:spPr>
        <p:txBody>
          <a:bodyPr wrap="none" rtlCol="0">
            <a:spAutoFit/>
          </a:bodyPr>
          <a:lstStyle/>
          <a:p>
            <a:r>
              <a:rPr lang="en-US" u="sng" dirty="0"/>
              <a:t>Accuracy : 72.8%</a:t>
            </a:r>
          </a:p>
        </p:txBody>
      </p:sp>
    </p:spTree>
    <p:extLst>
      <p:ext uri="{BB962C8B-B14F-4D97-AF65-F5344CB8AC3E}">
        <p14:creationId xmlns:p14="http://schemas.microsoft.com/office/powerpoint/2010/main" val="1539875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B90E029C-4C90-FE4A-9450-96E9DD62C5AA}"/>
              </a:ext>
            </a:extLst>
          </p:cNvPr>
          <p:cNvSpPr txBox="1">
            <a:spLocks/>
          </p:cNvSpPr>
          <p:nvPr/>
        </p:nvSpPr>
        <p:spPr>
          <a:xfrm>
            <a:off x="0" y="294538"/>
            <a:ext cx="9895951" cy="1033669"/>
          </a:xfrm>
          <a:prstGeom prst="rect">
            <a:avLst/>
          </a:prstGeom>
        </p:spPr>
        <p:txBody>
          <a:bodyPr vert="horz" lIns="91440" tIns="45720" rIns="91440" bIns="45720" rtlCol="0" anchor="ctr">
            <a:noAutofit/>
          </a:bodyPr>
          <a:lstStyle>
            <a:lvl1pPr algn="l" defTabSz="457200" rtl="0" eaLnBrk="1" latinLnBrk="0" hangingPunct="1">
              <a:spcBef>
                <a:spcPct val="0"/>
              </a:spcBef>
              <a:buNone/>
              <a:defRPr sz="54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defTabSz="914400">
              <a:lnSpc>
                <a:spcPct val="90000"/>
              </a:lnSpc>
              <a:spcAft>
                <a:spcPts val="600"/>
              </a:spcAft>
            </a:pPr>
            <a:endParaRPr lang="en-US" sz="4000" b="1" i="0" kern="1200" dirty="0">
              <a:solidFill>
                <a:srgbClr val="FFFFFF"/>
              </a:solidFill>
              <a:latin typeface="+mj-lt"/>
              <a:ea typeface="+mj-ea"/>
              <a:cs typeface="+mj-cs"/>
            </a:endParaRPr>
          </a:p>
          <a:p>
            <a:pPr defTabSz="914400">
              <a:lnSpc>
                <a:spcPct val="90000"/>
              </a:lnSpc>
              <a:spcAft>
                <a:spcPts val="600"/>
              </a:spcAft>
            </a:pPr>
            <a:r>
              <a:rPr lang="en-US" sz="4000" b="1" dirty="0">
                <a:solidFill>
                  <a:srgbClr val="FFFFFF"/>
                </a:solidFill>
              </a:rPr>
              <a:t> MODELLING PIPELINES &amp; RESULTS</a:t>
            </a:r>
            <a:br>
              <a:rPr lang="en-US" sz="4000" b="1" i="0" kern="1200" dirty="0">
                <a:solidFill>
                  <a:srgbClr val="FFFFFF"/>
                </a:solidFill>
                <a:latin typeface="+mj-lt"/>
                <a:ea typeface="+mj-ea"/>
                <a:cs typeface="+mj-cs"/>
              </a:rPr>
            </a:br>
            <a:endParaRPr lang="en-US" sz="4000" b="1" i="0" kern="1200" dirty="0">
              <a:solidFill>
                <a:srgbClr val="FFFFFF"/>
              </a:solidFill>
              <a:latin typeface="+mj-lt"/>
              <a:ea typeface="+mj-ea"/>
              <a:cs typeface="+mj-cs"/>
            </a:endParaRPr>
          </a:p>
        </p:txBody>
      </p:sp>
      <p:pic>
        <p:nvPicPr>
          <p:cNvPr id="8" name="Picture 7" descr="Diagram, table&#10;&#10;Description automatically generated">
            <a:extLst>
              <a:ext uri="{FF2B5EF4-FFF2-40B4-BE49-F238E27FC236}">
                <a16:creationId xmlns:a16="http://schemas.microsoft.com/office/drawing/2014/main" id="{8D4F346A-A117-5842-BED4-627326651E86}"/>
              </a:ext>
            </a:extLst>
          </p:cNvPr>
          <p:cNvPicPr>
            <a:picLocks noChangeAspect="1"/>
          </p:cNvPicPr>
          <p:nvPr/>
        </p:nvPicPr>
        <p:blipFill>
          <a:blip r:embed="rId2"/>
          <a:stretch>
            <a:fillRect/>
          </a:stretch>
        </p:blipFill>
        <p:spPr>
          <a:xfrm>
            <a:off x="459350" y="1805412"/>
            <a:ext cx="4800600" cy="2013155"/>
          </a:xfrm>
          <a:prstGeom prst="rect">
            <a:avLst/>
          </a:prstGeom>
        </p:spPr>
      </p:pic>
      <p:pic>
        <p:nvPicPr>
          <p:cNvPr id="9" name="Picture 8" descr="Table&#10;&#10;Description automatically generated">
            <a:extLst>
              <a:ext uri="{FF2B5EF4-FFF2-40B4-BE49-F238E27FC236}">
                <a16:creationId xmlns:a16="http://schemas.microsoft.com/office/drawing/2014/main" id="{3DCD1368-932B-6A47-959D-7BEF7CD84B52}"/>
              </a:ext>
            </a:extLst>
          </p:cNvPr>
          <p:cNvPicPr>
            <a:picLocks noChangeAspect="1"/>
          </p:cNvPicPr>
          <p:nvPr/>
        </p:nvPicPr>
        <p:blipFill>
          <a:blip r:embed="rId3"/>
          <a:stretch>
            <a:fillRect/>
          </a:stretch>
        </p:blipFill>
        <p:spPr>
          <a:xfrm>
            <a:off x="6922798" y="1805412"/>
            <a:ext cx="4809852" cy="2013154"/>
          </a:xfrm>
          <a:prstGeom prst="rect">
            <a:avLst/>
          </a:prstGeom>
        </p:spPr>
      </p:pic>
      <p:pic>
        <p:nvPicPr>
          <p:cNvPr id="10" name="Picture 9" descr="Diagram&#10;&#10;Description automatically generated">
            <a:extLst>
              <a:ext uri="{FF2B5EF4-FFF2-40B4-BE49-F238E27FC236}">
                <a16:creationId xmlns:a16="http://schemas.microsoft.com/office/drawing/2014/main" id="{3ABE6560-F112-BB41-B05B-4BF45791B3C9}"/>
              </a:ext>
            </a:extLst>
          </p:cNvPr>
          <p:cNvPicPr>
            <a:picLocks noChangeAspect="1"/>
          </p:cNvPicPr>
          <p:nvPr/>
        </p:nvPicPr>
        <p:blipFill>
          <a:blip r:embed="rId4"/>
          <a:stretch>
            <a:fillRect/>
          </a:stretch>
        </p:blipFill>
        <p:spPr>
          <a:xfrm>
            <a:off x="3695698" y="4331706"/>
            <a:ext cx="4800600" cy="2013155"/>
          </a:xfrm>
          <a:prstGeom prst="rect">
            <a:avLst/>
          </a:prstGeom>
        </p:spPr>
      </p:pic>
      <p:sp>
        <p:nvSpPr>
          <p:cNvPr id="11" name="TextBox 10">
            <a:extLst>
              <a:ext uri="{FF2B5EF4-FFF2-40B4-BE49-F238E27FC236}">
                <a16:creationId xmlns:a16="http://schemas.microsoft.com/office/drawing/2014/main" id="{005106A2-E42E-8245-B236-2F193A1C8A4F}"/>
              </a:ext>
            </a:extLst>
          </p:cNvPr>
          <p:cNvSpPr txBox="1"/>
          <p:nvPr/>
        </p:nvSpPr>
        <p:spPr>
          <a:xfrm>
            <a:off x="5259950" y="6396876"/>
            <a:ext cx="1765291" cy="369332"/>
          </a:xfrm>
          <a:prstGeom prst="rect">
            <a:avLst/>
          </a:prstGeom>
          <a:noFill/>
        </p:spPr>
        <p:txBody>
          <a:bodyPr wrap="none" rtlCol="0">
            <a:spAutoFit/>
          </a:bodyPr>
          <a:lstStyle/>
          <a:p>
            <a:r>
              <a:rPr lang="en-US" u="sng" dirty="0"/>
              <a:t>Accuracy : 71.1%</a:t>
            </a:r>
          </a:p>
        </p:txBody>
      </p:sp>
      <p:sp>
        <p:nvSpPr>
          <p:cNvPr id="12" name="TextBox 11">
            <a:extLst>
              <a:ext uri="{FF2B5EF4-FFF2-40B4-BE49-F238E27FC236}">
                <a16:creationId xmlns:a16="http://schemas.microsoft.com/office/drawing/2014/main" id="{57F86F50-7FBE-9245-8E5C-4693E478AA9F}"/>
              </a:ext>
            </a:extLst>
          </p:cNvPr>
          <p:cNvSpPr txBox="1"/>
          <p:nvPr/>
        </p:nvSpPr>
        <p:spPr>
          <a:xfrm>
            <a:off x="1977004" y="3890470"/>
            <a:ext cx="1765291" cy="369332"/>
          </a:xfrm>
          <a:prstGeom prst="rect">
            <a:avLst/>
          </a:prstGeom>
          <a:noFill/>
        </p:spPr>
        <p:txBody>
          <a:bodyPr wrap="none" rtlCol="0">
            <a:spAutoFit/>
          </a:bodyPr>
          <a:lstStyle/>
          <a:p>
            <a:r>
              <a:rPr lang="en-US" u="sng" dirty="0"/>
              <a:t>Accuracy : 64.0%</a:t>
            </a:r>
          </a:p>
        </p:txBody>
      </p:sp>
      <p:sp>
        <p:nvSpPr>
          <p:cNvPr id="13" name="TextBox 12">
            <a:extLst>
              <a:ext uri="{FF2B5EF4-FFF2-40B4-BE49-F238E27FC236}">
                <a16:creationId xmlns:a16="http://schemas.microsoft.com/office/drawing/2014/main" id="{FC147198-DF45-D147-971B-DA7A0A1EB893}"/>
              </a:ext>
            </a:extLst>
          </p:cNvPr>
          <p:cNvSpPr txBox="1"/>
          <p:nvPr/>
        </p:nvSpPr>
        <p:spPr>
          <a:xfrm>
            <a:off x="8449707" y="3877815"/>
            <a:ext cx="1765291" cy="369332"/>
          </a:xfrm>
          <a:prstGeom prst="rect">
            <a:avLst/>
          </a:prstGeom>
          <a:noFill/>
        </p:spPr>
        <p:txBody>
          <a:bodyPr wrap="none" rtlCol="0">
            <a:spAutoFit/>
          </a:bodyPr>
          <a:lstStyle/>
          <a:p>
            <a:r>
              <a:rPr lang="en-US" u="sng" dirty="0"/>
              <a:t>Accuracy : 64.4%</a:t>
            </a:r>
          </a:p>
        </p:txBody>
      </p:sp>
    </p:spTree>
    <p:extLst>
      <p:ext uri="{BB962C8B-B14F-4D97-AF65-F5344CB8AC3E}">
        <p14:creationId xmlns:p14="http://schemas.microsoft.com/office/powerpoint/2010/main" val="94264319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1006</TotalTime>
  <Words>735</Words>
  <Application>Microsoft Macintosh PowerPoint</Application>
  <PresentationFormat>Widescreen</PresentationFormat>
  <Paragraphs>106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SARCASM DETECTION ON REDDIT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Home Credit Default Risk </dc:title>
  <dc:creator>Marunmale, Gandhali</dc:creator>
  <cp:lastModifiedBy>Kolhatkar, Tanvi Chandrashekhar</cp:lastModifiedBy>
  <cp:revision>268</cp:revision>
  <dcterms:created xsi:type="dcterms:W3CDTF">2021-11-16T23:21:06Z</dcterms:created>
  <dcterms:modified xsi:type="dcterms:W3CDTF">2021-12-06T23:46:05Z</dcterms:modified>
</cp:coreProperties>
</file>