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851070231c9c4942" providerId="LiveId" clId="{8CD4FEDF-208A-4E77-8213-07E4937567F3}"/>
    <pc:docChg chg="modSld sldOrd">
      <pc:chgData name="Rahul Kumar" userId="851070231c9c4942" providerId="LiveId" clId="{8CD4FEDF-208A-4E77-8213-07E4937567F3}" dt="2020-12-22T13:56:24.592" v="24"/>
      <pc:docMkLst>
        <pc:docMk/>
      </pc:docMkLst>
      <pc:sldChg chg="ord">
        <pc:chgData name="Rahul Kumar" userId="851070231c9c4942" providerId="LiveId" clId="{8CD4FEDF-208A-4E77-8213-07E4937567F3}" dt="2020-12-22T13:56:24.592" v="24"/>
        <pc:sldMkLst>
          <pc:docMk/>
          <pc:sldMk cId="3932148396" sldId="262"/>
        </pc:sldMkLst>
      </pc:sldChg>
      <pc:sldChg chg="modSp mod">
        <pc:chgData name="Rahul Kumar" userId="851070231c9c4942" providerId="LiveId" clId="{8CD4FEDF-208A-4E77-8213-07E4937567F3}" dt="2020-12-22T12:13:14.828" v="22" actId="20577"/>
        <pc:sldMkLst>
          <pc:docMk/>
          <pc:sldMk cId="292895527" sldId="263"/>
        </pc:sldMkLst>
        <pc:spChg chg="mod">
          <ac:chgData name="Rahul Kumar" userId="851070231c9c4942" providerId="LiveId" clId="{8CD4FEDF-208A-4E77-8213-07E4937567F3}" dt="2020-12-22T12:13:14.828" v="22" actId="20577"/>
          <ac:spMkLst>
            <pc:docMk/>
            <pc:sldMk cId="292895527" sldId="263"/>
            <ac:spMk id="2" creationId="{45826975-E46D-436F-9DFF-E8CE5DF0EF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1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9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4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4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6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NxVf1g0d6SzULk7i_vpYEUQUzy7RGGH" TargetMode="External"/><Relationship Id="rId2" Type="http://schemas.openxmlformats.org/officeDocument/2006/relationships/hyperlink" Target="https://arxiv.org/abs/1705.0695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FC471-55A3-4656-92D7-72F5D8EB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HUMAN ACTIVITY RECOGNITION </a:t>
            </a:r>
            <a:endParaRPr lang="en-IN" sz="2800" b="1" dirty="0">
              <a:solidFill>
                <a:srgbClr val="FFFFFF"/>
              </a:solidFill>
            </a:endParaRP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A73878B-1258-4075-A71B-18B6A6E7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330551"/>
            <a:ext cx="6112382" cy="43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B74FB-7DFC-4C26-A8D5-76C46B95E28F}"/>
              </a:ext>
            </a:extLst>
          </p:cNvPr>
          <p:cNvSpPr txBox="1"/>
          <p:nvPr/>
        </p:nvSpPr>
        <p:spPr>
          <a:xfrm>
            <a:off x="1686898" y="1263065"/>
            <a:ext cx="933890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Nunito"/>
              </a:rPr>
              <a:t>Human </a:t>
            </a:r>
            <a:r>
              <a:rPr lang="en-US" sz="3200" b="1" i="0" dirty="0">
                <a:effectLst/>
                <a:latin typeface="Nunito"/>
              </a:rPr>
              <a:t>Activity Recognition</a:t>
            </a:r>
            <a:r>
              <a:rPr lang="en-US" sz="3200" b="0" i="0" dirty="0">
                <a:effectLst/>
                <a:latin typeface="Nunito"/>
              </a:rPr>
              <a:t> is the problem of identifying events performed by humans given a video input. It is formulated as a binary (or multiclass) classification problem of outputting activity class labels. Activity Recognition is an important problem with many societal applications including smart surveillance, video search/retrieval, intelligent robots, and other monitoring systems.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5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576-6F29-43D1-BA0B-1CCCD0BB3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0"/>
            <a:ext cx="8791575" cy="2387600"/>
          </a:xfrm>
        </p:spPr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4744-5D3E-4A5C-9D86-AF93B86A1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695" y="2532894"/>
            <a:ext cx="8791575" cy="2236054"/>
          </a:xfrm>
        </p:spPr>
        <p:txBody>
          <a:bodyPr>
            <a:normAutofit fontScale="25000" lnSpcReduction="20000"/>
          </a:bodyPr>
          <a:lstStyle/>
          <a:p>
            <a:r>
              <a:rPr lang="en-US" sz="11000" dirty="0">
                <a:solidFill>
                  <a:schemeClr val="tx1"/>
                </a:solidFill>
              </a:rPr>
              <a:t>Flickering</a:t>
            </a:r>
          </a:p>
          <a:p>
            <a:r>
              <a:rPr lang="en-US" sz="11000" dirty="0">
                <a:solidFill>
                  <a:schemeClr val="tx1"/>
                </a:solidFill>
              </a:rPr>
              <a:t>Generality</a:t>
            </a:r>
          </a:p>
          <a:p>
            <a:r>
              <a:rPr lang="en-US" sz="110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11000" dirty="0">
                <a:solidFill>
                  <a:schemeClr val="tx1"/>
                </a:solidFill>
              </a:rPr>
              <a:t>Accuracy</a:t>
            </a:r>
          </a:p>
          <a:p>
            <a:r>
              <a:rPr lang="en-US" sz="11000" dirty="0">
                <a:solidFill>
                  <a:schemeClr val="tx1"/>
                </a:solidFill>
              </a:rPr>
              <a:t>Speed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1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930C7-204C-47A0-8E46-32D8AEEC48C5}"/>
              </a:ext>
            </a:extLst>
          </p:cNvPr>
          <p:cNvSpPr txBox="1"/>
          <p:nvPr/>
        </p:nvSpPr>
        <p:spPr>
          <a:xfrm>
            <a:off x="2348948" y="1462495"/>
            <a:ext cx="78022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our human activity recognition model was trained on is the </a:t>
            </a:r>
            <a:r>
              <a:rPr lang="en-IN" sz="2800" dirty="0">
                <a:hlinkClick r:id="rId2"/>
              </a:rPr>
              <a:t>Kinetics </a:t>
            </a:r>
            <a:r>
              <a:rPr lang="en-IN" dirty="0">
                <a:hlinkClick r:id="rId2"/>
              </a:rPr>
              <a:t>400</a:t>
            </a:r>
            <a:r>
              <a:rPr lang="en-IN" sz="2800" dirty="0">
                <a:hlinkClick r:id="rId2"/>
              </a:rPr>
              <a:t> Dataset.</a:t>
            </a:r>
            <a:endParaRPr lang="en-IN" sz="2800" dirty="0"/>
          </a:p>
          <a:p>
            <a:r>
              <a:rPr lang="en-IN" sz="2800" dirty="0"/>
              <a:t>This dataset consists of:</a:t>
            </a:r>
          </a:p>
          <a:p>
            <a:r>
              <a:rPr lang="en-IN" sz="2800" dirty="0"/>
              <a:t>● 400 human activity recognition classes</a:t>
            </a:r>
          </a:p>
          <a:p>
            <a:r>
              <a:rPr lang="en-IN" sz="2800" dirty="0"/>
              <a:t>● At least 400 video clips per class (downloaded via YouTube)</a:t>
            </a:r>
          </a:p>
          <a:p>
            <a:r>
              <a:rPr lang="en-IN" sz="2800" dirty="0"/>
              <a:t>● A total of 300,000 videos</a:t>
            </a:r>
          </a:p>
          <a:p>
            <a:r>
              <a:rPr lang="en-IN" sz="2800" dirty="0"/>
              <a:t>Full list of classes the model can recognize </a:t>
            </a:r>
            <a:r>
              <a:rPr lang="en-IN" sz="2800" dirty="0">
                <a:hlinkClick r:id="rId3"/>
              </a:rPr>
              <a:t>here.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3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B3A4-D2B1-4F73-9DC3-683EECDF2724}"/>
              </a:ext>
            </a:extLst>
          </p:cNvPr>
          <p:cNvSpPr txBox="1"/>
          <p:nvPr/>
        </p:nvSpPr>
        <p:spPr>
          <a:xfrm>
            <a:off x="1908313" y="541041"/>
            <a:ext cx="1042946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model we’re using for human activity recognition comes from Hara et al.’s 2018 CVPR</a:t>
            </a:r>
          </a:p>
          <a:p>
            <a:r>
              <a:rPr lang="en-IN" dirty="0"/>
              <a:t>paper, Can Spatiotemporal 3D CNNs Retrace the History of 2D CNNs and ImageNet?</a:t>
            </a:r>
          </a:p>
          <a:p>
            <a:r>
              <a:rPr lang="en-IN" dirty="0"/>
              <a:t>In this work the authors explore how existing state-of-the-art 2D architectures (such as</a:t>
            </a:r>
          </a:p>
          <a:p>
            <a:r>
              <a:rPr lang="en-IN" dirty="0" err="1"/>
              <a:t>ResNet</a:t>
            </a:r>
            <a:r>
              <a:rPr lang="en-IN" dirty="0"/>
              <a:t>, </a:t>
            </a:r>
            <a:r>
              <a:rPr lang="en-IN" dirty="0" err="1"/>
              <a:t>ResNeXt</a:t>
            </a:r>
            <a:r>
              <a:rPr lang="en-IN" dirty="0"/>
              <a:t>, </a:t>
            </a:r>
            <a:r>
              <a:rPr lang="en-IN" dirty="0" err="1"/>
              <a:t>DenseNet</a:t>
            </a:r>
            <a:r>
              <a:rPr lang="en-IN" dirty="0"/>
              <a:t>, etc.) can be extended to video classification via 3D kernels.</a:t>
            </a:r>
          </a:p>
          <a:p>
            <a:r>
              <a:rPr lang="en-IN" dirty="0"/>
              <a:t>The authors argue:</a:t>
            </a:r>
          </a:p>
          <a:p>
            <a:r>
              <a:rPr lang="en-IN" dirty="0"/>
              <a:t>● These architectures have been successfully applied to image classification.</a:t>
            </a:r>
          </a:p>
          <a:p>
            <a:r>
              <a:rPr lang="en-IN" dirty="0"/>
              <a:t>● The large-scale ImageNet dataset allowed such models to be trained to such high</a:t>
            </a:r>
          </a:p>
          <a:p>
            <a:r>
              <a:rPr lang="en-IN" dirty="0"/>
              <a:t>accuracy.</a:t>
            </a:r>
          </a:p>
          <a:p>
            <a:r>
              <a:rPr lang="en-IN" dirty="0"/>
              <a:t>● The Kinetics dataset is also sufficiently large.</a:t>
            </a:r>
          </a:p>
          <a:p>
            <a:r>
              <a:rPr lang="en-IN" dirty="0"/>
              <a:t>...and therefore, these architectures should be able to perform video classification by (1)</a:t>
            </a:r>
          </a:p>
          <a:p>
            <a:r>
              <a:rPr lang="en-IN" dirty="0"/>
              <a:t>changing the input volume shape to include spatiotemporal information and (2) utilizing 3D</a:t>
            </a:r>
          </a:p>
          <a:p>
            <a:r>
              <a:rPr lang="en-IN" dirty="0"/>
              <a:t>kernels inside of the architecture.</a:t>
            </a:r>
          </a:p>
          <a:p>
            <a:r>
              <a:rPr lang="en-IN" dirty="0"/>
              <a:t>The authors were in fact correct!</a:t>
            </a:r>
          </a:p>
          <a:p>
            <a:r>
              <a:rPr lang="en-IN" dirty="0"/>
              <a:t>By modifying both the input volume shape and the kernel shape, the authors obtained:</a:t>
            </a:r>
          </a:p>
          <a:p>
            <a:r>
              <a:rPr lang="en-IN" dirty="0"/>
              <a:t>● 78.4% accuracy on the Kinetics test set</a:t>
            </a:r>
          </a:p>
          <a:p>
            <a:r>
              <a:rPr lang="en-IN" dirty="0"/>
              <a:t>● 94.5% accuracy on the UCF-101 test set</a:t>
            </a:r>
          </a:p>
          <a:p>
            <a:r>
              <a:rPr lang="en-IN" dirty="0"/>
              <a:t>● 70.2% accuracy on the HMDB-51 test set</a:t>
            </a:r>
          </a:p>
          <a:p>
            <a:r>
              <a:rPr lang="en-IN" dirty="0"/>
              <a:t>These results are similar to rank-1 accuracies reported on state-of-the-art models trained on</a:t>
            </a:r>
          </a:p>
          <a:p>
            <a:r>
              <a:rPr lang="en-IN" dirty="0"/>
              <a:t>ImageNet, thereby demonstrating that these model architectures can be utilized for video</a:t>
            </a:r>
          </a:p>
          <a:p>
            <a:r>
              <a:rPr lang="en-IN" dirty="0"/>
              <a:t>classification simply by including spatiotemporal information and swapping 2D kernels for 3D</a:t>
            </a:r>
          </a:p>
          <a:p>
            <a:r>
              <a:rPr lang="en-IN" dirty="0"/>
              <a:t>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EB8F7-26FD-4F8E-8D06-8975C9223EFE}"/>
              </a:ext>
            </a:extLst>
          </p:cNvPr>
          <p:cNvSpPr txBox="1"/>
          <p:nvPr/>
        </p:nvSpPr>
        <p:spPr>
          <a:xfrm>
            <a:off x="1325217" y="428178"/>
            <a:ext cx="110390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 have used this </a:t>
            </a:r>
            <a:r>
              <a:rPr lang="en-IN" sz="2400" dirty="0" err="1"/>
              <a:t>ResNet</a:t>
            </a:r>
            <a:r>
              <a:rPr lang="en-IN" sz="2400" dirty="0"/>
              <a:t> trained model. My application can either take</a:t>
            </a:r>
          </a:p>
          <a:p>
            <a:r>
              <a:rPr lang="en-IN" sz="2400" dirty="0"/>
              <a:t>input from the camera or a pre-recorded video clip can be given as input</a:t>
            </a:r>
          </a:p>
          <a:p>
            <a:r>
              <a:rPr lang="en-IN" sz="2400" dirty="0"/>
              <a:t>then until the user doesn't want to exit it will process data. For</a:t>
            </a:r>
          </a:p>
          <a:p>
            <a:r>
              <a:rPr lang="en-IN" sz="2400" dirty="0"/>
              <a:t>processing it takes frames for a specified number of times. I have</a:t>
            </a:r>
          </a:p>
          <a:p>
            <a:r>
              <a:rPr lang="en-IN" sz="2400" dirty="0"/>
              <a:t>resized each frame to a width of 400 pixels while maintaining aspect</a:t>
            </a:r>
          </a:p>
          <a:p>
            <a:r>
              <a:rPr lang="en-IN" sz="2400" dirty="0"/>
              <a:t>ratio.</a:t>
            </a:r>
          </a:p>
          <a:p>
            <a:r>
              <a:rPr lang="en-IN" sz="2400" dirty="0"/>
              <a:t>The reason here is that we’re building a batch of multiple images to be</a:t>
            </a:r>
          </a:p>
          <a:p>
            <a:r>
              <a:rPr lang="en-IN" sz="2400" dirty="0"/>
              <a:t>passed through the human activity recognition network, enabling it to</a:t>
            </a:r>
          </a:p>
          <a:p>
            <a:r>
              <a:rPr lang="en-IN" sz="2400" dirty="0"/>
              <a:t>take advantage of spatiotemporal information.</a:t>
            </a:r>
          </a:p>
          <a:p>
            <a:r>
              <a:rPr lang="en-IN" sz="2400" dirty="0"/>
              <a:t>The batch dimension. Here we have only a single data point that is being</a:t>
            </a:r>
          </a:p>
          <a:p>
            <a:r>
              <a:rPr lang="en-IN" sz="2400" dirty="0"/>
              <a:t>passed through the network (a “data point” in this context means the N</a:t>
            </a:r>
          </a:p>
          <a:p>
            <a:r>
              <a:rPr lang="en-IN" sz="2400" dirty="0"/>
              <a:t>frames that will be passed through the network to obtain a single</a:t>
            </a:r>
          </a:p>
          <a:p>
            <a:r>
              <a:rPr lang="en-IN" sz="2400" dirty="0"/>
              <a:t>classification).</a:t>
            </a:r>
          </a:p>
          <a:p>
            <a:r>
              <a:rPr lang="en-IN" sz="2400" dirty="0"/>
              <a:t>Using the label , we can then draw the prediction on each and every</a:t>
            </a:r>
          </a:p>
          <a:p>
            <a:r>
              <a:rPr lang="en-IN" sz="2400" dirty="0"/>
              <a:t>frame in the frames list then displaying the output frames until the q key</a:t>
            </a:r>
          </a:p>
          <a:p>
            <a:r>
              <a:rPr lang="en-IN" sz="2400" dirty="0"/>
              <a:t>is pressed at which point we break and exit.</a:t>
            </a:r>
          </a:p>
        </p:txBody>
      </p:sp>
    </p:spTree>
    <p:extLst>
      <p:ext uri="{BB962C8B-B14F-4D97-AF65-F5344CB8AC3E}">
        <p14:creationId xmlns:p14="http://schemas.microsoft.com/office/powerpoint/2010/main" val="185194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DC6DD6-D009-4165-9A8B-4D9C167BCCB7}"/>
              </a:ext>
            </a:extLst>
          </p:cNvPr>
          <p:cNvSpPr txBox="1"/>
          <p:nvPr/>
        </p:nvSpPr>
        <p:spPr>
          <a:xfrm>
            <a:off x="2733261" y="335845"/>
            <a:ext cx="61026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Conclusion and future work:</a:t>
            </a:r>
          </a:p>
          <a:p>
            <a:r>
              <a:rPr lang="en-IN" sz="3600" dirty="0"/>
              <a:t>1) For real time detection its accuracy and speed is not good needs</a:t>
            </a:r>
          </a:p>
          <a:p>
            <a:r>
              <a:rPr lang="en-IN" sz="3600" dirty="0"/>
              <a:t>improvement.</a:t>
            </a:r>
          </a:p>
          <a:p>
            <a:r>
              <a:rPr lang="en-IN" sz="3600" dirty="0"/>
              <a:t>2) This is a desktop app that can be converted into android one.</a:t>
            </a:r>
          </a:p>
          <a:p>
            <a:r>
              <a:rPr lang="en-IN" sz="3600" dirty="0"/>
              <a:t>3) I have used a pre-trained model. Need to create my own more efficient model.</a:t>
            </a:r>
          </a:p>
        </p:txBody>
      </p:sp>
    </p:spTree>
    <p:extLst>
      <p:ext uri="{BB962C8B-B14F-4D97-AF65-F5344CB8AC3E}">
        <p14:creationId xmlns:p14="http://schemas.microsoft.com/office/powerpoint/2010/main" val="170805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6975-E46D-436F-9DFF-E8CE5DF0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895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</TotalTime>
  <Words>602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Tw Cen MT</vt:lpstr>
      <vt:lpstr>Circuit</vt:lpstr>
      <vt:lpstr>    HUMAN ACTIVITY RECOGNITION </vt:lpstr>
      <vt:lpstr>PowerPoint Presentation</vt:lpstr>
      <vt:lpstr>Challenges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Rahul Kumar</dc:creator>
  <cp:lastModifiedBy>Rahul Kumar</cp:lastModifiedBy>
  <cp:revision>5</cp:revision>
  <dcterms:created xsi:type="dcterms:W3CDTF">2020-12-22T10:39:36Z</dcterms:created>
  <dcterms:modified xsi:type="dcterms:W3CDTF">2020-12-22T13:56:52Z</dcterms:modified>
</cp:coreProperties>
</file>