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09" r:id="rId3"/>
    <p:sldId id="257" r:id="rId4"/>
    <p:sldId id="310" r:id="rId5"/>
    <p:sldId id="312" r:id="rId6"/>
    <p:sldId id="313" r:id="rId7"/>
    <p:sldId id="258" r:id="rId8"/>
    <p:sldId id="314" r:id="rId9"/>
    <p:sldId id="315" r:id="rId10"/>
    <p:sldId id="319" r:id="rId11"/>
    <p:sldId id="316" r:id="rId12"/>
    <p:sldId id="31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4"/>
    <p:restoredTop sz="94633"/>
  </p:normalViewPr>
  <p:slideViewPr>
    <p:cSldViewPr snapToGrid="0">
      <p:cViewPr varScale="1">
        <p:scale>
          <a:sx n="147" d="100"/>
          <a:sy n="147" d="100"/>
        </p:scale>
        <p:origin x="1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30824-85BD-D641-B648-C0DA14304AA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9D363-A41E-9B4C-9C33-CC6F7BFA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56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C2F00B28-9706-B92C-9878-E20E2DE682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6164B6C9-473A-988D-3546-BCDE0279C5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868C97D6-CE65-F1A1-4156-56611A56C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B1626F-C110-1D4C-B632-63C999D1B36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9D363-A41E-9B4C-9C33-CC6F7BFAB2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6ABD-A528-8017-A3DB-EEC3F7F65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06379-7C58-3171-93C6-41B00D57E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01079-EEBC-517A-430A-0471A1C6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C009-99EB-2A40-8037-88C95899A13D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2B747-41AC-4CB8-7F41-AD7A73DB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EDB0E-CD7C-43B8-1321-4930681B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A75A-EE1F-D146-ADD1-CE6F14B5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5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8106-8ADB-A0AE-41D9-2080214C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7601D-2E2F-9789-D117-8A449DB79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16837-2FDE-8919-26A3-7FF74F6F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C009-99EB-2A40-8037-88C95899A13D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3B103-E19A-9DDE-F187-8C0764A5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3A623-0BE5-D938-FCCD-AECEEA00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A75A-EE1F-D146-ADD1-CE6F14B5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2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ED8A70-A2C0-5689-9A0A-BF1D25B7B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111AA-CC53-B3DC-CA93-2CD54E164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23286-BA54-266E-6B3E-F179D7B8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C009-99EB-2A40-8037-88C95899A13D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5F247-F657-11C4-F3C1-E616AB04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82602-3152-25F6-5595-92D83B0C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A75A-EE1F-D146-ADD1-CE6F14B5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0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50B1-02F0-5EF2-8907-AF7EF2AB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F031-DE12-C818-5142-F29FC13CA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A9F1C-CF18-F61C-F755-0336A333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C009-99EB-2A40-8037-88C95899A13D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44C27-B726-28B5-A5A3-67837C3D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84C2E-AE17-DE36-103D-46998A7D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A75A-EE1F-D146-ADD1-CE6F14B5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9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0FFC-0D80-430E-FC80-9F872893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37978-FAA6-0FB1-3635-83AD75E1D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7AE7C-72FC-C4CF-6741-F50FD357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C009-99EB-2A40-8037-88C95899A13D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1A8A4-EDF8-4817-0E9A-00376CB9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DB753-C9EF-D9E4-E6A9-FBCAA658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A75A-EE1F-D146-ADD1-CE6F14B5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7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3F00-7BD9-5563-FFB3-C29AAC69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0734-43E1-B0A5-5E2A-A83F5593E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3E036-4E07-973E-9B62-51D9351AE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FFF92-0EB7-3F7B-81F9-FF359AFD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C009-99EB-2A40-8037-88C95899A13D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4DFBF-A0CB-818E-9C9D-F840C81A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15E19-0F56-D2C5-0385-E16A7FAC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A75A-EE1F-D146-ADD1-CE6F14B5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564D-AEB7-7EBD-C396-E108D4F4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41BD9-07ED-F218-9274-CE6E490FB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D0330-51F4-850D-1921-F9B4CDEC3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E202A-D534-9D7C-4F2C-50FBDEFE1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C7F56-04EB-5B30-2789-49D06224D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37BC6-5D9B-9D23-4CD8-DDA3EE8B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C009-99EB-2A40-8037-88C95899A13D}" type="datetimeFigureOut">
              <a:rPr lang="en-US" smtClean="0"/>
              <a:t>3/25/25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B5992-D231-57A9-0515-B1FC3AFE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C873E-2107-BBB7-56EC-5EDE10DE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A75A-EE1F-D146-ADD1-CE6F14B5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C364-1EA4-5BFE-CD54-8C4C249F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60085-A843-1403-AC24-2EE9D239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C009-99EB-2A40-8037-88C95899A13D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7D5D7-E206-9A5B-993D-6A182732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4838D-6210-9EB1-F096-E0680FB1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A75A-EE1F-D146-ADD1-CE6F14B5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1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24A8A-FBAE-6E6D-F770-B8B34609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C009-99EB-2A40-8037-88C95899A13D}" type="datetimeFigureOut">
              <a:rPr lang="en-US" smtClean="0"/>
              <a:t>3/25/25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DCAD5-0090-2E6A-C292-EBB297E6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D5C92-28ED-0007-AD85-33C6D2A3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A75A-EE1F-D146-ADD1-CE6F14B5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8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7986-8A00-0848-187E-1A96765D8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C69E8-2382-7640-D492-2B61E5174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2C42-CB6C-263B-1B22-E28D760EA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81E17-4B25-7C9E-A799-515816D8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C009-99EB-2A40-8037-88C95899A13D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FDD1D-78EB-2E96-9783-138D4FA6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29F86-1579-296F-4012-3852CBD4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A75A-EE1F-D146-ADD1-CE6F14B5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0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B457-A6A6-23AE-7F33-860B40F9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EF4EB-2340-21BA-9D7E-A5B51DBA7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B6C28-1BB4-F17E-34C1-46072C674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E7704-C3A8-0BA4-13CE-8C6E56AA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C009-99EB-2A40-8037-88C95899A13D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97C77-B558-4CA7-1838-EB96B716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3349A-B5A6-9DAC-99E1-E96B89AD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A75A-EE1F-D146-ADD1-CE6F14B5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6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D836E-0403-A58F-CCCB-2189760E9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4C66D-4BBC-95EF-6689-1B998470B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F69F6-4CE9-AAFA-E39F-BD1DD540B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5C009-99EB-2A40-8037-88C95899A13D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90394-D181-A2BA-960D-8E0D14F49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35C5F-46FF-E66A-65B5-D71E9C21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9CA75A-EE1F-D146-ADD1-CE6F14B5B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D7B8-2167-C8DA-EFA0-E8E0611CEE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SCS consultation about adapting Random forest algorithm for new data 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9D1A8-C08F-8919-AA60-C350C41F9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Ying LI</a:t>
            </a:r>
          </a:p>
          <a:p>
            <a:r>
              <a:rPr lang="en-US" dirty="0"/>
              <a:t>March 25 2025</a:t>
            </a:r>
          </a:p>
        </p:txBody>
      </p:sp>
    </p:spTree>
    <p:extLst>
      <p:ext uri="{BB962C8B-B14F-4D97-AF65-F5344CB8AC3E}">
        <p14:creationId xmlns:p14="http://schemas.microsoft.com/office/powerpoint/2010/main" val="769843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8B130-7539-5905-0071-160DFD4F9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generate additional data matrix to describe these chromatin changes, and they will look like…</a:t>
            </a:r>
          </a:p>
        </p:txBody>
      </p:sp>
    </p:spTree>
    <p:extLst>
      <p:ext uri="{BB962C8B-B14F-4D97-AF65-F5344CB8AC3E}">
        <p14:creationId xmlns:p14="http://schemas.microsoft.com/office/powerpoint/2010/main" val="373739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B0E841-791A-E27B-5438-B2857A101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726075"/>
              </p:ext>
            </p:extLst>
          </p:nvPr>
        </p:nvGraphicFramePr>
        <p:xfrm>
          <a:off x="116314" y="93376"/>
          <a:ext cx="11924531" cy="1509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2208">
                  <a:extLst>
                    <a:ext uri="{9D8B030D-6E8A-4147-A177-3AD203B41FA5}">
                      <a16:colId xmlns:a16="http://schemas.microsoft.com/office/drawing/2014/main" val="2470464113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816833635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2284051150"/>
                    </a:ext>
                  </a:extLst>
                </a:gridCol>
                <a:gridCol w="346529">
                  <a:extLst>
                    <a:ext uri="{9D8B030D-6E8A-4147-A177-3AD203B41FA5}">
                      <a16:colId xmlns:a16="http://schemas.microsoft.com/office/drawing/2014/main" val="2340456613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124509034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598697497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4050243064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1171562137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960221833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434614672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4235198093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3127630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2554111116"/>
                    </a:ext>
                  </a:extLst>
                </a:gridCol>
                <a:gridCol w="302291">
                  <a:extLst>
                    <a:ext uri="{9D8B030D-6E8A-4147-A177-3AD203B41FA5}">
                      <a16:colId xmlns:a16="http://schemas.microsoft.com/office/drawing/2014/main" val="2008550340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1855383324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3639284437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2733939725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204718154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2084036523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2952226879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127953382"/>
                    </a:ext>
                  </a:extLst>
                </a:gridCol>
                <a:gridCol w="346529">
                  <a:extLst>
                    <a:ext uri="{9D8B030D-6E8A-4147-A177-3AD203B41FA5}">
                      <a16:colId xmlns:a16="http://schemas.microsoft.com/office/drawing/2014/main" val="3136436782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1380658406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3374888989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1669862507"/>
                    </a:ext>
                  </a:extLst>
                </a:gridCol>
                <a:gridCol w="346529">
                  <a:extLst>
                    <a:ext uri="{9D8B030D-6E8A-4147-A177-3AD203B41FA5}">
                      <a16:colId xmlns:a16="http://schemas.microsoft.com/office/drawing/2014/main" val="2848899322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1454850668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3941697460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1894800870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208812914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3360198982"/>
                    </a:ext>
                  </a:extLst>
                </a:gridCol>
                <a:gridCol w="302291">
                  <a:extLst>
                    <a:ext uri="{9D8B030D-6E8A-4147-A177-3AD203B41FA5}">
                      <a16:colId xmlns:a16="http://schemas.microsoft.com/office/drawing/2014/main" val="4169635469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905501206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3359211382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1164156749"/>
                    </a:ext>
                  </a:extLst>
                </a:gridCol>
                <a:gridCol w="302291">
                  <a:extLst>
                    <a:ext uri="{9D8B030D-6E8A-4147-A177-3AD203B41FA5}">
                      <a16:colId xmlns:a16="http://schemas.microsoft.com/office/drawing/2014/main" val="73964333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1163330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line 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line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958275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low CO2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high CO2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CO2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high CO2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63517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Mid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high 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Mid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high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Mid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high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Mid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high 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248313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rep 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1121223354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77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1150843532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2034626375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245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360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221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296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286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341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352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274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224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428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349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394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442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429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465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343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264748274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85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59236198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547DDD-B915-D65B-E6C6-7BA1074CB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80220"/>
              </p:ext>
            </p:extLst>
          </p:nvPr>
        </p:nvGraphicFramePr>
        <p:xfrm>
          <a:off x="116315" y="1761188"/>
          <a:ext cx="11924531" cy="1509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2208">
                  <a:extLst>
                    <a:ext uri="{9D8B030D-6E8A-4147-A177-3AD203B41FA5}">
                      <a16:colId xmlns:a16="http://schemas.microsoft.com/office/drawing/2014/main" val="2470464113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816833635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2284051150"/>
                    </a:ext>
                  </a:extLst>
                </a:gridCol>
                <a:gridCol w="346529">
                  <a:extLst>
                    <a:ext uri="{9D8B030D-6E8A-4147-A177-3AD203B41FA5}">
                      <a16:colId xmlns:a16="http://schemas.microsoft.com/office/drawing/2014/main" val="2340456613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124509034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598697497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4050243064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1171562137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960221833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434614672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4235198093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3127630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2554111116"/>
                    </a:ext>
                  </a:extLst>
                </a:gridCol>
                <a:gridCol w="302291">
                  <a:extLst>
                    <a:ext uri="{9D8B030D-6E8A-4147-A177-3AD203B41FA5}">
                      <a16:colId xmlns:a16="http://schemas.microsoft.com/office/drawing/2014/main" val="2008550340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1855383324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3639284437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2733939725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204718154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2084036523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2952226879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127953382"/>
                    </a:ext>
                  </a:extLst>
                </a:gridCol>
                <a:gridCol w="346529">
                  <a:extLst>
                    <a:ext uri="{9D8B030D-6E8A-4147-A177-3AD203B41FA5}">
                      <a16:colId xmlns:a16="http://schemas.microsoft.com/office/drawing/2014/main" val="3136436782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1380658406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3374888989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1669862507"/>
                    </a:ext>
                  </a:extLst>
                </a:gridCol>
                <a:gridCol w="346529">
                  <a:extLst>
                    <a:ext uri="{9D8B030D-6E8A-4147-A177-3AD203B41FA5}">
                      <a16:colId xmlns:a16="http://schemas.microsoft.com/office/drawing/2014/main" val="2848899322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1454850668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3941697460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1894800870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208812914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3360198982"/>
                    </a:ext>
                  </a:extLst>
                </a:gridCol>
                <a:gridCol w="302291">
                  <a:extLst>
                    <a:ext uri="{9D8B030D-6E8A-4147-A177-3AD203B41FA5}">
                      <a16:colId xmlns:a16="http://schemas.microsoft.com/office/drawing/2014/main" val="4169635469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905501206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3359211382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1164156749"/>
                    </a:ext>
                  </a:extLst>
                </a:gridCol>
                <a:gridCol w="302291">
                  <a:extLst>
                    <a:ext uri="{9D8B030D-6E8A-4147-A177-3AD203B41FA5}">
                      <a16:colId xmlns:a16="http://schemas.microsoft.com/office/drawing/2014/main" val="73964333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1163330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line 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line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958275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CO2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high CO2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CO2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high CO2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63517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Mid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high 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Mid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high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Mid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high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Mid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high 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248313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rep 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rep 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1121223354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77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1150843532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2034626375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245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360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221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296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286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341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352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274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224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428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349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394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442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429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465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343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264748274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85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59236198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936D6A-EEF8-D56A-D551-F08E5701C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50777"/>
              </p:ext>
            </p:extLst>
          </p:nvPr>
        </p:nvGraphicFramePr>
        <p:xfrm>
          <a:off x="116316" y="3429000"/>
          <a:ext cx="11924531" cy="1509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2208">
                  <a:extLst>
                    <a:ext uri="{9D8B030D-6E8A-4147-A177-3AD203B41FA5}">
                      <a16:colId xmlns:a16="http://schemas.microsoft.com/office/drawing/2014/main" val="2470464113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816833635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2284051150"/>
                    </a:ext>
                  </a:extLst>
                </a:gridCol>
                <a:gridCol w="346529">
                  <a:extLst>
                    <a:ext uri="{9D8B030D-6E8A-4147-A177-3AD203B41FA5}">
                      <a16:colId xmlns:a16="http://schemas.microsoft.com/office/drawing/2014/main" val="2340456613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124509034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598697497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4050243064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1171562137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960221833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434614672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4235198093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3127630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2554111116"/>
                    </a:ext>
                  </a:extLst>
                </a:gridCol>
                <a:gridCol w="302291">
                  <a:extLst>
                    <a:ext uri="{9D8B030D-6E8A-4147-A177-3AD203B41FA5}">
                      <a16:colId xmlns:a16="http://schemas.microsoft.com/office/drawing/2014/main" val="2008550340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1855383324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3639284437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2733939725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204718154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2084036523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2952226879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127953382"/>
                    </a:ext>
                  </a:extLst>
                </a:gridCol>
                <a:gridCol w="346529">
                  <a:extLst>
                    <a:ext uri="{9D8B030D-6E8A-4147-A177-3AD203B41FA5}">
                      <a16:colId xmlns:a16="http://schemas.microsoft.com/office/drawing/2014/main" val="3136436782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1380658406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3374888989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1669862507"/>
                    </a:ext>
                  </a:extLst>
                </a:gridCol>
                <a:gridCol w="346529">
                  <a:extLst>
                    <a:ext uri="{9D8B030D-6E8A-4147-A177-3AD203B41FA5}">
                      <a16:colId xmlns:a16="http://schemas.microsoft.com/office/drawing/2014/main" val="2848899322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1454850668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3941697460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1894800870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208812914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3360198982"/>
                    </a:ext>
                  </a:extLst>
                </a:gridCol>
                <a:gridCol w="302291">
                  <a:extLst>
                    <a:ext uri="{9D8B030D-6E8A-4147-A177-3AD203B41FA5}">
                      <a16:colId xmlns:a16="http://schemas.microsoft.com/office/drawing/2014/main" val="4169635469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905501206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3359211382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1164156749"/>
                    </a:ext>
                  </a:extLst>
                </a:gridCol>
                <a:gridCol w="302291">
                  <a:extLst>
                    <a:ext uri="{9D8B030D-6E8A-4147-A177-3AD203B41FA5}">
                      <a16:colId xmlns:a16="http://schemas.microsoft.com/office/drawing/2014/main" val="73964333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1163330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line 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line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958275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CO2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high CO2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CO2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high CO2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63517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Mid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high 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Mid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high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Mid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high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Mid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high 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248313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rep 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1121223354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77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1150843532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2034626375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245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360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221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296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286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341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352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274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224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428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349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394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442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429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465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343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264748274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85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5923619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4D6D81-F413-8547-BAD7-D2B1F5A8C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930243"/>
              </p:ext>
            </p:extLst>
          </p:nvPr>
        </p:nvGraphicFramePr>
        <p:xfrm>
          <a:off x="133733" y="5255623"/>
          <a:ext cx="11924531" cy="1509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2208">
                  <a:extLst>
                    <a:ext uri="{9D8B030D-6E8A-4147-A177-3AD203B41FA5}">
                      <a16:colId xmlns:a16="http://schemas.microsoft.com/office/drawing/2014/main" val="2470464113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816833635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2284051150"/>
                    </a:ext>
                  </a:extLst>
                </a:gridCol>
                <a:gridCol w="346529">
                  <a:extLst>
                    <a:ext uri="{9D8B030D-6E8A-4147-A177-3AD203B41FA5}">
                      <a16:colId xmlns:a16="http://schemas.microsoft.com/office/drawing/2014/main" val="2340456613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124509034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598697497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4050243064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1171562137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960221833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434614672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4235198093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3127630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2554111116"/>
                    </a:ext>
                  </a:extLst>
                </a:gridCol>
                <a:gridCol w="302291">
                  <a:extLst>
                    <a:ext uri="{9D8B030D-6E8A-4147-A177-3AD203B41FA5}">
                      <a16:colId xmlns:a16="http://schemas.microsoft.com/office/drawing/2014/main" val="2008550340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1855383324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3639284437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2733939725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204718154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2084036523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2952226879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127953382"/>
                    </a:ext>
                  </a:extLst>
                </a:gridCol>
                <a:gridCol w="346529">
                  <a:extLst>
                    <a:ext uri="{9D8B030D-6E8A-4147-A177-3AD203B41FA5}">
                      <a16:colId xmlns:a16="http://schemas.microsoft.com/office/drawing/2014/main" val="3136436782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1380658406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3374888989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1669862507"/>
                    </a:ext>
                  </a:extLst>
                </a:gridCol>
                <a:gridCol w="346529">
                  <a:extLst>
                    <a:ext uri="{9D8B030D-6E8A-4147-A177-3AD203B41FA5}">
                      <a16:colId xmlns:a16="http://schemas.microsoft.com/office/drawing/2014/main" val="2848899322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1454850668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3941697460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1894800870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208812914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3360198982"/>
                    </a:ext>
                  </a:extLst>
                </a:gridCol>
                <a:gridCol w="302291">
                  <a:extLst>
                    <a:ext uri="{9D8B030D-6E8A-4147-A177-3AD203B41FA5}">
                      <a16:colId xmlns:a16="http://schemas.microsoft.com/office/drawing/2014/main" val="4169635469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905501206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3359211382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1164156749"/>
                    </a:ext>
                  </a:extLst>
                </a:gridCol>
                <a:gridCol w="302291">
                  <a:extLst>
                    <a:ext uri="{9D8B030D-6E8A-4147-A177-3AD203B41FA5}">
                      <a16:colId xmlns:a16="http://schemas.microsoft.com/office/drawing/2014/main" val="73964333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1163330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line 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line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958275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low CO2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high CO2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CO2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high CO2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63517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Mid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high 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Mid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high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Mid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high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Mid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high 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248313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rep 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1121223354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77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1150843532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2034626375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117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245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360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221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296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286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341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1"/>
                          </a:solidFill>
                          <a:effectLst/>
                        </a:rPr>
                        <a:t>352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274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170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224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177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428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349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394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198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442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429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465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343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264748274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287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85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5923619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77376CE-7792-5F42-31DA-B5C5CAB98172}"/>
              </a:ext>
            </a:extLst>
          </p:cNvPr>
          <p:cNvSpPr txBox="1"/>
          <p:nvPr/>
        </p:nvSpPr>
        <p:spPr>
          <a:xfrm>
            <a:off x="116314" y="73541"/>
            <a:ext cx="168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Histone mark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3903A-8A1C-2BDC-164F-A714E46A9AB6}"/>
              </a:ext>
            </a:extLst>
          </p:cNvPr>
          <p:cNvSpPr txBox="1"/>
          <p:nvPr/>
        </p:nvSpPr>
        <p:spPr>
          <a:xfrm>
            <a:off x="20520" y="1745586"/>
            <a:ext cx="168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Histone mark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979B98-9A4D-6E91-E8F9-A1E8119BC087}"/>
              </a:ext>
            </a:extLst>
          </p:cNvPr>
          <p:cNvSpPr txBox="1"/>
          <p:nvPr/>
        </p:nvSpPr>
        <p:spPr>
          <a:xfrm>
            <a:off x="-14314" y="3478592"/>
            <a:ext cx="168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Histone mark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6B501C-35C0-1823-D56E-96F26630CDFE}"/>
              </a:ext>
            </a:extLst>
          </p:cNvPr>
          <p:cNvSpPr txBox="1"/>
          <p:nvPr/>
        </p:nvSpPr>
        <p:spPr>
          <a:xfrm>
            <a:off x="116314" y="5211598"/>
            <a:ext cx="114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ATAC-seq</a:t>
            </a:r>
          </a:p>
        </p:txBody>
      </p:sp>
    </p:spTree>
    <p:extLst>
      <p:ext uri="{BB962C8B-B14F-4D97-AF65-F5344CB8AC3E}">
        <p14:creationId xmlns:p14="http://schemas.microsoft.com/office/powerpoint/2010/main" val="353538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984E3-B002-4B2A-5367-4C9CCA6B2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396C-7AC2-1676-556B-1ED75A7C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6" y="27712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to adapt GENIE 3 to incorporate chromatin data?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FA38F7-74CB-7241-FDF7-7B86CD4C8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2114792"/>
            <a:ext cx="9448800" cy="453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6F25B-6E69-46CB-6CBC-84BB115C2D0D}"/>
              </a:ext>
            </a:extLst>
          </p:cNvPr>
          <p:cNvSpPr txBox="1"/>
          <p:nvPr/>
        </p:nvSpPr>
        <p:spPr>
          <a:xfrm>
            <a:off x="0" y="4946468"/>
            <a:ext cx="281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Gate the output gene?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798BF-698A-6BC5-7ED2-55FD16FF89C7}"/>
              </a:ext>
            </a:extLst>
          </p:cNvPr>
          <p:cNvSpPr txBox="1"/>
          <p:nvPr/>
        </p:nvSpPr>
        <p:spPr>
          <a:xfrm>
            <a:off x="3605348" y="2212685"/>
            <a:ext cx="2812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Adjusting the learning parameter based on chromatin data?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19DBFA-DAE2-89F2-4802-62F8E28F0791}"/>
              </a:ext>
            </a:extLst>
          </p:cNvPr>
          <p:cNvSpPr txBox="1"/>
          <p:nvPr/>
        </p:nvSpPr>
        <p:spPr>
          <a:xfrm>
            <a:off x="2229395" y="6535797"/>
            <a:ext cx="491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Limit the feature selection of the input gene?</a:t>
            </a:r>
          </a:p>
        </p:txBody>
      </p:sp>
    </p:spTree>
    <p:extLst>
      <p:ext uri="{BB962C8B-B14F-4D97-AF65-F5344CB8AC3E}">
        <p14:creationId xmlns:p14="http://schemas.microsoft.com/office/powerpoint/2010/main" val="80046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0" descr="PP5e-Fig-02-11-1">
            <a:extLst>
              <a:ext uri="{FF2B5EF4-FFF2-40B4-BE49-F238E27FC236}">
                <a16:creationId xmlns:a16="http://schemas.microsoft.com/office/drawing/2014/main" id="{69A4312C-B588-81CD-0EAB-2E3C04728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2139156"/>
            <a:ext cx="7019925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4">
            <a:extLst>
              <a:ext uri="{FF2B5EF4-FFF2-40B4-BE49-F238E27FC236}">
                <a16:creationId xmlns:a16="http://schemas.microsoft.com/office/drawing/2014/main" id="{75AB3B9D-4EC3-42D4-5BF2-96ECF7CC2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5269" y="3639741"/>
            <a:ext cx="13885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Taiz and Zeiger 2010</a:t>
            </a:r>
          </a:p>
        </p:txBody>
      </p:sp>
      <p:sp>
        <p:nvSpPr>
          <p:cNvPr id="19461" name="TextBox 1">
            <a:extLst>
              <a:ext uri="{FF2B5EF4-FFF2-40B4-BE49-F238E27FC236}">
                <a16:creationId xmlns:a16="http://schemas.microsoft.com/office/drawing/2014/main" id="{AFAA6353-63C1-B71E-F33E-19B6A6EBD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1884" y="3576779"/>
            <a:ext cx="1441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transcription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87534-D447-4A5A-D655-783B79B08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278" y="5333207"/>
            <a:ext cx="84137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i="1" dirty="0">
                <a:latin typeface="Arial" panose="020B0604020202020204" pitchFamily="34" charset="0"/>
              </a:rPr>
              <a:t>Gene expression level: </a:t>
            </a:r>
            <a:r>
              <a:rPr lang="en-US" altLang="en-US" sz="1800" dirty="0">
                <a:latin typeface="Arial" panose="020B0604020202020204" pitchFamily="34" charset="0"/>
              </a:rPr>
              <a:t>the abundance of mRNAs transcribed from a gene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D91FCB81-8C9E-F1FF-F040-0A68CF66226D}"/>
              </a:ext>
            </a:extLst>
          </p:cNvPr>
          <p:cNvSpPr/>
          <p:nvPr/>
        </p:nvSpPr>
        <p:spPr>
          <a:xfrm>
            <a:off x="5699956" y="3959768"/>
            <a:ext cx="484632" cy="4320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C3F43-EBF0-100B-0E78-B783729EB6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686"/>
          <a:stretch/>
        </p:blipFill>
        <p:spPr>
          <a:xfrm>
            <a:off x="2909888" y="4625862"/>
            <a:ext cx="3886200" cy="315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A80775-E67E-C41D-EE0A-2B7D448AED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052"/>
          <a:stretch/>
        </p:blipFill>
        <p:spPr>
          <a:xfrm>
            <a:off x="3829494" y="4999472"/>
            <a:ext cx="3886200" cy="309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93E98E-3F2D-F81B-FFB3-51D775E8E0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686"/>
          <a:stretch/>
        </p:blipFill>
        <p:spPr>
          <a:xfrm>
            <a:off x="1886394" y="4288109"/>
            <a:ext cx="3886200" cy="315642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872DCC6F-D127-DBA3-CF7B-36A53106AAD6}"/>
              </a:ext>
            </a:extLst>
          </p:cNvPr>
          <p:cNvSpPr/>
          <p:nvPr/>
        </p:nvSpPr>
        <p:spPr>
          <a:xfrm>
            <a:off x="7715694" y="4175792"/>
            <a:ext cx="396530" cy="9093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6F1F00-7444-3991-5A4D-3170F2D38A7C}"/>
              </a:ext>
            </a:extLst>
          </p:cNvPr>
          <p:cNvSpPr txBox="1"/>
          <p:nvPr/>
        </p:nvSpPr>
        <p:spPr>
          <a:xfrm>
            <a:off x="8292244" y="4322148"/>
            <a:ext cx="2218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Abundance of a specific mRNA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675A151-2704-92C6-CECD-647A40DB98A9}"/>
              </a:ext>
            </a:extLst>
          </p:cNvPr>
          <p:cNvSpPr txBox="1">
            <a:spLocks/>
          </p:cNvSpPr>
          <p:nvPr/>
        </p:nvSpPr>
        <p:spPr>
          <a:xfrm>
            <a:off x="2097278" y="46857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Genes are expressed quantitatively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7B74BD-D1D1-8B43-2198-C04E53362F2F}"/>
              </a:ext>
            </a:extLst>
          </p:cNvPr>
          <p:cNvCxnSpPr/>
          <p:nvPr/>
        </p:nvCxnSpPr>
        <p:spPr>
          <a:xfrm>
            <a:off x="10095470" y="4625862"/>
            <a:ext cx="5436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1B0F4D-BEB6-2AFA-31EF-9611F8086A6C}"/>
              </a:ext>
            </a:extLst>
          </p:cNvPr>
          <p:cNvSpPr txBox="1"/>
          <p:nvPr/>
        </p:nvSpPr>
        <p:spPr>
          <a:xfrm>
            <a:off x="10691048" y="4419085"/>
            <a:ext cx="2218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9" grpId="0" build="p"/>
      <p:bldP spid="2" grpId="0" animBg="1"/>
      <p:bldP spid="10" grpId="0" animBg="1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D4DB97-8479-37A5-4B20-5C8F37B9F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062236"/>
              </p:ext>
            </p:extLst>
          </p:nvPr>
        </p:nvGraphicFramePr>
        <p:xfrm>
          <a:off x="225820" y="715595"/>
          <a:ext cx="11924531" cy="4654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2208">
                  <a:extLst>
                    <a:ext uri="{9D8B030D-6E8A-4147-A177-3AD203B41FA5}">
                      <a16:colId xmlns:a16="http://schemas.microsoft.com/office/drawing/2014/main" val="2470464113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816833635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2284051150"/>
                    </a:ext>
                  </a:extLst>
                </a:gridCol>
                <a:gridCol w="346529">
                  <a:extLst>
                    <a:ext uri="{9D8B030D-6E8A-4147-A177-3AD203B41FA5}">
                      <a16:colId xmlns:a16="http://schemas.microsoft.com/office/drawing/2014/main" val="2340456613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124509034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598697497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4050243064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1171562137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960221833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434614672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4235198093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3127630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2554111116"/>
                    </a:ext>
                  </a:extLst>
                </a:gridCol>
                <a:gridCol w="302291">
                  <a:extLst>
                    <a:ext uri="{9D8B030D-6E8A-4147-A177-3AD203B41FA5}">
                      <a16:colId xmlns:a16="http://schemas.microsoft.com/office/drawing/2014/main" val="2008550340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1855383324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3639284437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2733939725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204718154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2084036523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2952226879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127953382"/>
                    </a:ext>
                  </a:extLst>
                </a:gridCol>
                <a:gridCol w="346529">
                  <a:extLst>
                    <a:ext uri="{9D8B030D-6E8A-4147-A177-3AD203B41FA5}">
                      <a16:colId xmlns:a16="http://schemas.microsoft.com/office/drawing/2014/main" val="3136436782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1380658406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3374888989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1669862507"/>
                    </a:ext>
                  </a:extLst>
                </a:gridCol>
                <a:gridCol w="346529">
                  <a:extLst>
                    <a:ext uri="{9D8B030D-6E8A-4147-A177-3AD203B41FA5}">
                      <a16:colId xmlns:a16="http://schemas.microsoft.com/office/drawing/2014/main" val="2848899322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1454850668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3941697460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1894800870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208812914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3360198982"/>
                    </a:ext>
                  </a:extLst>
                </a:gridCol>
                <a:gridCol w="302291">
                  <a:extLst>
                    <a:ext uri="{9D8B030D-6E8A-4147-A177-3AD203B41FA5}">
                      <a16:colId xmlns:a16="http://schemas.microsoft.com/office/drawing/2014/main" val="4169635469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905501206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3359211382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1164156749"/>
                    </a:ext>
                  </a:extLst>
                </a:gridCol>
                <a:gridCol w="302291">
                  <a:extLst>
                    <a:ext uri="{9D8B030D-6E8A-4147-A177-3AD203B41FA5}">
                      <a16:colId xmlns:a16="http://schemas.microsoft.com/office/drawing/2014/main" val="73964333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1163330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line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line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958275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CO2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high CO2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CO2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high CO2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63517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Mid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high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Mid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high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Mid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high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Mid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high 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248313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rep 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1121223354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77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1150843532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2034626375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264748274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592361987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4221237160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6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555371596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7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3365794077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Gene 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1096719495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3972651456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Gene 10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3433833426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11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4186553747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Gene 12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2223018093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13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382834120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14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4282204594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Gene 15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3668659648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Gene 16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2296163083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17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65786349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Gene 18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2646601267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19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1170149935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Gene 20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1195651752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21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338434750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22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1875851690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23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3096779880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24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25428198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BBB08C0-18E7-FF45-5E87-86C85C15F1BC}"/>
              </a:ext>
            </a:extLst>
          </p:cNvPr>
          <p:cNvSpPr txBox="1"/>
          <p:nvPr/>
        </p:nvSpPr>
        <p:spPr>
          <a:xfrm>
            <a:off x="2296633" y="5342019"/>
            <a:ext cx="9388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Expression data (numeric, from 0 -10,000, could be log2 transformed to 0-16)</a:t>
            </a:r>
          </a:p>
          <a:p>
            <a:r>
              <a:rPr lang="en-US" dirty="0"/>
              <a:t>Gene N (total = 30,000)</a:t>
            </a:r>
          </a:p>
        </p:txBody>
      </p:sp>
    </p:spTree>
    <p:extLst>
      <p:ext uri="{BB962C8B-B14F-4D97-AF65-F5344CB8AC3E}">
        <p14:creationId xmlns:p14="http://schemas.microsoft.com/office/powerpoint/2010/main" val="353166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05D8-9512-BD87-8601-6CCF59CD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806" y="0"/>
            <a:ext cx="10515600" cy="1325563"/>
          </a:xfrm>
        </p:spPr>
        <p:txBody>
          <a:bodyPr/>
          <a:lstStyle/>
          <a:p>
            <a:r>
              <a:rPr lang="en-US" dirty="0"/>
              <a:t>TF proteins controls gene expression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78304-9460-EC6D-8731-B53FF8574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070" y="1208773"/>
            <a:ext cx="6567543" cy="432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8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C9664-A10F-EE8D-76AB-F7BAC1EDC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32ED5C-837A-F6EF-84B8-75934BFBE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105301"/>
              </p:ext>
            </p:extLst>
          </p:nvPr>
        </p:nvGraphicFramePr>
        <p:xfrm>
          <a:off x="225820" y="715595"/>
          <a:ext cx="11924531" cy="4654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2208">
                  <a:extLst>
                    <a:ext uri="{9D8B030D-6E8A-4147-A177-3AD203B41FA5}">
                      <a16:colId xmlns:a16="http://schemas.microsoft.com/office/drawing/2014/main" val="2470464113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816833635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2284051150"/>
                    </a:ext>
                  </a:extLst>
                </a:gridCol>
                <a:gridCol w="346529">
                  <a:extLst>
                    <a:ext uri="{9D8B030D-6E8A-4147-A177-3AD203B41FA5}">
                      <a16:colId xmlns:a16="http://schemas.microsoft.com/office/drawing/2014/main" val="2340456613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124509034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598697497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4050243064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1171562137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960221833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434614672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4235198093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3127630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2554111116"/>
                    </a:ext>
                  </a:extLst>
                </a:gridCol>
                <a:gridCol w="302291">
                  <a:extLst>
                    <a:ext uri="{9D8B030D-6E8A-4147-A177-3AD203B41FA5}">
                      <a16:colId xmlns:a16="http://schemas.microsoft.com/office/drawing/2014/main" val="2008550340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1855383324"/>
                    </a:ext>
                  </a:extLst>
                </a:gridCol>
                <a:gridCol w="294919">
                  <a:extLst>
                    <a:ext uri="{9D8B030D-6E8A-4147-A177-3AD203B41FA5}">
                      <a16:colId xmlns:a16="http://schemas.microsoft.com/office/drawing/2014/main" val="3639284437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2733939725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204718154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2084036523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2952226879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127953382"/>
                    </a:ext>
                  </a:extLst>
                </a:gridCol>
                <a:gridCol w="346529">
                  <a:extLst>
                    <a:ext uri="{9D8B030D-6E8A-4147-A177-3AD203B41FA5}">
                      <a16:colId xmlns:a16="http://schemas.microsoft.com/office/drawing/2014/main" val="3136436782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1380658406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3374888989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1669862507"/>
                    </a:ext>
                  </a:extLst>
                </a:gridCol>
                <a:gridCol w="346529">
                  <a:extLst>
                    <a:ext uri="{9D8B030D-6E8A-4147-A177-3AD203B41FA5}">
                      <a16:colId xmlns:a16="http://schemas.microsoft.com/office/drawing/2014/main" val="2848899322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1454850668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3941697460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1894800870"/>
                    </a:ext>
                  </a:extLst>
                </a:gridCol>
                <a:gridCol w="324410">
                  <a:extLst>
                    <a:ext uri="{9D8B030D-6E8A-4147-A177-3AD203B41FA5}">
                      <a16:colId xmlns:a16="http://schemas.microsoft.com/office/drawing/2014/main" val="208812914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3360198982"/>
                    </a:ext>
                  </a:extLst>
                </a:gridCol>
                <a:gridCol w="302291">
                  <a:extLst>
                    <a:ext uri="{9D8B030D-6E8A-4147-A177-3AD203B41FA5}">
                      <a16:colId xmlns:a16="http://schemas.microsoft.com/office/drawing/2014/main" val="4169635469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905501206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3359211382"/>
                    </a:ext>
                  </a:extLst>
                </a:gridCol>
                <a:gridCol w="317037">
                  <a:extLst>
                    <a:ext uri="{9D8B030D-6E8A-4147-A177-3AD203B41FA5}">
                      <a16:colId xmlns:a16="http://schemas.microsoft.com/office/drawing/2014/main" val="1164156749"/>
                    </a:ext>
                  </a:extLst>
                </a:gridCol>
                <a:gridCol w="302291">
                  <a:extLst>
                    <a:ext uri="{9D8B030D-6E8A-4147-A177-3AD203B41FA5}">
                      <a16:colId xmlns:a16="http://schemas.microsoft.com/office/drawing/2014/main" val="73964333"/>
                    </a:ext>
                  </a:extLst>
                </a:gridCol>
                <a:gridCol w="331783">
                  <a:extLst>
                    <a:ext uri="{9D8B030D-6E8A-4147-A177-3AD203B41FA5}">
                      <a16:colId xmlns:a16="http://schemas.microsoft.com/office/drawing/2014/main" val="1163330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line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line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958275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CO2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high CO2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CO2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high CO2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63517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Mid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high 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Mid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high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Mid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high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low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Mid 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high 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691" marR="103691" marT="51846" marB="5184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248313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rep 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rep 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1121223354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77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1150843532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2034626375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Gene</a:t>
                      </a:r>
                      <a:r>
                        <a:rPr lang="en-US" sz="900" b="1" u="none" strike="noStrike" dirty="0">
                          <a:effectLst/>
                        </a:rPr>
                        <a:t> </a:t>
                      </a:r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117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245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360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221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296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286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341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352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274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70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78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59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131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170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197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224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154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505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252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329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177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459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252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428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459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254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349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394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198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71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442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429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465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343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104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264748274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592361987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4221237160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6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555371596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7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3365794077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Gene 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1096719495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3972651456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Gene 10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3433833426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11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4186553747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Gene 12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2223018093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Gene 13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186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148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181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450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141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376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95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241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477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156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193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60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224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493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55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329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265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198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494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302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486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471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88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312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315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495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307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132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108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42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310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382834120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14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182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4282204594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Gene 15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3668659648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Gene 16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2296163083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17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65786349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Gene 18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2646601267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19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1170149935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Gene 20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1195651752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21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338434750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22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1875851690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Gene 23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493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42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170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192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48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300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466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94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248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140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258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187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255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45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212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190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490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358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411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206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101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74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27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461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370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232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105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rgbClr val="FF0000"/>
                          </a:solidFill>
                          <a:effectLst/>
                        </a:rPr>
                        <a:t>251</a:t>
                      </a:r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448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95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445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154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433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467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3096779880"/>
                  </a:ext>
                </a:extLst>
              </a:tr>
              <a:tr h="157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Gene 24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73" marR="7373" marT="7373" marB="0" anchor="b"/>
                </a:tc>
                <a:extLst>
                  <a:ext uri="{0D108BD9-81ED-4DB2-BD59-A6C34878D82A}">
                    <a16:rowId xmlns:a16="http://schemas.microsoft.com/office/drawing/2014/main" val="25428198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4703380-F167-62E7-CE0B-7DDB457203D5}"/>
              </a:ext>
            </a:extLst>
          </p:cNvPr>
          <p:cNvSpPr txBox="1"/>
          <p:nvPr/>
        </p:nvSpPr>
        <p:spPr>
          <a:xfrm>
            <a:off x="2296633" y="5342019"/>
            <a:ext cx="9388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Expression data (numeric, from 0 -10,000, could be log2 transformed to 0-16)</a:t>
            </a:r>
          </a:p>
          <a:p>
            <a:r>
              <a:rPr lang="en-US" dirty="0"/>
              <a:t>Gene N (total = 30,000)</a:t>
            </a:r>
          </a:p>
          <a:p>
            <a:r>
              <a:rPr lang="en-US" dirty="0">
                <a:solidFill>
                  <a:srgbClr val="FF0000"/>
                </a:solidFill>
              </a:rPr>
              <a:t>TF are a subset of genes (~2000)</a:t>
            </a:r>
          </a:p>
        </p:txBody>
      </p:sp>
    </p:spTree>
    <p:extLst>
      <p:ext uri="{BB962C8B-B14F-4D97-AF65-F5344CB8AC3E}">
        <p14:creationId xmlns:p14="http://schemas.microsoft.com/office/powerpoint/2010/main" val="343573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CA4276-5718-E3ED-BEB0-05B2FDEDD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656" y="1772462"/>
            <a:ext cx="4678017" cy="4003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E4FD77-BC7F-62F1-237B-1C34B8AE5B5B}"/>
              </a:ext>
            </a:extLst>
          </p:cNvPr>
          <p:cNvSpPr txBox="1"/>
          <p:nvPr/>
        </p:nvSpPr>
        <p:spPr>
          <a:xfrm>
            <a:off x="6264588" y="1772462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3401A-E4DC-CC65-C15E-1699572DF1F2}"/>
              </a:ext>
            </a:extLst>
          </p:cNvPr>
          <p:cNvSpPr txBox="1"/>
          <p:nvPr/>
        </p:nvSpPr>
        <p:spPr>
          <a:xfrm>
            <a:off x="5906242" y="2995781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4F69F-7435-B21B-8770-EC1092D2D4A1}"/>
              </a:ext>
            </a:extLst>
          </p:cNvPr>
          <p:cNvSpPr txBox="1"/>
          <p:nvPr/>
        </p:nvSpPr>
        <p:spPr>
          <a:xfrm>
            <a:off x="7554289" y="2538581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3524F4-219B-FB92-D114-28E4D421241A}"/>
              </a:ext>
            </a:extLst>
          </p:cNvPr>
          <p:cNvSpPr txBox="1"/>
          <p:nvPr/>
        </p:nvSpPr>
        <p:spPr>
          <a:xfrm>
            <a:off x="7554289" y="4229157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C5C095-FCE3-F84D-8F68-FB15C72243BC}"/>
              </a:ext>
            </a:extLst>
          </p:cNvPr>
          <p:cNvSpPr txBox="1"/>
          <p:nvPr/>
        </p:nvSpPr>
        <p:spPr>
          <a:xfrm>
            <a:off x="6491033" y="5409371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F7AB08-36F0-1325-B8B9-A3FEBFADC4F3}"/>
              </a:ext>
            </a:extLst>
          </p:cNvPr>
          <p:cNvSpPr txBox="1"/>
          <p:nvPr/>
        </p:nvSpPr>
        <p:spPr>
          <a:xfrm>
            <a:off x="4173135" y="5069129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161BAD-1767-954A-965A-8A8ED75C52F1}"/>
              </a:ext>
            </a:extLst>
          </p:cNvPr>
          <p:cNvSpPr txBox="1"/>
          <p:nvPr/>
        </p:nvSpPr>
        <p:spPr>
          <a:xfrm>
            <a:off x="3152410" y="3325389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8CB1DBC-5DC0-31B9-3165-7E203F140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887"/>
            <a:ext cx="10515600" cy="1325563"/>
          </a:xfrm>
        </p:spPr>
        <p:txBody>
          <a:bodyPr/>
          <a:lstStyle/>
          <a:p>
            <a:r>
              <a:rPr lang="en-US" dirty="0"/>
              <a:t>How all TFs control all genes? - gene network</a:t>
            </a:r>
          </a:p>
        </p:txBody>
      </p:sp>
    </p:spTree>
    <p:extLst>
      <p:ext uri="{BB962C8B-B14F-4D97-AF65-F5344CB8AC3E}">
        <p14:creationId xmlns:p14="http://schemas.microsoft.com/office/powerpoint/2010/main" val="314522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EEBE-05A3-169F-F5AC-6CC907D14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GENIE 3 –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8ED49-F6A1-B3C1-768B-581AC22DB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71" y="1111056"/>
            <a:ext cx="10515600" cy="4351338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journals.plos.org</a:t>
            </a:r>
            <a:r>
              <a:rPr lang="en-US" dirty="0"/>
              <a:t>/</a:t>
            </a:r>
            <a:r>
              <a:rPr lang="en-US" dirty="0" err="1"/>
              <a:t>plosone</a:t>
            </a:r>
            <a:r>
              <a:rPr lang="en-US" dirty="0"/>
              <a:t>/</a:t>
            </a:r>
            <a:r>
              <a:rPr lang="en-US" dirty="0" err="1"/>
              <a:t>article?id</a:t>
            </a:r>
            <a:r>
              <a:rPr lang="en-US" dirty="0"/>
              <a:t>=10.1371/journal.pone.0012776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F08D23-75B2-96A5-DFF0-1846CA385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2" y="2114792"/>
            <a:ext cx="9448800" cy="453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34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07113-C0F1-A42C-7FFE-E3FD23AA1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6" y="8938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GENIE3 has been well implemented.</a:t>
            </a:r>
          </a:p>
          <a:p>
            <a:r>
              <a:rPr lang="en-US" dirty="0"/>
              <a:t>Input: gene expression matrix, list of TF (regulatory genes)</a:t>
            </a:r>
          </a:p>
          <a:p>
            <a:r>
              <a:rPr lang="en-US" dirty="0"/>
              <a:t>GENIE3 software in python, R,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Output: gene network of how TFs regulate genes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But…</a:t>
            </a:r>
          </a:p>
        </p:txBody>
      </p:sp>
    </p:spTree>
    <p:extLst>
      <p:ext uri="{BB962C8B-B14F-4D97-AF65-F5344CB8AC3E}">
        <p14:creationId xmlns:p14="http://schemas.microsoft.com/office/powerpoint/2010/main" val="141143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1AAA-30A7-CF08-513D-A0328752F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There are more factors to influence gene expression in addition to TF – chromatin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D3174-9A14-2B64-DD80-3BCCEF82B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50" y="2290794"/>
            <a:ext cx="7340121" cy="407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4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3344</Words>
  <Application>Microsoft Macintosh PowerPoint</Application>
  <PresentationFormat>Widescreen</PresentationFormat>
  <Paragraphs>2737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Aptos Narrow</vt:lpstr>
      <vt:lpstr>Arial</vt:lpstr>
      <vt:lpstr>Office Theme</vt:lpstr>
      <vt:lpstr>SCS consultation about adapting Random forest algorithm for new data type</vt:lpstr>
      <vt:lpstr>PowerPoint Presentation</vt:lpstr>
      <vt:lpstr>PowerPoint Presentation</vt:lpstr>
      <vt:lpstr>TF proteins controls gene expression</vt:lpstr>
      <vt:lpstr>PowerPoint Presentation</vt:lpstr>
      <vt:lpstr>How all TFs control all genes? - gene network</vt:lpstr>
      <vt:lpstr>GENIE 3 – random forest</vt:lpstr>
      <vt:lpstr>PowerPoint Presentation</vt:lpstr>
      <vt:lpstr>There are more factors to influence gene expression in addition to TF – chromatin changes</vt:lpstr>
      <vt:lpstr>PowerPoint Presentation</vt:lpstr>
      <vt:lpstr>PowerPoint Presentation</vt:lpstr>
      <vt:lpstr>How to adapt GENIE 3 to incorporate chromatin data?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Li, Ying</dc:creator>
  <cp:lastModifiedBy>Li, Ying</cp:lastModifiedBy>
  <cp:revision>4</cp:revision>
  <dcterms:created xsi:type="dcterms:W3CDTF">2025-03-25T19:21:58Z</dcterms:created>
  <dcterms:modified xsi:type="dcterms:W3CDTF">2025-03-25T20:17:57Z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606f69-b0ae-4874-be30-7d43a3c7be10_Enabled">
    <vt:lpwstr>true</vt:lpwstr>
  </property>
  <property fmtid="{D5CDD505-2E9C-101B-9397-08002B2CF9AE}" pid="3" name="MSIP_Label_f7606f69-b0ae-4874-be30-7d43a3c7be10_SetDate">
    <vt:lpwstr>2025-03-25T19:22:50Z</vt:lpwstr>
  </property>
  <property fmtid="{D5CDD505-2E9C-101B-9397-08002B2CF9AE}" pid="4" name="MSIP_Label_f7606f69-b0ae-4874-be30-7d43a3c7be10_Method">
    <vt:lpwstr>Standard</vt:lpwstr>
  </property>
  <property fmtid="{D5CDD505-2E9C-101B-9397-08002B2CF9AE}" pid="5" name="MSIP_Label_f7606f69-b0ae-4874-be30-7d43a3c7be10_Name">
    <vt:lpwstr>defa4170-0d19-0005-0001-bc88714345d2</vt:lpwstr>
  </property>
  <property fmtid="{D5CDD505-2E9C-101B-9397-08002B2CF9AE}" pid="6" name="MSIP_Label_f7606f69-b0ae-4874-be30-7d43a3c7be10_SiteId">
    <vt:lpwstr>4130bd39-7c53-419c-b1e5-8758d6d63f21</vt:lpwstr>
  </property>
  <property fmtid="{D5CDD505-2E9C-101B-9397-08002B2CF9AE}" pid="7" name="MSIP_Label_f7606f69-b0ae-4874-be30-7d43a3c7be10_ActionId">
    <vt:lpwstr>f10a4a2c-0de4-450e-ae11-97d00aa4b848</vt:lpwstr>
  </property>
  <property fmtid="{D5CDD505-2E9C-101B-9397-08002B2CF9AE}" pid="8" name="MSIP_Label_f7606f69-b0ae-4874-be30-7d43a3c7be10_ContentBits">
    <vt:lpwstr>0</vt:lpwstr>
  </property>
  <property fmtid="{D5CDD505-2E9C-101B-9397-08002B2CF9AE}" pid="9" name="MSIP_Label_f7606f69-b0ae-4874-be30-7d43a3c7be10_Tag">
    <vt:lpwstr>50, 3, 0, 1</vt:lpwstr>
  </property>
</Properties>
</file>