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Nunito"/>
      <p:regular r:id="rId40"/>
      <p:bold r:id="rId41"/>
      <p:italic r:id="rId42"/>
      <p:boldItalic r:id="rId43"/>
    </p:embeddedFont>
    <p:embeddedFont>
      <p:font typeface="Maven Pro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BACA2F9-C80A-4910-84AF-FC755BFD917B}">
  <a:tblStyle styleId="{5BACA2F9-C80A-4910-84AF-FC755BFD917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A394E73-900D-42B3-A80C-1E11E799BAF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20" Type="http://schemas.openxmlformats.org/officeDocument/2006/relationships/slide" Target="slides/slide15.xml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22" Type="http://schemas.openxmlformats.org/officeDocument/2006/relationships/slide" Target="slides/slide17.xml"/><Relationship Id="rId44" Type="http://schemas.openxmlformats.org/officeDocument/2006/relationships/font" Target="fonts/MavenPro-regular.fntdata"/><Relationship Id="rId21" Type="http://schemas.openxmlformats.org/officeDocument/2006/relationships/slide" Target="slides/slide16.xml"/><Relationship Id="rId43" Type="http://schemas.openxmlformats.org/officeDocument/2006/relationships/font" Target="fonts/Nuni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899" lvl="1" marL="45720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899" lvl="2" marL="91440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899" lvl="3" marL="137160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899" lvl="4" marL="182880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899" lvl="5" marL="228600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899" lvl="6" marL="274320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899" lvl="7" marL="320040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899" lvl="8" marL="365760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1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Shape 253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254" name="Shape 254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255" name="Shape 25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8" name="Shape 25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259" name="Shape 25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Shape 26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Shape 26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2" name="Shape 26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63" name="Shape 26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Shape 26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5" name="Shape 26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Shape 268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269" name="Shape 26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Shape 271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Shape 5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Shape 5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7" name="Shape 57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8" name="Shape 58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Shape 59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" name="Shape 60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1" name="Shape 6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Shape 6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Shape 6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5" name="Shape 6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Shape 67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Shape 68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9" name="Shape 69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0" name="Shape 70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1" name="Shape 7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Shape 7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4" name="Shape 7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Shape 77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8" name="Shape 78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Shape 82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3" name="Shape 8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Shape 9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2" name="Shape 9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Shape 94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02" name="Shape 102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03" name="Shape 10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Shape 10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Shape 10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Shape 10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" name="Shape 107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08" name="Shape 10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Shape 10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Shape 11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14" name="Shape 11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19" name="Shape 11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23" name="Shape 1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Shape 125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Shape 126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Shape 127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Shape 128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29" name="Shape 129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Shape 130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Shape 13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Shape 13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34" name="Shape 134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Shape 135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Shape 136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Shape 137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38" name="Shape 138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Shape 139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Shape 140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Shape 14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Shape 142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Shape 14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Shape 15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54" name="Shape 154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Shape 157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58" name="Shape 158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Shape 159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Shape 160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" name="Shape 162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63" name="Shape 16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Shape 164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Shape 167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68" name="Shape 168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Shape 170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Shape 17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74" name="Shape 174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Shape 175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" name="Shape 182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83" name="Shape 18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" name="Shape 187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88" name="Shape 188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Shape 19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94" name="Shape 194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Shape 195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" name="Shape 202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03" name="Shape 20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Shape 204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" name="Shape 21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14" name="Shape 214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Shape 215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8" name="Shape 218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19" name="Shape 219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Shape 220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2" name="Shape 222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23" name="Shape 2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Shape 224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7" name="Shape 227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 algn="ctr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8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 algn="ctr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8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 algn="ctr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8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 algn="ctr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8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 algn="ctr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8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 algn="ctr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8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 algn="ctr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8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 algn="ctr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8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b="0" i="0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69850" lvl="1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6985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69850" lvl="3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69850" lvl="4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69850" lvl="5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69850" lvl="6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69850" lvl="7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69850" lvl="8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Shape 23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2" name="Shape 23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Shape 2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Shape 23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9" name="Shape 23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Shape 2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43" name="Shape 243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Shape 24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47" name="Shape 24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Shape 24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571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google.com/spreadsheets/d/1eF_GEwvyhMj4ASwEZJLmIz3h92zH82ztWKWvYtadeJQ/edit?usp=sharing" TargetMode="External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archive.ics.uci.edu/ml/datasets/Letter+Recogni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iteseerx.ist.psu.edu/viewdoc/download?doi=10.1.1.466.6265&amp;rep=rep1&amp;type=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Letter Recognition Using Various Classifiers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Bengio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303800" y="598575"/>
            <a:ext cx="6121200" cy="524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Principal</a:t>
            </a:r>
            <a:r>
              <a:rPr b="1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Components Analysis</a:t>
            </a:r>
          </a:p>
        </p:txBody>
      </p:sp>
      <p:sp>
        <p:nvSpPr>
          <p:cNvPr id="353" name="Shape 353"/>
          <p:cNvSpPr txBox="1"/>
          <p:nvPr>
            <p:ph idx="2" type="body"/>
          </p:nvPr>
        </p:nvSpPr>
        <p:spPr>
          <a:xfrm>
            <a:off x="605250" y="1123275"/>
            <a:ext cx="7933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0" i="0" sz="1300" u="none" cap="none" strike="noStrike">
              <a:solidFill>
                <a:srgbClr val="12365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982900" y="1364600"/>
            <a:ext cx="610800" cy="43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</a:p>
        </p:txBody>
      </p:sp>
      <p:sp>
        <p:nvSpPr>
          <p:cNvPr id="355" name="Shape 355"/>
          <p:cNvSpPr/>
          <p:nvPr/>
        </p:nvSpPr>
        <p:spPr>
          <a:xfrm>
            <a:off x="1431125" y="2044825"/>
            <a:ext cx="610800" cy="43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</a:t>
            </a:r>
          </a:p>
        </p:txBody>
      </p:sp>
      <p:sp>
        <p:nvSpPr>
          <p:cNvPr id="356" name="Shape 356"/>
          <p:cNvSpPr/>
          <p:nvPr/>
        </p:nvSpPr>
        <p:spPr>
          <a:xfrm>
            <a:off x="1965575" y="2743700"/>
            <a:ext cx="610800" cy="43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</a:p>
        </p:txBody>
      </p:sp>
      <p:sp>
        <p:nvSpPr>
          <p:cNvPr id="357" name="Shape 357"/>
          <p:cNvSpPr/>
          <p:nvPr/>
        </p:nvSpPr>
        <p:spPr>
          <a:xfrm>
            <a:off x="2537525" y="3438050"/>
            <a:ext cx="610800" cy="43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</a:p>
        </p:txBody>
      </p:sp>
      <p:sp>
        <p:nvSpPr>
          <p:cNvPr id="358" name="Shape 358"/>
          <p:cNvSpPr/>
          <p:nvPr/>
        </p:nvSpPr>
        <p:spPr>
          <a:xfrm>
            <a:off x="3148325" y="4124825"/>
            <a:ext cx="610800" cy="43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</a:p>
        </p:txBody>
      </p:sp>
      <p:cxnSp>
        <p:nvCxnSpPr>
          <p:cNvPr id="359" name="Shape 359"/>
          <p:cNvCxnSpPr>
            <a:stCxn id="354" idx="4"/>
            <a:endCxn id="355" idx="1"/>
          </p:cNvCxnSpPr>
          <p:nvPr/>
        </p:nvCxnSpPr>
        <p:spPr>
          <a:xfrm>
            <a:off x="1288300" y="1803500"/>
            <a:ext cx="232200" cy="3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60" name="Shape 360"/>
          <p:cNvCxnSpPr/>
          <p:nvPr/>
        </p:nvCxnSpPr>
        <p:spPr>
          <a:xfrm>
            <a:off x="1851050" y="2483725"/>
            <a:ext cx="232200" cy="3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61" name="Shape 361"/>
          <p:cNvCxnSpPr/>
          <p:nvPr/>
        </p:nvCxnSpPr>
        <p:spPr>
          <a:xfrm>
            <a:off x="2442425" y="3132350"/>
            <a:ext cx="232200" cy="3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62" name="Shape 362"/>
          <p:cNvCxnSpPr/>
          <p:nvPr/>
        </p:nvCxnSpPr>
        <p:spPr>
          <a:xfrm>
            <a:off x="3052875" y="3819125"/>
            <a:ext cx="232200" cy="3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63" name="Shape 363"/>
          <p:cNvSpPr txBox="1"/>
          <p:nvPr/>
        </p:nvSpPr>
        <p:spPr>
          <a:xfrm>
            <a:off x="2818500" y="1437063"/>
            <a:ext cx="30918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Coordinates (x)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3358775" y="2056575"/>
            <a:ext cx="4819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coordinates subtracted by mean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3902450" y="2748500"/>
            <a:ext cx="30918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Covariance Matrix 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4379275" y="3399875"/>
            <a:ext cx="30918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Normalized Eigenvectors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4732375" y="4124825"/>
            <a:ext cx="30918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Principal Coordinates</a:t>
            </a: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75" y="2114688"/>
            <a:ext cx="1263805" cy="293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1045" y="2748495"/>
            <a:ext cx="1497511" cy="52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None/>
            </a:pPr>
            <a:r>
              <a:rPr lang="en"/>
              <a:t>Bayesian Classifier </a:t>
            </a:r>
            <a:r>
              <a:rPr b="1" i="0" lang="en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Observations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1303800" y="279325"/>
            <a:ext cx="7840200" cy="66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Bayesian Classifier Raw Observations</a:t>
            </a: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t/>
            </a:r>
            <a:endParaRPr b="1" i="0" sz="2800" u="none" cap="none" strike="noStrik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0" name="Shape 380"/>
          <p:cNvSpPr txBox="1"/>
          <p:nvPr>
            <p:ph idx="1" type="subTitle"/>
          </p:nvPr>
        </p:nvSpPr>
        <p:spPr>
          <a:xfrm>
            <a:off x="1303800" y="901875"/>
            <a:ext cx="6668700" cy="357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   B   C   D   E   F   G   H   I   J   K   L   M   N   O   P   Q   R   S   T   U   V   W   X   Y   Z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751   0   0   4   0   0   0   1   0   0   0   0   6   0   0   1   0   0   2   0   8   2   0   0  14   0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2 704   0   8   5   3   1   6   2   0   1   0   0   0   2   1   0  20   7   0   0   2   0   0   2   0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0   0 667   0  14   2  16   0   0   0   8   6   3   0  14   0   1   1   0   0   3   1   0   0   0   0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0   6   0 751   0   0   0   2   0   0   1   1   7   3   7   2   3   6   5   4   6   0   0   1   0   0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0   4   7   0 665   8  </a:t>
            </a:r>
            <a:r>
              <a:rPr b="0" i="0" lang="en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3   1   0   5  11   0   0   0   0   9   2   7   1   0   0   0   3   1   8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0   3   1   5   8 700   7   3   5   2   1   0   1  14   1   9   0   0   2  10   0   0   0   0   3   0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0   5  </a:t>
            </a:r>
            <a:r>
              <a:rPr b="0" i="0" lang="en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5   0   6 681   0   0   0   3   4   1   0   9   0   5   4  13   0   0   3   1   0   0   0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0  18   3  36   0   7  13 515   0   2  </a:t>
            </a:r>
            <a:r>
              <a:rPr b="0" i="0" lang="en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46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1   4   0  27   3   2  30   0   0   5   1   1   7  12   1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0   3   1  16   2  15   0   0 662  17   6   0   0   1   0   0   0   2  16   2   0   0   0   3   1   8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1   0   0   5   0   3   0   7  10 687   0   1   1   2   2   0   8   2  11   0   0   0   0   1   0   6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0   3  21   5   1   0   3  12   0   0 635   2   0   0   0   0   1  </a:t>
            </a:r>
            <a:r>
              <a:rPr b="0" i="0" lang="en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2   0   1   1   1  17   0   0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0   4   2   2   7   0  11   7   0   0   2 682   1   0   0   0   9   3  20   0   0   0   0   7   4   0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1   8   0   0   0   0   6   7   0   0   5   0 753   0   1   0   0   4   0   1   0   1   5   0   0   0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0   0   0  12   0   2   0  19   0   0   4   0   5 713  11   0   0  11   0   0   0   0   2   0   4   0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6   0   0   8   0   0   6   9   0   0   0   1   5   0 683   0  20   1   0   0   2   0  11   1   0   0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0   3   0   3   0  </a:t>
            </a:r>
            <a:r>
              <a:rPr b="0" i="0" lang="en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12   2   0   0   3   1   0   0   0 732   6   3   0   0   0   0   0   0   6   0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8   2   0   1   0   0   3   4   0   0   0   2   0   0  59   1 688   3   8   0   0   0   3   0   0   1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1  18   0  10   0   0   4   3   0   0   9   1   1   4   1   0   1 698   2   0   2   3   0   0   0   0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0  15   3   2   9   9   1   1   9   3   0   0   0   0   0   0   0   1 664   8   0   0   0   1   1  21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2   1   0   3  11  15  13   6   0   0  10   1   1   0   0   1   3   3   4 699  12   0   0   3   8   0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1   0   0   0   0   0   4   1   0   1   2   1  16   0   7   0   0   0   0   0 761   0  19   0   0   0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0  12   0   3   0   1  10   2   0   0   0   0   0   0   1   1   1   4   0   1   1 704  15   0   8   0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0   0   0   0   0   0   2   3   0   0   1   0  13   1  11   0   0   0   0   0   8   0 712   0   1   0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0   1   1   2   3   1   0  11   9   2  16   2   0   0   0   0   2   4  18   5   3   0   0 699   3   5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2   0   0   0   0   9   0   2   0   1   0   0   1   0   0  13   0   0   5  21   3  69   0   1 659   0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5   0   0   1   3   0   0   0   0   2   1   0   0   0   0   0   7   0  20   5   1   0   0   3   1 685</a:t>
            </a:r>
          </a:p>
          <a:p>
            <a:pPr indent="-444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0" i="0" sz="7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44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0" i="0" sz="7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Shape 381"/>
          <p:cNvSpPr txBox="1"/>
          <p:nvPr/>
        </p:nvSpPr>
        <p:spPr>
          <a:xfrm rot="-5400000">
            <a:off x="-147775" y="2616675"/>
            <a:ext cx="1909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Ground Truth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3853400" y="4560425"/>
            <a:ext cx="1909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Value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1303800" y="279325"/>
            <a:ext cx="7840200" cy="66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Bayesian Classifier Interesting Observations</a:t>
            </a:r>
          </a:p>
        </p:txBody>
      </p:sp>
      <p:sp>
        <p:nvSpPr>
          <p:cNvPr id="388" name="Shape 388"/>
          <p:cNvSpPr txBox="1"/>
          <p:nvPr>
            <p:ph idx="1" type="subTitle"/>
          </p:nvPr>
        </p:nvSpPr>
        <p:spPr>
          <a:xfrm>
            <a:off x="1303800" y="901875"/>
            <a:ext cx="6668700" cy="357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   B   C   D   E   F   G   H   I   J   K   L   M   N   O   P   Q   R   S   T   U   V   W   X   Y   Z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751   0   0   4   0   0   0   1   0   0   0   0   6   0   0   1   0   0   2   0   8   2   0   0  14   0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2 704   0   8   5   3   1   6   2   0   1   0   0   0   2   1   0  20   7   0   0   2   0   0   2   0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0   0 667   0  14   2  16   0   0   0   8   6   3   0  14   0   1   1   0   0   3   1   0   0   0   0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0   6   0 751   0   0   0   2   0   0   1   1   7   3   7   2   3   6   5   4   6   0   0   1   0   0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0   4   7   0 665   8  </a:t>
            </a:r>
            <a:r>
              <a:rPr b="1" i="0" lang="en" sz="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3   1   0   5  11   0   0   0   0   9   2   7   1   0   0   0   3   1   8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0   3   1   5   8 700   7   3   5   2   1   0   1  14   1   9   0   0   2  10   0   0   0   0   3   0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0   5  </a:t>
            </a:r>
            <a:r>
              <a:rPr b="1" i="0" lang="en" sz="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5   0   6 681   0   0   0   3   4   1   0   9   0   5   4  13   0   0   3   1   0   0   0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0  18   3  </a:t>
            </a:r>
            <a:r>
              <a:rPr b="1" i="0" lang="en" sz="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0   7  13 515   0   2  </a:t>
            </a:r>
            <a:r>
              <a:rPr b="1" i="0" lang="en" sz="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46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1   4   0  27   3   2  30   0   0   5   1   1   7  12   1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0   3   1  16   2  15   0   0 662  17   6   0   0   1   0   0   0   2  16   2   0   0   0   3   1   8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1   0   0   5   0   3   0   7  10 687   0   1   1   2   2   0   8   2  11   0   0   0   0   1   0   6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0   3  21   5   1   0   3  12   0   0 635   2   0   0   0   0   1  </a:t>
            </a:r>
            <a:r>
              <a:rPr b="1" i="0" lang="en" sz="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2   0   1   1   1  17   0   0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0   4   2   2   7   0  11   7   0   0   2 682   1   0   0   0   9   3  20   0   0   0   0   7   4   0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1   8   0   0   0   0   6   7   0   0   5   0 753   0   1   0   0   4   0   1   0   1   5   0   0   0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0   0   0  12   0   2   0  19   0   0   4   0   5 713  11   0   0  11   0   0   0   0   2   0   4   0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6   0   0   8   0   0   6   9   0   0   0   1   5   0 683   0  20   1   0   0   2   0  11   1   0   0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0   3   0   3   0  </a:t>
            </a:r>
            <a:r>
              <a:rPr b="1" i="0" lang="en" sz="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12   2   0   0   3   1   0   0   0 732   6   3   0   0   0   0   0   0   6   0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8   2   0   1   0   0   3   4   0   0   0   2   0   0  59   1 688   3   8   0   0   0   3   0   0   1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1  18   0  10   0   0   4   3   0   0   9   1   1   4   1   0   1 698   2   0   2   3   0   0   0   0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0  15   3   2   9   9   1   1   9   3   0   0   0   0   0   0   0   1 664   8   0   0   0   1   1  21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2   1   0   3  11  15  13   6   0   0  10   1   1   0   0   1   3   3   4 699  12   0   0   3   8   0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1   0   0   0   0   0   4   1   0   1   2   1  16   0   7   0   0   0   0   0 761   0  19   0   0   0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0  12   0   3   0   1  10   2   0   0   0   0   0   0   1   1   1   4   0   1   1 704  15   0   8   0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0   0   0   0   0   0   2   3   0   0   1   0  13   1  11   0   0   0   0   0   8   0 712   0   1   0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0   1   1   2   3   1   0  11   9   2  16   2   0   0   0   0   2   4  18   5   3   0   0 699   3   5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2   0   0   0   0   9   0   2   0   1   0   0   1   0   0  13   0   0   5  21   3  69   0   1 659   0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5   0   0   1   3   0   0   0   0   2   1   0   0   0   0   0   7   0  20   5   1   0   0   3   1 685</a:t>
            </a:r>
          </a:p>
          <a:p>
            <a:pPr indent="-444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0" i="0" sz="7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44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0" i="0" sz="7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780400" y="2305700"/>
            <a:ext cx="51081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 txBox="1"/>
          <p:nvPr/>
        </p:nvSpPr>
        <p:spPr>
          <a:xfrm rot="-5400000">
            <a:off x="-147775" y="2616675"/>
            <a:ext cx="1909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Ground Truth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3853400" y="4560425"/>
            <a:ext cx="1909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Value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subTitle"/>
          </p:nvPr>
        </p:nvSpPr>
        <p:spPr>
          <a:xfrm>
            <a:off x="1303800" y="901875"/>
            <a:ext cx="6668700" cy="357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75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A      B        C       D       E       F   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96.28</a:t>
            </a: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86.91   90.26   85.14   91.34   86.10   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G      H        I       J       K       L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82.44   82.26</a:t>
            </a: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94.84   </a:t>
            </a:r>
            <a:r>
              <a:rPr b="1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95.81</a:t>
            </a: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83.66   95.11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M       N       O       P       Q       R      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91.94   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96.61</a:t>
            </a: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81.69   </a:t>
            </a:r>
            <a:r>
              <a:rPr b="1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95.81</a:t>
            </a: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89.81   83.49   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S       T       U       V       W       X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82.38</a:t>
            </a: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92.33   93.25   89.45   92.46   93.57   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Y       Z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90.52   93.19 </a:t>
            </a:r>
          </a:p>
        </p:txBody>
      </p:sp>
      <p:sp>
        <p:nvSpPr>
          <p:cNvPr id="397" name="Shape 397"/>
          <p:cNvSpPr txBox="1"/>
          <p:nvPr>
            <p:ph type="title"/>
          </p:nvPr>
        </p:nvSpPr>
        <p:spPr>
          <a:xfrm>
            <a:off x="1303800" y="279325"/>
            <a:ext cx="7840200" cy="66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Bayesian Classifier PPVs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1303800" y="279325"/>
            <a:ext cx="7840200" cy="66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Bayesian Classifier, Some PPVs</a:t>
            </a:r>
          </a:p>
        </p:txBody>
      </p:sp>
      <p:pic>
        <p:nvPicPr>
          <p:cNvPr id="403" name="Shape 403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800" y="1098625"/>
            <a:ext cx="6295107" cy="3875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1303800" y="279325"/>
            <a:ext cx="7840200" cy="66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Bayesian Classifier, 75%, 16 Components</a:t>
            </a:r>
          </a:p>
        </p:txBody>
      </p:sp>
      <p:sp>
        <p:nvSpPr>
          <p:cNvPr id="409" name="Shape 409"/>
          <p:cNvSpPr txBox="1"/>
          <p:nvPr>
            <p:ph idx="1" type="subTitle"/>
          </p:nvPr>
        </p:nvSpPr>
        <p:spPr>
          <a:xfrm>
            <a:off x="1303800" y="901875"/>
            <a:ext cx="6668700" cy="357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A   B   C   D   E   F   G   H   I   J   K   L   M   N   O   P   Q   R   S   T   U   V   W   X   Y   Z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 113   4   0   3   0   0   2   0   0   5   1   8  29   6   0   4   3   0   1   0   3   1   0   2   7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   0  53   0   5  11   3  40   7   1   2   2   0   0   0   0   1   5  12  36   1   0   0   0   9   1   1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   1   0  18   2   0   0  82   3   4   1   0   5   0   0   2   7   4  10  14   2  12   0   1  10   4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   2  11   7  15   3   0   8  16   5   0   8   0   3   2  42   2   4   7  39   1   4   0   0   2   4   1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   0   5   4   0   7   0  31   4   5   2   5   4   0   1   0   1   5  13  74  10   0   0   2  19   7   3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   0   5   0   0  11  14   2   6   0   1   1   0   0   3   0   2   0   0  99   6   4   0   1   1  19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   0   5   9   5   3   1  82   8   5   0   5  11   1   1   5   2  15  14   4   4   6   0   0   3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   1   1   0   7   2   1  10  68   0   1   4   0   1  32  14   6   3   6   1   0   4   1   2   3   7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   0   1   0   2   6   2   1   6   5  11   8   5   0   0   0   0  47   0  61   0   0   0   0  17   0   9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   6   4   0  18   0   3   0  21   3  38   4   1   0   0  39   0  12   0  31   0   3   0   0   6   1   7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K   0   0   5   2   0   0   5  15   0   1  18   5  23   4   1   0   8   7   5   3  64   1   0  20  12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   0   0  18   1   6   0  27   3   1  49   3  58   8   0   4   0   8   1  12   0   1   0   0   2   3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   2   0   0   0   1   0   6   3   0   0   1   0  53 122   1   0   0   2   0   0   1   0   9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   1   1   0   1   0   0   2  42   0   0  10   0   8  82   5   0   1   0  16   0   2   1  10   1   8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   0   0   0  16   0   0   9  27   1   1   4   0   3   1  97   6   9   4   1   0   1   1  11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   1   7   6  18  10   1   6   2   3   0   1   0   7   4  10   2   0   0 120   0   0   2   0   1   9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Q   3   2   0   3   0   0  13  15  26   1   5   3   6   1  16   5  58  16  12   1   4   0   0   6   1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   3   1   5   1   5   1  16  30   0   0   8   2   2   0  16   5  37  36   3   0   2   1   0   3   2   1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   3  40   3   5  23   3  11   2   4   2   1   0   3   0   0   2   1   2  79   5   0   0   0   2   6  12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   2   1   4   0  13   3   3   5   0   4   1   3   0   0   1   1   2   0  38  10   3  25  12   1  44  12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   2   0   2   0   0   0  15  68   0   1  21   0   7  15   4   2   0   0   0   0  51   0   2   0  11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   1   0   1   0   0   0   7   8   0   0  12   0   2   6   0   0   0   4   2  24   0  66  22   2  26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   0   0   0   0   0   0   2   0   0   0   2   0  43   7   2   0   0   1   0   0   1  25 101   0   4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   0   1  13   1  17   6  11  31   0   0  15  15   0   0   0   0  14   1  26   2   7   0   0  26   3   1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Y   0   5   5   0  14   1   4  13   0   3   4   0   2   7   1   2   0   0  25   3   3  35  28  14  36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Z   0   5   2   3  67   0   2   2   1   5   1   0   0   0   0   0   3   0  61  13   0   0   0   3  12  12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Shape 410"/>
          <p:cNvSpPr txBox="1"/>
          <p:nvPr/>
        </p:nvSpPr>
        <p:spPr>
          <a:xfrm rot="-5400000">
            <a:off x="-147775" y="2616675"/>
            <a:ext cx="1909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Ground Truth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3853400" y="4560425"/>
            <a:ext cx="1909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Value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1303800" y="279325"/>
            <a:ext cx="7840200" cy="66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Bayesian Classifier, 75%, 16 Components</a:t>
            </a:r>
          </a:p>
        </p:txBody>
      </p:sp>
      <p:sp>
        <p:nvSpPr>
          <p:cNvPr id="417" name="Shape 417"/>
          <p:cNvSpPr txBox="1"/>
          <p:nvPr>
            <p:ph idx="1" type="subTitle"/>
          </p:nvPr>
        </p:nvSpPr>
        <p:spPr>
          <a:xfrm>
            <a:off x="1303800" y="901875"/>
            <a:ext cx="6668700" cy="357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   B   C   D   E   F   G   H   I   J   K   L   M   N   O   P   Q   R   S   T   U   V   W   X   Y   Z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 113   4   0   3   0   0   2   0   0   5   1   8  29   6   0   4   3   0   1   0   3   1   0   2   7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   0  53   0   5  11   3  40   7   1   2   2   0   0   0   0   1   5  12  36   1   0   0   0   9   1   1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   1   0  18   2   0   0  </a:t>
            </a:r>
            <a:r>
              <a:rPr b="1" i="0" lang="en" sz="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b="0" i="0" lang="en" sz="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3   4   1   0   5   0   0   2   7   4  10  14   2  12   0   1  10   4   0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   2  11   7  15   3   0   8  16   5   0   8   0   3   2  42   2   4   7  39   1   4   0   0   2   4   1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   0   5   4   0   7   0  31   4   5   2   5   4   0   1   0   1   5  13  </a:t>
            </a:r>
            <a:r>
              <a:rPr b="1" i="0" lang="en" sz="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  <a:r>
              <a:rPr b="0" i="0" lang="en" sz="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10   0   0   2  19   7   3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   0   5   0   0  11  14   2   6   0   1   1   0   0   3   0   2   0   0  </a:t>
            </a:r>
            <a:r>
              <a:rPr b="1" i="0" lang="en" sz="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  <a:r>
              <a:rPr b="0" i="0" lang="en" sz="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6   4   0   1   1  19   0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   0   5   9   5   3   1  82   8   5   0   5  11   1   1   5   2  15  14   4   4   6   0   0   3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   1   1   0   7   2   1  10  68   0   1   4   0   1  32  14   6   3   6   1   0   4   1   2   3   7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   0   1   0   2   6   2   1   6   5  11   8   5   0   0   0   0  47   0  61   0   0   0   0  17   0   9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   6   4   0  18   0   3   0  21   3  38   4   1   0   0  39   0  12   0  31   0   3   0   0   6   1   7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K   0   0   5   2   0   0   5  15   0   1  18   5  23   4   1   0   8   7   5   3  64   1   0  20  12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   0   0  18   1   6   0  27   3   1  </a:t>
            </a:r>
            <a:r>
              <a:rPr b="1" i="0" lang="en" sz="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49</a:t>
            </a:r>
            <a:r>
              <a:rPr b="0" i="0" lang="en" sz="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3  58   8   0   4   0   8   1  12   0   1   0   0   2   3   0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   2   0   0   0   1   0   6   3   0   0   1   0  53 122   1   0   0   2   0   0   1   0   9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   1   1   0   1   0   0   2  42   0   0  10   0   8  82   5   0   1   0  16   0   2   1  10   1   8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   0   0   0  16   0   0   9  27   1   1   4   0   3   1  97   6   9   4   1   0   1   1  11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   1   7   6  18  10   1   6   2   3   0   1   0   7   4  10   2   0   0 </a:t>
            </a:r>
            <a:r>
              <a:rPr b="1" i="0" lang="en" sz="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r>
              <a:rPr b="0" i="0" lang="en" sz="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0   0   2   0   1   9   0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Q   3   2   0   3   0   0  13  15  26   1   5   3   6   1  16   5  58  16  12   1   4   0   0   6   1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   3   1   5   1   5   1  16  30   0   0   8   2   2   0  16   5  37  36   3   0   2   1   0   3   2   1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   3  40   3   5  23   3  11   2   4   2   1   0   3   0   0   2   1   2  79   5   0   0   0   2   6  12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   2   1   4   0  13   3   3   5   0   4   1   3   0   0   1   1   2   0  38  10   3  25  12   1  44  12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   2   0   2   0   0   0  15  68   0   1  21   0   7  15   4   2   0   0   0   0  51   0   2   0  11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   1   0   1   0   0   0   7   8   0   0  12   0   2   6   0   0   0   4   2  24   0  66  22   2  26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   0   0   0   0   0   0   2   0   0   0   2   0  43   7   2   0   0   1   0   0   1  25 101   0   4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   0   1  13   1  17   6  11  31   0   0  15  15   0   0   0   0  14   1  26   2   7   0   0  26   3   1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Y   0   5   5   0  14   1   4  13   0   3   4   0   2   7   1   2   0   0  25   3   3  35  28  14  36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Z   0   5   2   3  67   0   2   2   1   5   1   0   0   0   0   0   3   0  61  13   0   0   0   3  12  12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 rot="-5400000">
            <a:off x="-147775" y="2616675"/>
            <a:ext cx="1909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Ground Truth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3853400" y="4560425"/>
            <a:ext cx="1909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Value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subTitle"/>
          </p:nvPr>
        </p:nvSpPr>
        <p:spPr>
          <a:xfrm>
            <a:off x="1303800" y="901875"/>
            <a:ext cx="6668700" cy="357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75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A      B        C       D       E       F   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83.25</a:t>
            </a: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44.59   27.78   36.28   31.01   47.18   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G      H        I       J       K       L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37.14   14.44</a:t>
            </a: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43.68    </a:t>
            </a:r>
            <a:r>
              <a:rPr b="1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7.04</a:t>
            </a: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29.31   27.88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M       N       O       P       Q       R      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47.56   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56.00</a:t>
            </a: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43.75   </a:t>
            </a:r>
            <a:r>
              <a:rPr b="1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71.20</a:t>
            </a: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24.07   35.64   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S       T       U       V       W       X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16.92</a:t>
            </a: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56.57   72.73   65.12   75.45   18.81   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Y       Z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34.02   66.39 </a:t>
            </a:r>
          </a:p>
        </p:txBody>
      </p:sp>
      <p:sp>
        <p:nvSpPr>
          <p:cNvPr id="425" name="Shape 425"/>
          <p:cNvSpPr txBox="1"/>
          <p:nvPr>
            <p:ph type="title"/>
          </p:nvPr>
        </p:nvSpPr>
        <p:spPr>
          <a:xfrm>
            <a:off x="1303800" y="279325"/>
            <a:ext cx="7840200" cy="66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Bayesian PPVs, 75%, 16 Components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1303800" y="279325"/>
            <a:ext cx="7840200" cy="66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Bayesian Classifier, PPVs, 7</a:t>
            </a:r>
            <a:r>
              <a:rPr lang="en"/>
              <a:t>5% Training</a:t>
            </a:r>
          </a:p>
        </p:txBody>
      </p:sp>
      <p:pic>
        <p:nvPicPr>
          <p:cNvPr id="431" name="Shape 43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946225"/>
            <a:ext cx="6295107" cy="389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The Bengio team</a:t>
            </a:r>
          </a:p>
        </p:txBody>
      </p:sp>
      <p:sp>
        <p:nvSpPr>
          <p:cNvPr id="284" name="Shape 284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North America Lead</a:t>
            </a:r>
          </a:p>
        </p:txBody>
      </p:sp>
      <p:sp>
        <p:nvSpPr>
          <p:cNvPr id="285" name="Shape 285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Front End Lead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957325" y="1386450"/>
            <a:ext cx="75816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Aidyn Kemeldinov  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Kirtika Khetarpal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Sachin Ganpule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Sandesh Kumar Sodhi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Shahnam Khabiri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Shruthi Bhat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Supriya Tantry Agrahara</a:t>
            </a: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8888" y="1386449"/>
            <a:ext cx="3068234" cy="1905527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4579525" y="3273700"/>
            <a:ext cx="43836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YOSHUA BENGIO</a:t>
            </a: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unito"/>
              <a:buNone/>
            </a:pP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Professor </a:t>
            </a: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unito"/>
              <a:buNone/>
            </a:pP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Department of Computer Science and Operations Research</a:t>
            </a: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unito"/>
              <a:buNone/>
            </a:pP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University of Montreal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824000" y="1613825"/>
            <a:ext cx="69594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Histogram Classifier Observations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1303800" y="279325"/>
            <a:ext cx="7840200" cy="66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Histogram Classifier (16 Components)</a:t>
            </a:r>
          </a:p>
        </p:txBody>
      </p:sp>
      <p:sp>
        <p:nvSpPr>
          <p:cNvPr id="442" name="Shape 442"/>
          <p:cNvSpPr txBox="1"/>
          <p:nvPr>
            <p:ph idx="1" type="subTitle"/>
          </p:nvPr>
        </p:nvSpPr>
        <p:spPr>
          <a:xfrm>
            <a:off x="1197650" y="901875"/>
            <a:ext cx="6774900" cy="357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   B   C   D   E   F   G   H   I   J   K   L   M   N   O   P   Q   R   S   T   U   V   W   X   Y   Z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8   3   8   8   8   2   9  13   8   7   6  11  11   7   5   6  10   7  10   2  13  12   5   2   6   5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4   5   6   9   6   6  13   7   4   2  11  11   8   8   7   8   5   8  15   3   8   5   6   1  10   9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8   2   7  13   8   5   3   2  10   3   5   7   5   8   5   6   4   8   9  10   5   9   9  11   3   7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10   2   8   9   8   6   2   7   6   7   4  13  11   8  10   5   7   8   4   8   5  10   8  12   7   7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6  10   9   7   9   5   8   5  13  13   7   6   4   4   5   7   7  11  14   6   4  10   7   4   7   4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9   7   7   7   8   7  13   6   6  10   8   5   7  10   9  10   6   6  10   6   5   5   6   3  10   9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5   7   4   5  10   6   6  11   9   7   5   6   7   7   5   4   5   4   8  12   6  12   7   7   9   5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5   7  14   9   6   6   3   5   9   1   6   8   2   4   9  11   5  11   8   7   7   6   9   5   3   7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5  14   8   6   6   9   9  13   9   7   9   9  13   4   8  12   8  12  13   6   7   7   9   6   9   7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9  11   6   9   7   3   9   8   5  10  10   8   2  14   5  12   2   5  12   4   9   8   7   8  10   3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6   4   5   5   8   9  10   9   8   8  12   7   8  10   6   7   5  10   9   6  10  10  10   7   5   4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5   2   7  12   7   6   8   9   6  10   9   6   6   9   7   5   9   8  11   5   8   5   6   5   9  12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6   4   9   6  12   6   9  12   4   8   7   6  13   9  13   5   4   8   9   7   7   8   9   5   8   7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10   4   9   3   5   4  10   6  10   7   7  10   4  10   7  11   9   2   5   6  10   5   4   7  15   6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8   7   7   6   3  11   7   8   6   6   9  10   5   5  11   7   6   6   5   8   4   9  10  11   7   9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3   4   8  10  11   9   4   6   5   6   3   6  10   7  12  12   8   6  11  10   9   6   9   6  10  14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8   9   6   8  10   5   7   7   4  13   9   9   7   5   8  10   8   9   4   6   7  10  12   7   6  10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6   4   4   9   6   3  10   6   7   8   6   7   9   3   8   7  11   7   9   6   8   8   6   4   8  12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9  10  10   7   6   8   5   4   8   9   8   7   6   6   9  10   7   7   5   9   8  10   7   7   7  12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7   7   9  10   8   5  13  11   5   5  13  10  11   6  13   5   4   8   4   9   6   8   5   9  14   7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12   8  11  10   7   6  12  10   5   9   5   9   6   8   6   6   9   9   8   6   6   7  11   6  10   8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4   9   2   8  10  11   3  14  11   8   7   8   7   9   8  14   2  10   2   4   8   6   8   5   4   3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5  10  11   5  11   9   9   9   2   6   9   6   4   5   7   2   7   9  10   4   8   6  14   7   8   7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6   3   8   2   7   6   2  10   5   7   6   6   9   6   6   9   3  11  11   5   8   5   6   4   7  15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10  11   8   7   5   7   8   9  12   2  11   4  10   6   4   5   9   8  11   6   5   8   9   8   9   8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6   4  10   3   6   2  10   6   7   5  12   6   9   5   8   4   9   5  10   7   2   9   8   4   4   8</a:t>
            </a:r>
          </a:p>
        </p:txBody>
      </p:sp>
      <p:sp>
        <p:nvSpPr>
          <p:cNvPr id="443" name="Shape 443"/>
          <p:cNvSpPr txBox="1"/>
          <p:nvPr/>
        </p:nvSpPr>
        <p:spPr>
          <a:xfrm rot="-5400000">
            <a:off x="-147775" y="2616675"/>
            <a:ext cx="1909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Ground Truth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3853400" y="4560425"/>
            <a:ext cx="1909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Value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1303800" y="279325"/>
            <a:ext cx="7840200" cy="66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Histogram Classifier PPVs</a:t>
            </a:r>
          </a:p>
        </p:txBody>
      </p:sp>
      <p:sp>
        <p:nvSpPr>
          <p:cNvPr id="450" name="Shape 450"/>
          <p:cNvSpPr txBox="1"/>
          <p:nvPr>
            <p:ph idx="1" type="subTitle"/>
          </p:nvPr>
        </p:nvSpPr>
        <p:spPr>
          <a:xfrm>
            <a:off x="1303800" y="901875"/>
            <a:ext cx="6668700" cy="357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		B		C		D		E		F</a:t>
            </a:r>
          </a:p>
          <a:p>
            <a:pPr indent="368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5.02		6.32		3.14		1.60		3.72		4.34</a:t>
            </a:r>
            <a:r>
              <a:rPr b="1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		H		I		J		K		L</a:t>
            </a:r>
          </a:p>
          <a:p>
            <a:pPr indent="368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7.89		3.72		4.86		3.84		4.73		7.14</a:t>
            </a:r>
          </a:p>
          <a:p>
            <a:pPr indent="368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		N		O		P		Q		R</a:t>
            </a:r>
          </a:p>
          <a:p>
            <a:pPr indent="368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4.76		4.45		7.05		4.08		4.41		4.29</a:t>
            </a:r>
            <a:r>
              <a:rPr b="1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</a:p>
          <a:p>
            <a:pPr indent="368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		T		U		V		W		X</a:t>
            </a:r>
          </a:p>
          <a:p>
            <a:pPr indent="368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2.15		3.66		5.72		2.92		5.05		7.39</a:t>
            </a:r>
            <a:r>
              <a:rPr b="1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indent="368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Y		Z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3.31		3.50</a:t>
            </a:r>
            <a:r>
              <a:rPr b="1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1303800" y="279325"/>
            <a:ext cx="7840200" cy="66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Histogram Classifier, Some PPVs</a:t>
            </a:r>
          </a:p>
        </p:txBody>
      </p:sp>
      <p:pic>
        <p:nvPicPr>
          <p:cNvPr id="456" name="Shape 456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4450" y="946225"/>
            <a:ext cx="6295107" cy="3875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1303800" y="279325"/>
            <a:ext cx="7840200" cy="66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Histogram Classifier (4 Components)</a:t>
            </a:r>
          </a:p>
        </p:txBody>
      </p:sp>
      <p:sp>
        <p:nvSpPr>
          <p:cNvPr id="462" name="Shape 462"/>
          <p:cNvSpPr txBox="1"/>
          <p:nvPr>
            <p:ph idx="1" type="subTitle"/>
          </p:nvPr>
        </p:nvSpPr>
        <p:spPr>
          <a:xfrm>
            <a:off x="1303800" y="901875"/>
            <a:ext cx="6668700" cy="357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   B   C   D   E   F   G   H   I   J   K   L   M   N   O   P   Q   R   S   T   U   V   W   X   Y   Z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120   0   0  22   0   0   0   0   0   0   0  54   2   0   0   0   0   0   0   0   0   0   0   0   0   0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2   0  14 130   0   0   1   0  23   0   0  10  10   0   0   0   0   0   0   0   0   0   0   0   0   0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0   0  50 112   0   0   1   0  29   0   0   0   1   0   0   0   0   0   0   2   0   0   0   0   0   0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4   0   1 150   0   0   0   0  28   1   0  10   7   0   0   0   0   0   0   0   0   0   0   0   0   0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0   0  51  81   0   0   0   0  46   0   0   2   1   0   0   0   0   0   0   0   0   0   0   0   0   0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0   0   0  54   0   0   0   0  77   1   0   0   1   1   0   0   0   0   0  56   0   0   0   2   0   0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2   0   3 141   0   0   4   0  17   0   0  29   5   0   0   0   0   0   0   0   0   0   0   0   0   0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2   0   0 105   0   0   0   0  13   0   0   7  12  46   0   0   0   0   0   0   0   0   0   0   0   0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0   0   0  45   0   0   0   0 149   0   0   2   0   1   0   0   0   0   0   0   0   0   0   0   0   0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7   0   0  50   0   0   0   0 108  10   0  27   0   0   0   0   0   0   0   0   0   0   0   0   0   0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4   0   1 140   0   0   0   0  25   0   0  12  11   0   0   0   0   0   0   1   0   0   1   0   0   0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0   0   0  33   0   0   0   0   6   0   0 160   4   0   0   0   1   0   0   0   0   0   0   0   0   0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7   0   0  66   0   0   0   0   5   0   0   0  38  82   0   1   0   0   0   0   0   0   1   0   0   0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1   0   0 100   0   0   0   0  11   0   0   0  13  63   0   0   0   0   0   3   0   0   4   0   0   0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0   0   0 135   0   0   0   0  37   0   0   9   3   0   0   0   0   0   0   0   0   0   0   0   0   0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0   0   0 135   0   0   0   0  34   0   0   1   3   1   0   0   0   0   0   8   0   0   1   0   0   0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0   0   0 124   0   0   0   0  40   0   0  31   1   4   0   0   1   0   0   0   0   0   0   1   0   0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0   0   0 137   0   0   0   0  26   1   0  17  12   1   0   0   0   0   0   0   0   0   0   0   0   0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4   0  17  94   0   0   2   0  43   0   0  16   1   0   0   0   0   0   0   0   0   0   0   0   0   0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0   0   0  45   0   0   0   0  45   0   0   0   0   0   0   0   0   0   0  89   0   0   0   3   0   0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0   0   0 118   0   0   0   0  19   0   0   0  15  39   0   0   0   0   0   9   0   0   0   0   0   0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0   0   0  66   0   0   0   0  20   0   0   0   3   0   0   0   0   0   0  91   0   0   0   0   0   0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 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0   1   0  93   0   0   0   0  12   0   0   0   5  27   0   0   0   0   0  41   0   0  18   0   0   0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0   0   0 114   0   0   0   0  68   0   0   5   2   0   0   0   0   0   0   3   0   0   0   1   0   0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0   0   0  72   0   0   0   0  34   0   0   0   5   0   0   0   0   0   0  87   0   0   1   0   0   0</a:t>
            </a:r>
          </a:p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0" i="0" lang="en" sz="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0   0   6  39   0   0   0   0  72   0   0  15   3   0   0   0   1   0   0   0   0   0   0   4   0  33</a:t>
            </a:r>
          </a:p>
        </p:txBody>
      </p:sp>
      <p:sp>
        <p:nvSpPr>
          <p:cNvPr id="463" name="Shape 463"/>
          <p:cNvSpPr txBox="1"/>
          <p:nvPr/>
        </p:nvSpPr>
        <p:spPr>
          <a:xfrm rot="-5400000">
            <a:off x="-147775" y="2616675"/>
            <a:ext cx="1909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Ground Truth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3853400" y="4560425"/>
            <a:ext cx="1909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Value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1303800" y="279325"/>
            <a:ext cx="7840200" cy="66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Histogram Classifier PPVs (6 Components)</a:t>
            </a:r>
          </a:p>
        </p:txBody>
      </p:sp>
      <p:sp>
        <p:nvSpPr>
          <p:cNvPr id="470" name="Shape 470"/>
          <p:cNvSpPr txBox="1"/>
          <p:nvPr>
            <p:ph idx="1" type="subTitle"/>
          </p:nvPr>
        </p:nvSpPr>
        <p:spPr>
          <a:xfrm>
            <a:off x="1303800" y="901875"/>
            <a:ext cx="6668700" cy="357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		B		C		D		E		F</a:t>
            </a:r>
          </a:p>
          <a:p>
            <a:pPr indent="387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73.37		18.18		28.57		0.00		52.27		0.00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		H		I		J		K		L</a:t>
            </a:r>
          </a:p>
          <a:p>
            <a:pPr indent="387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44.44		16.07		16.83		</a:t>
            </a:r>
            <a:r>
              <a:rPr b="1" i="0" lang="en" sz="11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91.11	</a:t>
            </a:r>
            <a:r>
              <a:rPr b="1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18.81		38.27</a:t>
            </a:r>
          </a:p>
          <a:p>
            <a:pPr indent="368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		N		O		P		Q		R</a:t>
            </a:r>
          </a:p>
          <a:p>
            <a:pPr indent="368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7272"/>
              <a:buFont typeface="Nunito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36.74		42.55		7.57		</a:t>
            </a:r>
            <a:r>
              <a:rPr b="1" i="0" lang="en" sz="11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98.66	</a:t>
            </a:r>
            <a:r>
              <a:rPr b="1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57.14		0.00</a:t>
            </a:r>
            <a:r>
              <a:rPr b="1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indent="368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		T		U		V		W		X</a:t>
            </a:r>
          </a:p>
          <a:p>
            <a:pPr indent="368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7272"/>
              <a:buFont typeface="Nunito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14.13		26.66		43.85		0.00		52.23		28.00</a:t>
            </a:r>
            <a:r>
              <a:rPr b="1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368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Y		Z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12.50     	</a:t>
            </a:r>
            <a:r>
              <a:rPr b="1" i="0" lang="en" sz="11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95.56</a:t>
            </a:r>
            <a:r>
              <a:rPr b="1" i="0" lang="en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Linear Classifier Observations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Shape 4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347"/>
            <a:ext cx="9061399" cy="5056369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Shape 481"/>
          <p:cNvSpPr/>
          <p:nvPr/>
        </p:nvSpPr>
        <p:spPr>
          <a:xfrm>
            <a:off x="165252" y="4548848"/>
            <a:ext cx="8901629" cy="22145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163499" y="583893"/>
            <a:ext cx="290843" cy="450268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242371" y="3169896"/>
            <a:ext cx="8813494" cy="234316"/>
          </a:xfrm>
          <a:prstGeom prst="rect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5332165" y="583893"/>
            <a:ext cx="344092" cy="4502685"/>
          </a:xfrm>
          <a:prstGeom prst="rect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9" name="Shape 489"/>
          <p:cNvGraphicFramePr/>
          <p:nvPr/>
        </p:nvGraphicFramePr>
        <p:xfrm>
          <a:off x="1399651" y="16437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{AA394E73-900D-42B3-A80C-1E11E799BAFE}</a:tableStyleId>
              </a:tblPr>
              <a:tblGrid>
                <a:gridCol w="468925"/>
                <a:gridCol w="468925"/>
                <a:gridCol w="468925"/>
                <a:gridCol w="468925"/>
                <a:gridCol w="468925"/>
                <a:gridCol w="468925"/>
                <a:gridCol w="468925"/>
                <a:gridCol w="468925"/>
                <a:gridCol w="468925"/>
                <a:gridCol w="468925"/>
                <a:gridCol w="468925"/>
                <a:gridCol w="468925"/>
                <a:gridCol w="4689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A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D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F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G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I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J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K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L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46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48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40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75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64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76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82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67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42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N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O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P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Q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R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S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T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U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V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W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X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Y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Z</a:t>
                      </a:r>
                    </a:p>
                  </a:txBody>
                  <a:tcPr marT="45725" marB="45725" marR="91450" marL="91450">
                    <a:solidFill>
                      <a:srgbClr val="B9E7E4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56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55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55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57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73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78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60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69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41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86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63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48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0" name="Shape 490"/>
          <p:cNvSpPr txBox="1"/>
          <p:nvPr/>
        </p:nvSpPr>
        <p:spPr>
          <a:xfrm>
            <a:off x="941560" y="410655"/>
            <a:ext cx="8202440" cy="3363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PPV for all class labels with 75% training set fitting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1322024" y="3679634"/>
            <a:ext cx="44948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values of feature vectors do not seem to be weighted based on class labels!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841971" y="80149"/>
            <a:ext cx="8202440" cy="33631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PPV sensitivity to the size of training set</a:t>
            </a:r>
          </a:p>
        </p:txBody>
      </p:sp>
      <p:pic>
        <p:nvPicPr>
          <p:cNvPr id="497" name="Shape 4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8157" y="664625"/>
            <a:ext cx="5537894" cy="3922997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/>
        </p:nvSpPr>
        <p:spPr>
          <a:xfrm>
            <a:off x="841971" y="4687857"/>
            <a:ext cx="55194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Weights converge above 20% training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Objectives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Shape 5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805" y="516048"/>
            <a:ext cx="6175720" cy="445367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Shape 504"/>
          <p:cNvSpPr txBox="1"/>
          <p:nvPr>
            <p:ph type="title"/>
          </p:nvPr>
        </p:nvSpPr>
        <p:spPr>
          <a:xfrm>
            <a:off x="841971" y="80149"/>
            <a:ext cx="8202440" cy="33631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PPV variance for 75% training set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841971" y="80149"/>
            <a:ext cx="8202440" cy="33631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Effect of PCA dimensional reduction on PPV</a:t>
            </a:r>
          </a:p>
        </p:txBody>
      </p:sp>
      <p:pic>
        <p:nvPicPr>
          <p:cNvPr id="510" name="Shape 5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8967" y="577765"/>
            <a:ext cx="5200019" cy="3750038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Shape 511"/>
          <p:cNvSpPr txBox="1"/>
          <p:nvPr/>
        </p:nvSpPr>
        <p:spPr>
          <a:xfrm>
            <a:off x="706388" y="4333499"/>
            <a:ext cx="44948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Allow some level of reduction without affecting ppv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0" y="1613825"/>
            <a:ext cx="91440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Font typeface="Maven Pro"/>
              <a:buNone/>
            </a:pPr>
            <a:r>
              <a:rPr lang="en" sz="2400"/>
              <a:t>Bayesian vs Histogram vs Linear</a:t>
            </a:r>
          </a:p>
        </p:txBody>
      </p:sp>
      <p:sp>
        <p:nvSpPr>
          <p:cNvPr id="517" name="Shape 517"/>
          <p:cNvSpPr txBox="1"/>
          <p:nvPr>
            <p:ph type="title"/>
          </p:nvPr>
        </p:nvSpPr>
        <p:spPr>
          <a:xfrm>
            <a:off x="1409025" y="0"/>
            <a:ext cx="62244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None/>
            </a:pPr>
            <a:r>
              <a:rPr lang="en"/>
              <a:t>Comparison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5" name="Shape 5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0"/>
            <a:ext cx="7250849" cy="5032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508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None/>
            </a:pPr>
            <a:r>
              <a:rPr b="1" i="0" lang="en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     Q &amp; 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Shape 298"/>
          <p:cNvGrpSpPr/>
          <p:nvPr/>
        </p:nvGrpSpPr>
        <p:grpSpPr>
          <a:xfrm>
            <a:off x="363084" y="1304875"/>
            <a:ext cx="1797922" cy="3416400"/>
            <a:chOff x="431925" y="1304875"/>
            <a:chExt cx="2628925" cy="3416400"/>
          </a:xfrm>
        </p:grpSpPr>
        <p:sp>
          <p:nvSpPr>
            <p:cNvPr id="299" name="Shape 29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Shape 301"/>
          <p:cNvSpPr txBox="1"/>
          <p:nvPr>
            <p:ph idx="4294967295" type="body"/>
          </p:nvPr>
        </p:nvSpPr>
        <p:spPr>
          <a:xfrm>
            <a:off x="431950" y="1304875"/>
            <a:ext cx="1593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Objective 1</a:t>
            </a:r>
          </a:p>
        </p:txBody>
      </p:sp>
      <p:sp>
        <p:nvSpPr>
          <p:cNvPr id="302" name="Shape 302"/>
          <p:cNvSpPr txBox="1"/>
          <p:nvPr>
            <p:ph idx="4294967295" type="body"/>
          </p:nvPr>
        </p:nvSpPr>
        <p:spPr>
          <a:xfrm>
            <a:off x="508325" y="1850300"/>
            <a:ext cx="14022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200" u="none" cap="none" strike="noStrike">
                <a:solidFill>
                  <a:srgbClr val="123654"/>
                </a:solidFill>
                <a:latin typeface="Nunito"/>
                <a:ea typeface="Nunito"/>
                <a:cs typeface="Nunito"/>
                <a:sym typeface="Nunito"/>
              </a:rPr>
              <a:t>To identify each of a large number of black-and-white rectangular pixel displays as one of the 26 capital letters in the English alphabet. </a:t>
            </a:r>
          </a:p>
          <a:p>
            <a:pPr indent="-76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03" name="Shape 303"/>
          <p:cNvGrpSpPr/>
          <p:nvPr/>
        </p:nvGrpSpPr>
        <p:grpSpPr>
          <a:xfrm>
            <a:off x="2444901" y="1304875"/>
            <a:ext cx="1832483" cy="3416400"/>
            <a:chOff x="3320450" y="1304875"/>
            <a:chExt cx="2632500" cy="3416400"/>
          </a:xfrm>
        </p:grpSpPr>
        <p:sp>
          <p:nvSpPr>
            <p:cNvPr id="304" name="Shape 30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Shape 306"/>
          <p:cNvSpPr txBox="1"/>
          <p:nvPr>
            <p:ph idx="4294967295" type="body"/>
          </p:nvPr>
        </p:nvSpPr>
        <p:spPr>
          <a:xfrm>
            <a:off x="2551375" y="1305000"/>
            <a:ext cx="1713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Objective 2</a:t>
            </a:r>
          </a:p>
        </p:txBody>
      </p:sp>
      <p:sp>
        <p:nvSpPr>
          <p:cNvPr id="307" name="Shape 307"/>
          <p:cNvSpPr txBox="1"/>
          <p:nvPr>
            <p:ph idx="4294967295" type="body"/>
          </p:nvPr>
        </p:nvSpPr>
        <p:spPr>
          <a:xfrm>
            <a:off x="2552120" y="1766275"/>
            <a:ext cx="14022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200" u="none" cap="none" strike="noStrike">
                <a:solidFill>
                  <a:srgbClr val="123654"/>
                </a:solidFill>
                <a:latin typeface="Nunito"/>
                <a:ea typeface="Nunito"/>
                <a:cs typeface="Nunito"/>
                <a:sym typeface="Nunito"/>
              </a:rPr>
              <a:t>Design multiclass,  </a:t>
            </a:r>
            <a:r>
              <a:rPr b="1" i="0" lang="en" sz="1200" u="none" cap="none" strike="noStrike">
                <a:solidFill>
                  <a:srgbClr val="123654"/>
                </a:solidFill>
                <a:latin typeface="Nunito"/>
                <a:ea typeface="Nunito"/>
                <a:cs typeface="Nunito"/>
                <a:sym typeface="Nunito"/>
              </a:rPr>
              <a:t>Histogram</a:t>
            </a:r>
            <a:r>
              <a:rPr b="0" i="0" lang="en" sz="1200" u="none" cap="none" strike="noStrike">
                <a:solidFill>
                  <a:srgbClr val="123654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i="0" lang="en" sz="1200" u="none" cap="none" strike="noStrike">
                <a:solidFill>
                  <a:srgbClr val="123654"/>
                </a:solidFill>
                <a:latin typeface="Nunito"/>
                <a:ea typeface="Nunito"/>
                <a:cs typeface="Nunito"/>
                <a:sym typeface="Nunito"/>
              </a:rPr>
              <a:t>Bayesian</a:t>
            </a:r>
            <a:r>
              <a:rPr b="0" i="0" lang="en" sz="1200" u="none" cap="none" strike="noStrike">
                <a:solidFill>
                  <a:srgbClr val="123654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i="0" lang="en" sz="1200" u="none" cap="none" strike="noStrike">
                <a:solidFill>
                  <a:srgbClr val="123654"/>
                </a:solidFill>
                <a:latin typeface="Nunito"/>
                <a:ea typeface="Nunito"/>
                <a:cs typeface="Nunito"/>
                <a:sym typeface="Nunito"/>
              </a:rPr>
              <a:t>Linear</a:t>
            </a:r>
            <a:r>
              <a:rPr b="0" i="0" lang="en" sz="1200" u="none" cap="none" strike="noStrike">
                <a:solidFill>
                  <a:srgbClr val="123654"/>
                </a:solidFill>
                <a:latin typeface="Nunito"/>
                <a:ea typeface="Nunito"/>
                <a:cs typeface="Nunito"/>
                <a:sym typeface="Nunito"/>
              </a:rPr>
              <a:t> Classifiers, which when given the query, classifies the letter.</a:t>
            </a:r>
          </a:p>
        </p:txBody>
      </p:sp>
      <p:grpSp>
        <p:nvGrpSpPr>
          <p:cNvPr id="308" name="Shape 308"/>
          <p:cNvGrpSpPr/>
          <p:nvPr/>
        </p:nvGrpSpPr>
        <p:grpSpPr>
          <a:xfrm>
            <a:off x="4620057" y="1304875"/>
            <a:ext cx="1885660" cy="3416400"/>
            <a:chOff x="6212550" y="1304875"/>
            <a:chExt cx="2632500" cy="3416400"/>
          </a:xfrm>
        </p:grpSpPr>
        <p:sp>
          <p:nvSpPr>
            <p:cNvPr id="309" name="Shape 309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Shape 311"/>
          <p:cNvSpPr txBox="1"/>
          <p:nvPr>
            <p:ph idx="4294967295" type="body"/>
          </p:nvPr>
        </p:nvSpPr>
        <p:spPr>
          <a:xfrm>
            <a:off x="4655213" y="1304875"/>
            <a:ext cx="1728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Objective 3</a:t>
            </a:r>
          </a:p>
        </p:txBody>
      </p:sp>
      <p:sp>
        <p:nvSpPr>
          <p:cNvPr id="312" name="Shape 312"/>
          <p:cNvSpPr txBox="1"/>
          <p:nvPr>
            <p:ph idx="4294967295" type="body"/>
          </p:nvPr>
        </p:nvSpPr>
        <p:spPr>
          <a:xfrm>
            <a:off x="4700800" y="1850300"/>
            <a:ext cx="1713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200" u="none" cap="none" strike="noStrike">
                <a:solidFill>
                  <a:srgbClr val="123654"/>
                </a:solidFill>
                <a:latin typeface="Nunito"/>
                <a:ea typeface="Nunito"/>
                <a:cs typeface="Nunito"/>
                <a:sym typeface="Nunito"/>
              </a:rPr>
              <a:t>Perform PCA before applying classifiers and find out how many dimensions would the give most accurate results for </a:t>
            </a:r>
            <a:r>
              <a:rPr lang="en" sz="1200">
                <a:solidFill>
                  <a:srgbClr val="123654"/>
                </a:solidFill>
              </a:rPr>
              <a:t>the</a:t>
            </a:r>
            <a:r>
              <a:rPr b="0" i="0" lang="en" sz="1200" u="none" cap="none" strike="noStrike">
                <a:solidFill>
                  <a:srgbClr val="123654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200">
                <a:solidFill>
                  <a:srgbClr val="123654"/>
                </a:solidFill>
              </a:rPr>
              <a:t>query</a:t>
            </a:r>
            <a:r>
              <a:rPr b="0" i="0" lang="en" sz="1200" u="none" cap="none" strike="noStrike">
                <a:solidFill>
                  <a:srgbClr val="123654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</p:txBody>
      </p:sp>
      <p:grpSp>
        <p:nvGrpSpPr>
          <p:cNvPr id="313" name="Shape 313"/>
          <p:cNvGrpSpPr/>
          <p:nvPr/>
        </p:nvGrpSpPr>
        <p:grpSpPr>
          <a:xfrm>
            <a:off x="6837847" y="1304875"/>
            <a:ext cx="1910703" cy="3416400"/>
            <a:chOff x="431925" y="1304875"/>
            <a:chExt cx="2628925" cy="3416400"/>
          </a:xfrm>
        </p:grpSpPr>
        <p:sp>
          <p:nvSpPr>
            <p:cNvPr id="314" name="Shape 3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-7620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7620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7620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Nunito"/>
                <a:buNone/>
              </a:pPr>
              <a:r>
                <a:rPr lang="en" sz="1200">
                  <a:latin typeface="Nunito"/>
                  <a:ea typeface="Nunito"/>
                  <a:cs typeface="Nunito"/>
                  <a:sym typeface="Nunito"/>
                </a:rPr>
                <a:t>Based on the results obtained, i</a:t>
              </a:r>
              <a:r>
                <a:rPr b="0" i="0" lang="en" sz="12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dentify the best classifier</a:t>
              </a:r>
              <a:r>
                <a:rPr lang="en" sz="1200">
                  <a:latin typeface="Nunito"/>
                  <a:ea typeface="Nunito"/>
                  <a:cs typeface="Nunito"/>
                  <a:sym typeface="Nunito"/>
                </a:rPr>
                <a:t>.</a:t>
              </a:r>
            </a:p>
          </p:txBody>
        </p:sp>
      </p:grpSp>
      <p:sp>
        <p:nvSpPr>
          <p:cNvPr id="316" name="Shape 316"/>
          <p:cNvSpPr txBox="1"/>
          <p:nvPr>
            <p:ph idx="4294967295" type="body"/>
          </p:nvPr>
        </p:nvSpPr>
        <p:spPr>
          <a:xfrm>
            <a:off x="7010725" y="1304875"/>
            <a:ext cx="12330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Objective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303800" y="598575"/>
            <a:ext cx="3430500" cy="524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Dataset</a:t>
            </a:r>
          </a:p>
        </p:txBody>
      </p:sp>
      <p:sp>
        <p:nvSpPr>
          <p:cNvPr id="327" name="Shape 327"/>
          <p:cNvSpPr txBox="1"/>
          <p:nvPr>
            <p:ph idx="2" type="body"/>
          </p:nvPr>
        </p:nvSpPr>
        <p:spPr>
          <a:xfrm>
            <a:off x="724000" y="1123275"/>
            <a:ext cx="7933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Source</a:t>
            </a:r>
            <a:r>
              <a:rPr b="0" i="0" lang="en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i="0" lang="en" sz="1200" u="none" cap="none" strike="noStrike">
                <a:solidFill>
                  <a:srgbClr val="123654"/>
                </a:solidFill>
                <a:latin typeface="Nunito"/>
                <a:ea typeface="Nunito"/>
                <a:cs typeface="Nunito"/>
                <a:sym typeface="Nunito"/>
              </a:rPr>
              <a:t>Letter Recognition Data Set</a:t>
            </a:r>
            <a:r>
              <a:rPr b="0" i="0" lang="en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0" i="0" lang="en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0" i="0" lang="en" sz="12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http://archive.ics.uci.edu/ml/datasets/Letter+Recognition</a:t>
            </a:r>
          </a:p>
          <a:p>
            <a:pPr indent="-825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1" i="0" lang="en" sz="1300" u="none" cap="none" strike="noStrike">
                <a:solidFill>
                  <a:srgbClr val="123654"/>
                </a:solidFill>
                <a:latin typeface="Nunito"/>
                <a:ea typeface="Nunito"/>
                <a:cs typeface="Nunito"/>
                <a:sym typeface="Nunito"/>
              </a:rPr>
              <a:t>Sample Data set:</a:t>
            </a:r>
          </a:p>
        </p:txBody>
      </p:sp>
      <p:graphicFrame>
        <p:nvGraphicFramePr>
          <p:cNvPr id="328" name="Shape 328"/>
          <p:cNvGraphicFramePr/>
          <p:nvPr/>
        </p:nvGraphicFramePr>
        <p:xfrm>
          <a:off x="924475" y="20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{5BACA2F9-C80A-4910-84AF-FC755BFD917B}</a:tableStyleId>
              </a:tblPr>
              <a:tblGrid>
                <a:gridCol w="4788850"/>
              </a:tblGrid>
              <a:tr h="2707750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unito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T,2,8,3,5,1,8,13,0,6,6,10,8,0,8,0,8</a:t>
                      </a:r>
                      <a:b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I,5,12,3,7,2,10,5,5,4,13,3,9,2,8,4,10</a:t>
                      </a:r>
                      <a:b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D,4,11,6,8,6,10,6,2,6,10,3,7,3,7,3,9</a:t>
                      </a:r>
                      <a:b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N,7,11,6,6,3,5,9,4,6,4,4,10,6,10,2,8</a:t>
                      </a:r>
                      <a:b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G,2,1,3,1,1,8,6,6,6,6,5,9,1,7,5,10</a:t>
                      </a:r>
                      <a:b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S,4,11,5,8,3,8,8,6,9,5,6,6,0,8,9,7</a:t>
                      </a:r>
                      <a:b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B,4,2,5,4,4,8,7,6,6,7,6,6,2,8,7,10</a:t>
                      </a:r>
                      <a:b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A,1,1,3,2,1,8,2,2,2,8,2,8,1,6,2,7</a:t>
                      </a:r>
                      <a:b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J,2,2,4,4,2,10,6,2,6,12,4,8,1,6,1,7</a:t>
                      </a:r>
                      <a:b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M,11,15,13,9,7,13,2,6,2,12,1,9,8,1,1,8</a:t>
                      </a:r>
                    </a:p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unito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X,3,9,5,7,4,8,7,3,8,5,6,8,2,8,6,7</a:t>
                      </a:r>
                      <a:b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O,6,13,4,7,4,6,7,6,3,10,7,9,5,9,5,8</a:t>
                      </a:r>
                      <a:b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G,4,9,6,7,6,7,8,6,2,6,5,11,4,8,7,8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1303800" y="598575"/>
            <a:ext cx="7740000" cy="524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Attribute Information  </a:t>
            </a:r>
            <a:r>
              <a:rPr i="0" lang="en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b="0"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T,2,8,3,5,1,8,13,0,6,6,10,8,0,8,0,8)</a:t>
            </a:r>
          </a:p>
        </p:txBody>
      </p:sp>
      <p:graphicFrame>
        <p:nvGraphicFramePr>
          <p:cNvPr id="334" name="Shape 334"/>
          <p:cNvGraphicFramePr/>
          <p:nvPr/>
        </p:nvGraphicFramePr>
        <p:xfrm>
          <a:off x="4889600" y="133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{5BACA2F9-C80A-4910-84AF-FC755BFD917B}</a:tableStyleId>
              </a:tblPr>
              <a:tblGrid>
                <a:gridCol w="614525"/>
                <a:gridCol w="680000"/>
                <a:gridCol w="1436825"/>
                <a:gridCol w="1206600"/>
              </a:tblGrid>
              <a:tr h="295450"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10	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y2bar</a:t>
                      </a:r>
                    </a:p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mean y variance</a:t>
                      </a:r>
                    </a:p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(integer)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11.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xybar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mean x y correlation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(integer)</a:t>
                      </a:r>
                    </a:p>
                  </a:txBody>
                  <a:tcPr marT="91425" marB="91425" marR="91425" marL="91425"/>
                </a:tc>
              </a:tr>
              <a:tr h="309875"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12.	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x2ybr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mean of x * x * 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(integer)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 13.  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 xy2br	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   mean of x * y * y</a:t>
                      </a:r>
                    </a:p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               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 (integer)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14.	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x-ege</a:t>
                      </a:r>
                    </a:p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mean edge count left to right			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(integer)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15.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xegvy</a:t>
                      </a:r>
                    </a:p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correlation of x-ege with 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(integer)</a:t>
                      </a:r>
                    </a:p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16.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y-ege	</a:t>
                      </a:r>
                    </a:p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mean edge count bottom to top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(integer)</a:t>
                      </a:r>
                    </a:p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17.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yegvx	</a:t>
                      </a:r>
                    </a:p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correlation of y-ege with 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(integer)</a:t>
                      </a:r>
                    </a:p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5" name="Shape 335"/>
          <p:cNvGraphicFramePr/>
          <p:nvPr/>
        </p:nvGraphicFramePr>
        <p:xfrm>
          <a:off x="490725" y="133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{5BACA2F9-C80A-4910-84AF-FC755BFD917B}</a:tableStyleId>
              </a:tblPr>
              <a:tblGrid>
                <a:gridCol w="614525"/>
                <a:gridCol w="680000"/>
                <a:gridCol w="1436825"/>
                <a:gridCol w="1206600"/>
              </a:tblGrid>
              <a:tr h="295450"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1	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letter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capital letter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(26 values from A to Z)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2.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x-box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horizontal position of box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(integer)</a:t>
                      </a:r>
                    </a:p>
                  </a:txBody>
                  <a:tcPr marT="91425" marB="91425" marR="91425" marL="91425"/>
                </a:tc>
              </a:tr>
              <a:tr h="309875"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3	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y-box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vertical position of box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(integer)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 4.    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 width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   width of box                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 (integer)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5	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height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height of box			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(integer)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onpix</a:t>
                      </a:r>
                    </a:p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total # on pixels</a:t>
                      </a:r>
                    </a:p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(integer)</a:t>
                      </a:r>
                    </a:p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7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x-bar</a:t>
                      </a:r>
                    </a:p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mean x of on pixels in box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(integer)</a:t>
                      </a:r>
                    </a:p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y-bar</a:t>
                      </a:r>
                    </a:p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mean y of on pixels in box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(integer)</a:t>
                      </a:r>
                    </a:p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9.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x2bar	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mean x variance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508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800" u="none" cap="none" strike="noStrike"/>
                        <a:t>(integer)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303800" y="598575"/>
            <a:ext cx="6121200" cy="524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Dataset Description</a:t>
            </a:r>
          </a:p>
        </p:txBody>
      </p:sp>
      <p:sp>
        <p:nvSpPr>
          <p:cNvPr id="341" name="Shape 341"/>
          <p:cNvSpPr txBox="1"/>
          <p:nvPr>
            <p:ph idx="2" type="body"/>
          </p:nvPr>
        </p:nvSpPr>
        <p:spPr>
          <a:xfrm>
            <a:off x="679575" y="1046525"/>
            <a:ext cx="7933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http://citeseerx.ist.psu.edu/viewdoc/download?doi=10.1.1.466.6265&amp;rep=rep1&amp;type=pdf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42" name="Shape 342"/>
          <p:cNvGraphicFramePr/>
          <p:nvPr/>
        </p:nvGraphicFramePr>
        <p:xfrm>
          <a:off x="451075" y="215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{5BACA2F9-C80A-4910-84AF-FC755BFD917B}</a:tableStyleId>
              </a:tblPr>
              <a:tblGrid>
                <a:gridCol w="3962300"/>
                <a:gridCol w="4279550"/>
              </a:tblGrid>
              <a:tr h="406600">
                <a:tc>
                  <a:txBody>
                    <a:bodyPr>
                      <a:noAutofit/>
                    </a:bodyPr>
                    <a:lstStyle/>
                    <a:p>
                      <a:pPr indent="-571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3654"/>
                        </a:buClr>
                        <a:buSzPct val="100000"/>
                        <a:buFont typeface="Nunito"/>
                        <a:buNone/>
                      </a:pPr>
                      <a:r>
                        <a:rPr lang="en" sz="900" u="none" cap="none" strike="noStrike">
                          <a:solidFill>
                            <a:srgbClr val="12365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 Set Characteristics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571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unito"/>
                        <a:buNone/>
                      </a:pPr>
                      <a:r>
                        <a:rPr lang="en" sz="9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Multivariate</a:t>
                      </a:r>
                    </a:p>
                    <a:p>
                      <a:pPr indent="-571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9725">
                <a:tc>
                  <a:txBody>
                    <a:bodyPr>
                      <a:noAutofit/>
                    </a:bodyPr>
                    <a:lstStyle/>
                    <a:p>
                      <a:pPr indent="-571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3654"/>
                        </a:buClr>
                        <a:buSzPct val="100000"/>
                        <a:buFont typeface="Nunito"/>
                        <a:buNone/>
                      </a:pPr>
                      <a:r>
                        <a:rPr lang="en" sz="900" u="none" cap="none" strike="noStrike">
                          <a:solidFill>
                            <a:srgbClr val="12365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Instances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571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unito"/>
                        <a:buNone/>
                      </a:pPr>
                      <a:r>
                        <a:rPr lang="en" sz="9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20000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9725">
                <a:tc>
                  <a:txBody>
                    <a:bodyPr>
                      <a:noAutofit/>
                    </a:bodyPr>
                    <a:lstStyle/>
                    <a:p>
                      <a:pPr indent="-571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3654"/>
                        </a:buClr>
                        <a:buSzPct val="100000"/>
                        <a:buFont typeface="Nunito"/>
                        <a:buNone/>
                      </a:pPr>
                      <a:r>
                        <a:rPr lang="en" sz="900" u="none" cap="none" strike="noStrike">
                          <a:solidFill>
                            <a:srgbClr val="12365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Attributes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571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unito"/>
                        <a:buNone/>
                      </a:pPr>
                      <a:r>
                        <a:rPr lang="en" sz="9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17 (Letter category and 16 numeric features)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9725">
                <a:tc>
                  <a:txBody>
                    <a:bodyPr>
                      <a:noAutofit/>
                    </a:bodyPr>
                    <a:lstStyle/>
                    <a:p>
                      <a:pPr indent="-571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3654"/>
                        </a:buClr>
                        <a:buSzPct val="100000"/>
                        <a:buFont typeface="Nunito"/>
                        <a:buNone/>
                      </a:pPr>
                      <a:r>
                        <a:rPr lang="en" sz="900" u="none" cap="none" strike="noStrike">
                          <a:solidFill>
                            <a:srgbClr val="12365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Attribute Characteristics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571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unito"/>
                        <a:buNone/>
                      </a:pPr>
                      <a:r>
                        <a:rPr lang="en" sz="9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Integer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9725">
                <a:tc>
                  <a:txBody>
                    <a:bodyPr>
                      <a:noAutofit/>
                    </a:bodyPr>
                    <a:lstStyle/>
                    <a:p>
                      <a:pPr indent="-571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3654"/>
                        </a:buClr>
                        <a:buSzPct val="100000"/>
                        <a:buFont typeface="Nunito"/>
                        <a:buNone/>
                      </a:pPr>
                      <a:r>
                        <a:rPr lang="en" sz="900" u="none" cap="none" strike="noStrike">
                          <a:solidFill>
                            <a:srgbClr val="12365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Missing Attribute Values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571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3654"/>
                        </a:buClr>
                        <a:buSzPct val="100000"/>
                        <a:buFont typeface="Nunito"/>
                        <a:buNone/>
                      </a:pPr>
                      <a:r>
                        <a:rPr lang="en" sz="900" u="none" cap="none" strike="noStrike">
                          <a:solidFill>
                            <a:srgbClr val="12365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None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9725">
                <a:tc>
                  <a:txBody>
                    <a:bodyPr>
                      <a:noAutofit/>
                    </a:bodyPr>
                    <a:lstStyle/>
                    <a:p>
                      <a:pPr indent="-571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3654"/>
                        </a:buClr>
                        <a:buSzPct val="100000"/>
                        <a:buFont typeface="Nunito"/>
                        <a:buNone/>
                      </a:pPr>
                      <a:r>
                        <a:rPr lang="en" sz="900" u="none" cap="none" strike="noStrike">
                          <a:solidFill>
                            <a:srgbClr val="12365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Classes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571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3654"/>
                        </a:buClr>
                        <a:buSzPct val="100000"/>
                        <a:buFont typeface="Nunito"/>
                        <a:buNone/>
                      </a:pPr>
                      <a:r>
                        <a:rPr lang="en" sz="900" u="none" cap="none" strike="noStrike">
                          <a:solidFill>
                            <a:srgbClr val="12365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26 (Number of Unique Alphabets)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PCA For Classification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