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4" r:id="rId3"/>
    <p:sldId id="257" r:id="rId4"/>
    <p:sldId id="258" r:id="rId5"/>
    <p:sldId id="259" r:id="rId6"/>
    <p:sldId id="260" r:id="rId7"/>
    <p:sldId id="261" r:id="rId8"/>
    <p:sldId id="262" r:id="rId9"/>
    <p:sldId id="263" r:id="rId10"/>
    <p:sldId id="271" r:id="rId11"/>
    <p:sldId id="272" r:id="rId12"/>
    <p:sldId id="273" r:id="rId13"/>
    <p:sldId id="275" r:id="rId14"/>
    <p:sldId id="276" r:id="rId15"/>
    <p:sldId id="264" r:id="rId16"/>
    <p:sldId id="265" r:id="rId17"/>
    <p:sldId id="277" r:id="rId18"/>
    <p:sldId id="278" r:id="rId19"/>
    <p:sldId id="279" r:id="rId20"/>
    <p:sldId id="280" r:id="rId21"/>
    <p:sldId id="281" r:id="rId22"/>
    <p:sldId id="266" r:id="rId23"/>
    <p:sldId id="282" r:id="rId24"/>
    <p:sldId id="283" r:id="rId25"/>
    <p:sldId id="284" r:id="rId26"/>
    <p:sldId id="267" r:id="rId27"/>
    <p:sldId id="268" r:id="rId28"/>
    <p:sldId id="269"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2" d="100"/>
          <a:sy n="82" d="100"/>
        </p:scale>
        <p:origin x="82" y="1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p:wipe dir="d"/>
      </p:transition>
    </mc:Choice>
    <mc:Fallback xmlns="">
      <p:transition spd="slow">
        <p:wipe dir="d"/>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10/24/2020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wipe dir="d"/>
      </p:transition>
    </mc:Choice>
    <mc:Fallback xmlns="">
      <p:transition spd="slow">
        <p:wipe dir="d"/>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wipe dir="d"/>
      </p:transition>
    </mc:Choice>
    <mc:Fallback xmlns="">
      <p:transition spd="slow">
        <p:wipe dir="d"/>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mc:AlternateContent xmlns:mc="http://schemas.openxmlformats.org/markup-compatibility/2006" xmlns:p14="http://schemas.microsoft.com/office/powerpoint/2010/main">
    <mc:Choice Requires="p14">
      <p:transition spd="slow" p14:dur="1500">
        <p:wipe dir="d"/>
      </p:transition>
    </mc:Choice>
    <mc:Fallback xmlns="">
      <p:transition spd="slow">
        <p:wipe dir="d"/>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wipe dir="d"/>
      </p:transition>
    </mc:Choice>
    <mc:Fallback xmlns="">
      <p:transition spd="slow">
        <p:wipe dir="d"/>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mc:AlternateContent xmlns:mc="http://schemas.openxmlformats.org/markup-compatibility/2006" xmlns:p14="http://schemas.microsoft.com/office/powerpoint/2010/main">
    <mc:Choice Requires="p14">
      <p:transition spd="slow" p14:dur="1500">
        <p:wipe dir="d"/>
      </p:transition>
    </mc:Choice>
    <mc:Fallback xmlns="">
      <p:transition spd="slow">
        <p:wipe dir="d"/>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wipe dir="d"/>
      </p:transition>
    </mc:Choice>
    <mc:Fallback xmlns="">
      <p:transition spd="slow">
        <p:wipe dir="d"/>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wipe dir="d"/>
      </p:transition>
    </mc:Choice>
    <mc:Fallback xmlns="">
      <p:transition spd="slow">
        <p:wipe dir="d"/>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wipe dir="d"/>
      </p:transition>
    </mc:Choice>
    <mc:Fallback xmlns="">
      <p:transition spd="slow">
        <p:wipe dir="d"/>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wipe dir="d"/>
      </p:transition>
    </mc:Choice>
    <mc:Fallback xmlns="">
      <p:transition spd="slow">
        <p:wipe dir="d"/>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wipe dir="d"/>
      </p:transition>
    </mc:Choice>
    <mc:Fallback xmlns="">
      <p:transition spd="slow">
        <p:wipe dir="d"/>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wipe dir="d"/>
      </p:transition>
    </mc:Choice>
    <mc:Fallback xmlns="">
      <p:transition spd="slow">
        <p:wipe dir="d"/>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wipe dir="d"/>
      </p:transition>
    </mc:Choice>
    <mc:Fallback xmlns="">
      <p:transition spd="slow">
        <p:wipe dir="d"/>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wipe dir="d"/>
      </p:transition>
    </mc:Choice>
    <mc:Fallback xmlns="">
      <p:transition spd="slow">
        <p:wipe dir="d"/>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wipe dir="d"/>
      </p:transition>
    </mc:Choice>
    <mc:Fallback xmlns="">
      <p:transition spd="slow">
        <p:wipe dir="d"/>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wipe dir="d"/>
      </p:transition>
    </mc:Choice>
    <mc:Fallback xmlns="">
      <p:transition spd="slow">
        <p:wipe dir="d"/>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wipe dir="d"/>
      </p:transition>
    </mc:Choice>
    <mc:Fallback xmlns="">
      <p:transition spd="slow">
        <p:wipe dir="d"/>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10/24/2020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mc:AlternateContent xmlns:mc="http://schemas.openxmlformats.org/markup-compatibility/2006" xmlns:p14="http://schemas.microsoft.com/office/powerpoint/2010/main">
    <mc:Choice Requires="p14">
      <p:transition spd="slow" p14:dur="1500">
        <p:wipe dir="d"/>
      </p:transition>
    </mc:Choice>
    <mc:Fallback xmlns="">
      <p:transition spd="slow">
        <p:wipe dir="d"/>
      </p:transition>
    </mc:Fallback>
  </mc:AlternateConten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83" y="555811"/>
            <a:ext cx="12192000" cy="1084731"/>
          </a:xfrm>
        </p:spPr>
        <p:txBody>
          <a:bodyPr>
            <a:normAutofit/>
          </a:bodyPr>
          <a:lstStyle/>
          <a:p>
            <a:pPr algn="ctr"/>
            <a:r>
              <a:rPr lang="id-ID" sz="3000" dirty="0">
                <a:solidFill>
                  <a:schemeClr val="bg1"/>
                </a:solidFill>
                <a:latin typeface="Times New Roman" panose="02020603050405020304" pitchFamily="18" charset="0"/>
                <a:cs typeface="Times New Roman" panose="02020603050405020304" pitchFamily="18" charset="0"/>
              </a:rPr>
              <a:t>PENGANTAR </a:t>
            </a:r>
            <a:r>
              <a:rPr lang="en-US" sz="3000" dirty="0" smtClean="0">
                <a:solidFill>
                  <a:schemeClr val="bg1"/>
                </a:solidFill>
                <a:latin typeface="Times New Roman" panose="02020603050405020304" pitchFamily="18" charset="0"/>
                <a:cs typeface="Times New Roman" panose="02020603050405020304" pitchFamily="18" charset="0"/>
              </a:rPr>
              <a:t/>
            </a:r>
            <a:br>
              <a:rPr lang="en-US" sz="3000" dirty="0" smtClean="0">
                <a:solidFill>
                  <a:schemeClr val="bg1"/>
                </a:solidFill>
                <a:latin typeface="Times New Roman" panose="02020603050405020304" pitchFamily="18" charset="0"/>
                <a:cs typeface="Times New Roman" panose="02020603050405020304" pitchFamily="18" charset="0"/>
              </a:rPr>
            </a:br>
            <a:r>
              <a:rPr lang="id-ID" sz="3000" dirty="0" smtClean="0">
                <a:solidFill>
                  <a:schemeClr val="bg1"/>
                </a:solidFill>
                <a:latin typeface="Times New Roman" panose="02020603050405020304" pitchFamily="18" charset="0"/>
                <a:cs typeface="Times New Roman" panose="02020603050405020304" pitchFamily="18" charset="0"/>
              </a:rPr>
              <a:t>TELEKOMUNIKASI</a:t>
            </a:r>
            <a:endParaRPr lang="en-US" sz="3000"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40659" y="1997138"/>
            <a:ext cx="11519648" cy="4860862"/>
          </a:xfrm>
        </p:spPr>
        <p:txBody>
          <a:bodyPr/>
          <a:lstStyle/>
          <a:p>
            <a:r>
              <a:rPr lang="en-US" sz="2500" dirty="0" smtClean="0">
                <a:solidFill>
                  <a:schemeClr val="bg1"/>
                </a:solidFill>
                <a:latin typeface="Times New Roman" panose="02020603050405020304" pitchFamily="18" charset="0"/>
                <a:cs typeface="Times New Roman" panose="02020603050405020304" pitchFamily="18" charset="0"/>
              </a:rPr>
              <a:t>SK Bukit</a:t>
            </a:r>
          </a:p>
          <a:p>
            <a:r>
              <a:rPr lang="en-US" sz="2500" dirty="0" err="1" smtClean="0">
                <a:solidFill>
                  <a:schemeClr val="bg1"/>
                </a:solidFill>
                <a:latin typeface="Times New Roman" panose="02020603050405020304" pitchFamily="18" charset="0"/>
                <a:cs typeface="Times New Roman" panose="02020603050405020304" pitchFamily="18" charset="0"/>
              </a:rPr>
              <a:t>Kelompok</a:t>
            </a:r>
            <a:r>
              <a:rPr lang="id-ID" sz="2500" dirty="0" smtClean="0">
                <a:solidFill>
                  <a:schemeClr val="bg1"/>
                </a:solidFill>
                <a:latin typeface="Times New Roman" panose="02020603050405020304" pitchFamily="18" charset="0"/>
                <a:cs typeface="Times New Roman" panose="02020603050405020304" pitchFamily="18" charset="0"/>
              </a:rPr>
              <a:t> 11</a:t>
            </a:r>
            <a:r>
              <a:rPr lang="en-US" sz="2500" dirty="0" smtClean="0">
                <a:solidFill>
                  <a:schemeClr val="bg1"/>
                </a:solidFill>
                <a:latin typeface="Times New Roman" panose="02020603050405020304" pitchFamily="18" charset="0"/>
                <a:cs typeface="Times New Roman" panose="02020603050405020304" pitchFamily="18" charset="0"/>
              </a:rPr>
              <a:t>	</a:t>
            </a:r>
            <a:r>
              <a:rPr lang="id-ID" sz="2500" dirty="0" smtClean="0">
                <a:solidFill>
                  <a:schemeClr val="bg1"/>
                </a:solidFill>
                <a:latin typeface="Times New Roman" panose="02020603050405020304" pitchFamily="18" charset="0"/>
                <a:cs typeface="Times New Roman" panose="02020603050405020304" pitchFamily="18" charset="0"/>
              </a:rPr>
              <a:t>:</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smtClean="0">
                <a:solidFill>
                  <a:schemeClr val="bg1"/>
                </a:solidFill>
                <a:latin typeface="Times New Roman" panose="02020603050405020304" pitchFamily="18" charset="0"/>
                <a:cs typeface="Times New Roman" panose="02020603050405020304" pitchFamily="18" charset="0"/>
              </a:rPr>
              <a:t>1. </a:t>
            </a:r>
            <a:r>
              <a:rPr lang="en-US" sz="2500" dirty="0" err="1">
                <a:solidFill>
                  <a:schemeClr val="bg1"/>
                </a:solidFill>
                <a:latin typeface="Times New Roman" panose="02020603050405020304" pitchFamily="18" charset="0"/>
                <a:cs typeface="Times New Roman" panose="02020603050405020304" pitchFamily="18" charset="0"/>
              </a:rPr>
              <a:t>Dede</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Rizky</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Kurniawan</a:t>
            </a:r>
            <a:endParaRPr lang="en-US" sz="2500" dirty="0">
              <a:solidFill>
                <a:schemeClr val="bg1"/>
              </a:solidFill>
              <a:latin typeface="Times New Roman" panose="02020603050405020304" pitchFamily="18" charset="0"/>
              <a:cs typeface="Times New Roman" panose="02020603050405020304" pitchFamily="18" charset="0"/>
            </a:endParaRPr>
          </a:p>
          <a:p>
            <a:r>
              <a:rPr lang="en-US" sz="2500" dirty="0">
                <a:solidFill>
                  <a:schemeClr val="bg1"/>
                </a:solidFill>
                <a:latin typeface="Times New Roman" panose="02020603050405020304" pitchFamily="18" charset="0"/>
                <a:cs typeface="Times New Roman" panose="02020603050405020304" pitchFamily="18" charset="0"/>
              </a:rPr>
              <a:t>	</a:t>
            </a:r>
            <a:r>
              <a:rPr lang="en-US" sz="2500" dirty="0" smtClean="0">
                <a:solidFill>
                  <a:schemeClr val="bg1"/>
                </a:solidFill>
                <a:latin typeface="Times New Roman" panose="02020603050405020304" pitchFamily="18" charset="0"/>
                <a:cs typeface="Times New Roman" panose="02020603050405020304" pitchFamily="18" charset="0"/>
              </a:rPr>
              <a:t>			  2. </a:t>
            </a:r>
            <a:r>
              <a:rPr lang="en-US" sz="2500" dirty="0" err="1">
                <a:solidFill>
                  <a:schemeClr val="bg1"/>
                </a:solidFill>
                <a:latin typeface="Times New Roman" panose="02020603050405020304" pitchFamily="18" charset="0"/>
                <a:cs typeface="Times New Roman" panose="02020603050405020304" pitchFamily="18" charset="0"/>
              </a:rPr>
              <a:t>Krisna</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Agustini</a:t>
            </a:r>
            <a:endParaRPr lang="en-US" sz="2500" dirty="0">
              <a:solidFill>
                <a:schemeClr val="bg1"/>
              </a:solidFill>
              <a:latin typeface="Times New Roman" panose="02020603050405020304" pitchFamily="18" charset="0"/>
              <a:cs typeface="Times New Roman" panose="02020603050405020304" pitchFamily="18" charset="0"/>
            </a:endParaRPr>
          </a:p>
          <a:p>
            <a:r>
              <a:rPr lang="en-US" sz="2500" dirty="0">
                <a:solidFill>
                  <a:schemeClr val="bg1"/>
                </a:solidFill>
                <a:latin typeface="Times New Roman" panose="02020603050405020304" pitchFamily="18" charset="0"/>
                <a:cs typeface="Times New Roman" panose="02020603050405020304" pitchFamily="18" charset="0"/>
              </a:rPr>
              <a:t>	</a:t>
            </a:r>
            <a:r>
              <a:rPr lang="en-US" sz="2500" dirty="0" smtClean="0">
                <a:solidFill>
                  <a:schemeClr val="bg1"/>
                </a:solidFill>
                <a:latin typeface="Times New Roman" panose="02020603050405020304" pitchFamily="18" charset="0"/>
                <a:cs typeface="Times New Roman" panose="02020603050405020304" pitchFamily="18" charset="0"/>
              </a:rPr>
              <a:t>			  3. Salman </a:t>
            </a:r>
            <a:r>
              <a:rPr lang="en-US" sz="2500" dirty="0" err="1" smtClean="0">
                <a:solidFill>
                  <a:schemeClr val="bg1"/>
                </a:solidFill>
                <a:latin typeface="Times New Roman" panose="02020603050405020304" pitchFamily="18" charset="0"/>
                <a:cs typeface="Times New Roman" panose="02020603050405020304" pitchFamily="18" charset="0"/>
              </a:rPr>
              <a:t>Husein</a:t>
            </a:r>
            <a:endParaRPr lang="en-US" sz="2500" dirty="0" smtClean="0">
              <a:solidFill>
                <a:schemeClr val="bg1"/>
              </a:solidFill>
              <a:latin typeface="Times New Roman" panose="02020603050405020304" pitchFamily="18" charset="0"/>
              <a:cs typeface="Times New Roman" panose="02020603050405020304" pitchFamily="18" charset="0"/>
            </a:endParaRPr>
          </a:p>
          <a:p>
            <a:r>
              <a:rPr lang="en-US" sz="2500" dirty="0">
                <a:solidFill>
                  <a:schemeClr val="bg1"/>
                </a:solidFill>
                <a:latin typeface="Times New Roman" panose="02020603050405020304" pitchFamily="18" charset="0"/>
                <a:cs typeface="Times New Roman" panose="02020603050405020304" pitchFamily="18" charset="0"/>
              </a:rPr>
              <a:t>	</a:t>
            </a:r>
            <a:r>
              <a:rPr lang="en-US" sz="2500" dirty="0" smtClean="0">
                <a:solidFill>
                  <a:schemeClr val="bg1"/>
                </a:solidFill>
                <a:latin typeface="Times New Roman" panose="02020603050405020304" pitchFamily="18" charset="0"/>
                <a:cs typeface="Times New Roman" panose="02020603050405020304" pitchFamily="18" charset="0"/>
              </a:rPr>
              <a:t>			  4. </a:t>
            </a:r>
            <a:r>
              <a:rPr lang="en-US" sz="2500" dirty="0">
                <a:solidFill>
                  <a:schemeClr val="bg1"/>
                </a:solidFill>
                <a:latin typeface="Times New Roman" panose="02020603050405020304" pitchFamily="18" charset="0"/>
                <a:cs typeface="Times New Roman" panose="02020603050405020304" pitchFamily="18" charset="0"/>
              </a:rPr>
              <a:t>Nanda </a:t>
            </a:r>
            <a:r>
              <a:rPr lang="en-US" sz="2500" dirty="0" err="1">
                <a:solidFill>
                  <a:schemeClr val="bg1"/>
                </a:solidFill>
                <a:latin typeface="Times New Roman" panose="02020603050405020304" pitchFamily="18" charset="0"/>
                <a:cs typeface="Times New Roman" panose="02020603050405020304" pitchFamily="18" charset="0"/>
              </a:rPr>
              <a:t>Ayu</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Nursalina</a:t>
            </a:r>
            <a:endParaRPr lang="en-US" sz="2500" dirty="0">
              <a:solidFill>
                <a:schemeClr val="bg1"/>
              </a:solidFill>
              <a:latin typeface="Times New Roman" panose="02020603050405020304" pitchFamily="18" charset="0"/>
              <a:cs typeface="Times New Roman" panose="02020603050405020304" pitchFamily="18" charset="0"/>
            </a:endParaRPr>
          </a:p>
          <a:p>
            <a:r>
              <a:rPr lang="en-US" sz="2500" dirty="0">
                <a:solidFill>
                  <a:schemeClr val="bg1"/>
                </a:solidFill>
                <a:latin typeface="Times New Roman" panose="02020603050405020304" pitchFamily="18" charset="0"/>
                <a:cs typeface="Times New Roman" panose="02020603050405020304" pitchFamily="18" charset="0"/>
              </a:rPr>
              <a:t>	</a:t>
            </a:r>
            <a:r>
              <a:rPr lang="en-US" sz="2500" dirty="0" smtClean="0">
                <a:solidFill>
                  <a:schemeClr val="bg1"/>
                </a:solidFill>
                <a:latin typeface="Times New Roman" panose="02020603050405020304" pitchFamily="18" charset="0"/>
                <a:cs typeface="Times New Roman" panose="02020603050405020304" pitchFamily="18" charset="0"/>
              </a:rPr>
              <a:t>			  5. </a:t>
            </a:r>
            <a:r>
              <a:rPr lang="en-US" sz="2500" dirty="0" err="1" smtClean="0">
                <a:solidFill>
                  <a:schemeClr val="bg1"/>
                </a:solidFill>
                <a:latin typeface="Times New Roman" panose="02020603050405020304" pitchFamily="18" charset="0"/>
                <a:cs typeface="Times New Roman" panose="02020603050405020304" pitchFamily="18" charset="0"/>
              </a:rPr>
              <a:t>Siti</a:t>
            </a:r>
            <a:r>
              <a:rPr lang="en-US" sz="2500" dirty="0" smtClean="0">
                <a:solidFill>
                  <a:schemeClr val="bg1"/>
                </a:solidFill>
                <a:latin typeface="Times New Roman" panose="02020603050405020304" pitchFamily="18" charset="0"/>
                <a:cs typeface="Times New Roman" panose="02020603050405020304" pitchFamily="18" charset="0"/>
              </a:rPr>
              <a:t> </a:t>
            </a:r>
            <a:r>
              <a:rPr lang="en-US" sz="2500" dirty="0" err="1" smtClean="0">
                <a:solidFill>
                  <a:schemeClr val="bg1"/>
                </a:solidFill>
                <a:latin typeface="Times New Roman" panose="02020603050405020304" pitchFamily="18" charset="0"/>
                <a:cs typeface="Times New Roman" panose="02020603050405020304" pitchFamily="18" charset="0"/>
              </a:rPr>
              <a:t>Khaeronisyah</a:t>
            </a:r>
            <a:endParaRPr lang="id-ID" sz="2500" dirty="0">
              <a:solidFill>
                <a:schemeClr val="bg1"/>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89282990"/>
      </p:ext>
    </p:extLst>
  </p:cSld>
  <p:clrMapOvr>
    <a:masterClrMapping/>
  </p:clrMapOvr>
  <mc:AlternateContent xmlns:mc="http://schemas.openxmlformats.org/markup-compatibility/2006" xmlns:p14="http://schemas.microsoft.com/office/powerpoint/2010/main">
    <mc:Choice Requires="p14">
      <p:transition spd="slow" p14:dur="1500">
        <p:wipe dir="d"/>
      </p:transition>
    </mc:Choice>
    <mc:Fallback xmlns="">
      <p:transition spd="slow">
        <p:wipe dir="d"/>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50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50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50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50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50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50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500"/>
                                  </p:stCondLst>
                                  <p:childTnLst>
                                    <p:animEffect transition="out" filter="fade">
                                      <p:cBhvr>
                                        <p:cTn id="41" dur="1000"/>
                                        <p:tgtEl>
                                          <p:spTgt spid="2"/>
                                        </p:tgtEl>
                                      </p:cBhvr>
                                    </p:animEffect>
                                    <p:set>
                                      <p:cBhvr>
                                        <p:cTn id="42" dur="1" fill="hold">
                                          <p:stCondLst>
                                            <p:cond delay="999"/>
                                          </p:stCondLst>
                                        </p:cTn>
                                        <p:tgtEl>
                                          <p:spTgt spid="2"/>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1" nodeType="clickEffect">
                                  <p:stCondLst>
                                    <p:cond delay="500"/>
                                  </p:stCondLst>
                                  <p:childTnLst>
                                    <p:animEffect transition="out" filter="fade">
                                      <p:cBhvr>
                                        <p:cTn id="46" dur="1000"/>
                                        <p:tgtEl>
                                          <p:spTgt spid="3">
                                            <p:txEl>
                                              <p:pRg st="0" end="0"/>
                                            </p:txEl>
                                          </p:spTgt>
                                        </p:tgtEl>
                                      </p:cBhvr>
                                    </p:animEffect>
                                    <p:set>
                                      <p:cBhvr>
                                        <p:cTn id="47" dur="1" fill="hold">
                                          <p:stCondLst>
                                            <p:cond delay="999"/>
                                          </p:stCondLst>
                                        </p:cTn>
                                        <p:tgtEl>
                                          <p:spTgt spid="3">
                                            <p:txEl>
                                              <p:pRg st="0" end="0"/>
                                            </p:txEl>
                                          </p:spTgt>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500"/>
                                  </p:stCondLst>
                                  <p:childTnLst>
                                    <p:animEffect transition="out" filter="fade">
                                      <p:cBhvr>
                                        <p:cTn id="51" dur="1000"/>
                                        <p:tgtEl>
                                          <p:spTgt spid="3">
                                            <p:txEl>
                                              <p:pRg st="1" end="1"/>
                                            </p:txEl>
                                          </p:spTgt>
                                        </p:tgtEl>
                                      </p:cBhvr>
                                    </p:animEffect>
                                    <p:set>
                                      <p:cBhvr>
                                        <p:cTn id="52" dur="1" fill="hold">
                                          <p:stCondLst>
                                            <p:cond delay="999"/>
                                          </p:stCondLst>
                                        </p:cTn>
                                        <p:tgtEl>
                                          <p:spTgt spid="3">
                                            <p:txEl>
                                              <p:pRg st="1" end="1"/>
                                            </p:txEl>
                                          </p:spTgt>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grpId="1" nodeType="clickEffect">
                                  <p:stCondLst>
                                    <p:cond delay="500"/>
                                  </p:stCondLst>
                                  <p:childTnLst>
                                    <p:animEffect transition="out" filter="fade">
                                      <p:cBhvr>
                                        <p:cTn id="56" dur="1000"/>
                                        <p:tgtEl>
                                          <p:spTgt spid="3">
                                            <p:txEl>
                                              <p:pRg st="2" end="2"/>
                                            </p:txEl>
                                          </p:spTgt>
                                        </p:tgtEl>
                                      </p:cBhvr>
                                    </p:animEffect>
                                    <p:set>
                                      <p:cBhvr>
                                        <p:cTn id="57" dur="1" fill="hold">
                                          <p:stCondLst>
                                            <p:cond delay="999"/>
                                          </p:stCondLst>
                                        </p:cTn>
                                        <p:tgtEl>
                                          <p:spTgt spid="3">
                                            <p:txEl>
                                              <p:pRg st="2" end="2"/>
                                            </p:txEl>
                                          </p:spTgt>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grpId="1" nodeType="clickEffect">
                                  <p:stCondLst>
                                    <p:cond delay="500"/>
                                  </p:stCondLst>
                                  <p:childTnLst>
                                    <p:animEffect transition="out" filter="fade">
                                      <p:cBhvr>
                                        <p:cTn id="61" dur="1000"/>
                                        <p:tgtEl>
                                          <p:spTgt spid="3">
                                            <p:txEl>
                                              <p:pRg st="3" end="3"/>
                                            </p:txEl>
                                          </p:spTgt>
                                        </p:tgtEl>
                                      </p:cBhvr>
                                    </p:animEffect>
                                    <p:set>
                                      <p:cBhvr>
                                        <p:cTn id="62" dur="1" fill="hold">
                                          <p:stCondLst>
                                            <p:cond delay="999"/>
                                          </p:stCondLst>
                                        </p:cTn>
                                        <p:tgtEl>
                                          <p:spTgt spid="3">
                                            <p:txEl>
                                              <p:pRg st="3" end="3"/>
                                            </p:txEl>
                                          </p:spTgt>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grpId="1" nodeType="clickEffect">
                                  <p:stCondLst>
                                    <p:cond delay="500"/>
                                  </p:stCondLst>
                                  <p:childTnLst>
                                    <p:animEffect transition="out" filter="fade">
                                      <p:cBhvr>
                                        <p:cTn id="66" dur="1000"/>
                                        <p:tgtEl>
                                          <p:spTgt spid="3">
                                            <p:txEl>
                                              <p:pRg st="4" end="4"/>
                                            </p:txEl>
                                          </p:spTgt>
                                        </p:tgtEl>
                                      </p:cBhvr>
                                    </p:animEffect>
                                    <p:set>
                                      <p:cBhvr>
                                        <p:cTn id="67" dur="1" fill="hold">
                                          <p:stCondLst>
                                            <p:cond delay="999"/>
                                          </p:stCondLst>
                                        </p:cTn>
                                        <p:tgtEl>
                                          <p:spTgt spid="3">
                                            <p:txEl>
                                              <p:pRg st="4" end="4"/>
                                            </p:txEl>
                                          </p:spTgt>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0" presetClass="exit" presetSubtype="0" fill="hold" grpId="1" nodeType="clickEffect">
                                  <p:stCondLst>
                                    <p:cond delay="500"/>
                                  </p:stCondLst>
                                  <p:childTnLst>
                                    <p:animEffect transition="out" filter="fade">
                                      <p:cBhvr>
                                        <p:cTn id="71" dur="1000"/>
                                        <p:tgtEl>
                                          <p:spTgt spid="3">
                                            <p:txEl>
                                              <p:pRg st="5" end="5"/>
                                            </p:txEl>
                                          </p:spTgt>
                                        </p:tgtEl>
                                      </p:cBhvr>
                                    </p:animEffect>
                                    <p:set>
                                      <p:cBhvr>
                                        <p:cTn id="72" dur="1" fill="hold">
                                          <p:stCondLst>
                                            <p:cond delay="999"/>
                                          </p:stCondLst>
                                        </p:cTn>
                                        <p:tgtEl>
                                          <p:spTgt spid="3">
                                            <p:txEl>
                                              <p:pRg st="5" end="5"/>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33399"/>
            <a:ext cx="12263718" cy="533401"/>
          </a:xfrm>
        </p:spPr>
        <p:txBody>
          <a:bodyPr>
            <a:noAutofit/>
          </a:bodyPr>
          <a:lstStyle/>
          <a:p>
            <a:pPr algn="ctr"/>
            <a:r>
              <a:rPr lang="en-US" sz="3000" dirty="0" err="1" smtClean="0">
                <a:solidFill>
                  <a:schemeClr val="bg1"/>
                </a:solidFill>
                <a:latin typeface="Times New Roman" panose="02020603050405020304" pitchFamily="18" charset="0"/>
                <a:cs typeface="Times New Roman" panose="02020603050405020304" pitchFamily="18" charset="0"/>
              </a:rPr>
              <a:t>Kecepatan</a:t>
            </a:r>
            <a:r>
              <a:rPr lang="en-US" sz="3000" dirty="0" smtClean="0">
                <a:solidFill>
                  <a:schemeClr val="bg1"/>
                </a:solidFill>
                <a:latin typeface="Times New Roman" panose="02020603050405020304" pitchFamily="18" charset="0"/>
                <a:cs typeface="Times New Roman" panose="02020603050405020304" pitchFamily="18" charset="0"/>
              </a:rPr>
              <a:t> </a:t>
            </a:r>
            <a:r>
              <a:rPr lang="en-US" sz="3000" dirty="0" err="1" smtClean="0">
                <a:solidFill>
                  <a:schemeClr val="bg1"/>
                </a:solidFill>
                <a:latin typeface="Times New Roman" panose="02020603050405020304" pitchFamily="18" charset="0"/>
                <a:cs typeface="Times New Roman" panose="02020603050405020304" pitchFamily="18" charset="0"/>
              </a:rPr>
              <a:t>jaringan</a:t>
            </a:r>
            <a:endParaRPr lang="en-US" sz="3000"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294094" y="1981200"/>
            <a:ext cx="7897906" cy="4876800"/>
          </a:xfrm>
        </p:spPr>
        <p:txBody>
          <a:bodyPr>
            <a:normAutofit/>
          </a:bodyPr>
          <a:lstStyle/>
          <a:p>
            <a:r>
              <a:rPr lang="en-US" sz="2500" dirty="0" err="1" smtClean="0">
                <a:solidFill>
                  <a:schemeClr val="bg1"/>
                </a:solidFill>
                <a:latin typeface="Times New Roman" panose="02020603050405020304" pitchFamily="18" charset="0"/>
                <a:cs typeface="Times New Roman" panose="02020603050405020304" pitchFamily="18" charset="0"/>
              </a:rPr>
              <a:t>Berikut</a:t>
            </a:r>
            <a:r>
              <a:rPr lang="en-US" sz="2500" dirty="0" smtClean="0">
                <a:solidFill>
                  <a:schemeClr val="bg1"/>
                </a:solidFill>
                <a:latin typeface="Times New Roman" panose="02020603050405020304" pitchFamily="18" charset="0"/>
                <a:cs typeface="Times New Roman" panose="02020603050405020304" pitchFamily="18" charset="0"/>
              </a:rPr>
              <a:t> </a:t>
            </a:r>
            <a:r>
              <a:rPr lang="en-US" sz="2500" dirty="0" err="1" smtClean="0">
                <a:solidFill>
                  <a:schemeClr val="bg1"/>
                </a:solidFill>
                <a:latin typeface="Times New Roman" panose="02020603050405020304" pitchFamily="18" charset="0"/>
                <a:cs typeface="Times New Roman" panose="02020603050405020304" pitchFamily="18" charset="0"/>
              </a:rPr>
              <a:t>ini</a:t>
            </a:r>
            <a:r>
              <a:rPr lang="en-US" sz="2500" dirty="0" smtClean="0">
                <a:solidFill>
                  <a:schemeClr val="bg1"/>
                </a:solidFill>
                <a:latin typeface="Times New Roman" panose="02020603050405020304" pitchFamily="18" charset="0"/>
                <a:cs typeface="Times New Roman" panose="02020603050405020304" pitchFamily="18" charset="0"/>
              </a:rPr>
              <a:t> </a:t>
            </a:r>
            <a:r>
              <a:rPr lang="en-US" sz="2500" dirty="0" err="1" smtClean="0">
                <a:solidFill>
                  <a:schemeClr val="bg1"/>
                </a:solidFill>
                <a:latin typeface="Times New Roman" panose="02020603050405020304" pitchFamily="18" charset="0"/>
                <a:cs typeface="Times New Roman" panose="02020603050405020304" pitchFamily="18" charset="0"/>
              </a:rPr>
              <a:t>adalah</a:t>
            </a:r>
            <a:r>
              <a:rPr lang="en-US" sz="2500" dirty="0" smtClean="0">
                <a:solidFill>
                  <a:schemeClr val="bg1"/>
                </a:solidFill>
                <a:latin typeface="Times New Roman" panose="02020603050405020304" pitchFamily="18" charset="0"/>
                <a:cs typeface="Times New Roman" panose="02020603050405020304" pitchFamily="18" charset="0"/>
              </a:rPr>
              <a:t> </a:t>
            </a:r>
            <a:r>
              <a:rPr lang="en-US" sz="2500" dirty="0" err="1" smtClean="0">
                <a:solidFill>
                  <a:schemeClr val="bg1"/>
                </a:solidFill>
                <a:latin typeface="Times New Roman" panose="02020603050405020304" pitchFamily="18" charset="0"/>
                <a:cs typeface="Times New Roman" panose="02020603050405020304" pitchFamily="18" charset="0"/>
              </a:rPr>
              <a:t>hasil</a:t>
            </a:r>
            <a:r>
              <a:rPr lang="en-US" sz="2500" dirty="0" smtClean="0">
                <a:solidFill>
                  <a:schemeClr val="bg1"/>
                </a:solidFill>
                <a:latin typeface="Times New Roman" panose="02020603050405020304" pitchFamily="18" charset="0"/>
                <a:cs typeface="Times New Roman" panose="02020603050405020304" pitchFamily="18" charset="0"/>
              </a:rPr>
              <a:t> </a:t>
            </a:r>
            <a:r>
              <a:rPr lang="en-US" sz="2500" dirty="0" err="1" smtClean="0">
                <a:solidFill>
                  <a:schemeClr val="bg1"/>
                </a:solidFill>
                <a:latin typeface="Times New Roman" panose="02020603050405020304" pitchFamily="18" charset="0"/>
                <a:cs typeface="Times New Roman" panose="02020603050405020304" pitchFamily="18" charset="0"/>
              </a:rPr>
              <a:t>dari</a:t>
            </a:r>
            <a:r>
              <a:rPr lang="en-US" sz="2500" dirty="0" smtClean="0">
                <a:solidFill>
                  <a:schemeClr val="bg1"/>
                </a:solidFill>
                <a:latin typeface="Times New Roman" panose="02020603050405020304" pitchFamily="18" charset="0"/>
                <a:cs typeface="Times New Roman" panose="02020603050405020304" pitchFamily="18" charset="0"/>
              </a:rPr>
              <a:t> speed test </a:t>
            </a:r>
            <a:r>
              <a:rPr lang="en-US" sz="2500" dirty="0" err="1" smtClean="0">
                <a:solidFill>
                  <a:schemeClr val="bg1"/>
                </a:solidFill>
                <a:latin typeface="Times New Roman" panose="02020603050405020304" pitchFamily="18" charset="0"/>
                <a:cs typeface="Times New Roman" panose="02020603050405020304" pitchFamily="18" charset="0"/>
              </a:rPr>
              <a:t>pada</a:t>
            </a:r>
            <a:r>
              <a:rPr lang="en-US" sz="2500" dirty="0" smtClean="0">
                <a:solidFill>
                  <a:schemeClr val="bg1"/>
                </a:solidFill>
                <a:latin typeface="Times New Roman" panose="02020603050405020304" pitchFamily="18" charset="0"/>
                <a:cs typeface="Times New Roman" panose="02020603050405020304" pitchFamily="18" charset="0"/>
              </a:rPr>
              <a:t> </a:t>
            </a:r>
            <a:r>
              <a:rPr lang="en-US" sz="2500" dirty="0" err="1" smtClean="0">
                <a:solidFill>
                  <a:schemeClr val="bg1"/>
                </a:solidFill>
                <a:latin typeface="Times New Roman" panose="02020603050405020304" pitchFamily="18" charset="0"/>
                <a:cs typeface="Times New Roman" panose="02020603050405020304" pitchFamily="18" charset="0"/>
              </a:rPr>
              <a:t>Telkomsel</a:t>
            </a:r>
            <a:r>
              <a:rPr lang="en-US" sz="2500" dirty="0" smtClean="0">
                <a:solidFill>
                  <a:schemeClr val="bg1"/>
                </a:solidFill>
                <a:latin typeface="Times New Roman" panose="02020603050405020304" pitchFamily="18" charset="0"/>
                <a:cs typeface="Times New Roman" panose="02020603050405020304" pitchFamily="18" charset="0"/>
              </a:rPr>
              <a:t>, </a:t>
            </a:r>
            <a:endParaRPr lang="en-US" sz="2500"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212" y="1264024"/>
            <a:ext cx="3242329" cy="5593976"/>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453498433"/>
              </p:ext>
            </p:extLst>
          </p:nvPr>
        </p:nvGraphicFramePr>
        <p:xfrm>
          <a:off x="4294094" y="3079377"/>
          <a:ext cx="5038165" cy="1981200"/>
        </p:xfrm>
        <a:graphic>
          <a:graphicData uri="http://schemas.openxmlformats.org/drawingml/2006/table">
            <a:tbl>
              <a:tblPr firstRow="1" bandRow="1">
                <a:tableStyleId>{5C22544A-7EE6-4342-B048-85BDC9FD1C3A}</a:tableStyleId>
              </a:tblPr>
              <a:tblGrid>
                <a:gridCol w="2184317"/>
                <a:gridCol w="2853848"/>
              </a:tblGrid>
              <a:tr h="346436">
                <a:tc>
                  <a:txBody>
                    <a:bodyPr/>
                    <a:lstStyle/>
                    <a:p>
                      <a:r>
                        <a:rPr lang="en-US" sz="2000" dirty="0" smtClean="0">
                          <a:solidFill>
                            <a:schemeClr val="tx1"/>
                          </a:solidFill>
                          <a:latin typeface="Times New Roman" panose="02020603050405020304" pitchFamily="18" charset="0"/>
                          <a:cs typeface="Times New Roman" panose="02020603050405020304" pitchFamily="18" charset="0"/>
                        </a:rPr>
                        <a:t>Download</a:t>
                      </a:r>
                      <a:endParaRPr lang="en-US"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2000" dirty="0" smtClean="0">
                          <a:solidFill>
                            <a:schemeClr val="tx1"/>
                          </a:solidFill>
                          <a:latin typeface="Times New Roman" panose="02020603050405020304" pitchFamily="18" charset="0"/>
                          <a:cs typeface="Times New Roman" panose="02020603050405020304" pitchFamily="18" charset="0"/>
                        </a:rPr>
                        <a:t>16,9 Mbps </a:t>
                      </a:r>
                      <a:endParaRPr lang="en-US" sz="2000" dirty="0">
                        <a:solidFill>
                          <a:schemeClr val="tx1"/>
                        </a:solidFill>
                        <a:latin typeface="Times New Roman" panose="02020603050405020304" pitchFamily="18" charset="0"/>
                        <a:cs typeface="Times New Roman" panose="02020603050405020304" pitchFamily="18" charset="0"/>
                      </a:endParaRPr>
                    </a:p>
                  </a:txBody>
                  <a:tcPr/>
                </a:tc>
              </a:tr>
              <a:tr h="370840">
                <a:tc>
                  <a:txBody>
                    <a:bodyPr/>
                    <a:lstStyle/>
                    <a:p>
                      <a:r>
                        <a:rPr lang="en-US" sz="2000" dirty="0" smtClean="0">
                          <a:latin typeface="Times New Roman" panose="02020603050405020304" pitchFamily="18" charset="0"/>
                          <a:cs typeface="Times New Roman" panose="02020603050405020304" pitchFamily="18" charset="0"/>
                        </a:rPr>
                        <a:t>Upload</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smtClean="0">
                          <a:solidFill>
                            <a:schemeClr val="bg1"/>
                          </a:solidFill>
                          <a:latin typeface="Times New Roman" panose="02020603050405020304" pitchFamily="18" charset="0"/>
                          <a:cs typeface="Times New Roman" panose="02020603050405020304" pitchFamily="18" charset="0"/>
                        </a:rPr>
                        <a:t>20,1 Mbps </a:t>
                      </a:r>
                      <a:endParaRPr lang="en-US" sz="2000" dirty="0">
                        <a:latin typeface="Times New Roman" panose="02020603050405020304" pitchFamily="18" charset="0"/>
                        <a:cs typeface="Times New Roman" panose="02020603050405020304" pitchFamily="18" charset="0"/>
                      </a:endParaRPr>
                    </a:p>
                  </a:txBody>
                  <a:tcPr/>
                </a:tc>
              </a:tr>
              <a:tr h="370840">
                <a:tc>
                  <a:txBody>
                    <a:bodyPr/>
                    <a:lstStyle/>
                    <a:p>
                      <a:r>
                        <a:rPr lang="en-US" sz="2000" dirty="0" smtClean="0">
                          <a:latin typeface="Times New Roman" panose="02020603050405020304" pitchFamily="18" charset="0"/>
                          <a:cs typeface="Times New Roman" panose="02020603050405020304" pitchFamily="18" charset="0"/>
                        </a:rPr>
                        <a:t>Ping</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smtClean="0">
                          <a:solidFill>
                            <a:schemeClr val="bg1"/>
                          </a:solidFill>
                          <a:latin typeface="Times New Roman" panose="02020603050405020304" pitchFamily="18" charset="0"/>
                          <a:cs typeface="Times New Roman" panose="02020603050405020304" pitchFamily="18" charset="0"/>
                        </a:rPr>
                        <a:t>22ms</a:t>
                      </a:r>
                      <a:endParaRPr lang="en-US" sz="2000" dirty="0">
                        <a:latin typeface="Times New Roman" panose="02020603050405020304" pitchFamily="18" charset="0"/>
                        <a:cs typeface="Times New Roman" panose="02020603050405020304" pitchFamily="18" charset="0"/>
                      </a:endParaRPr>
                    </a:p>
                  </a:txBody>
                  <a:tcPr/>
                </a:tc>
              </a:tr>
              <a:tr h="370840">
                <a:tc>
                  <a:txBody>
                    <a:bodyPr/>
                    <a:lstStyle/>
                    <a:p>
                      <a:r>
                        <a:rPr lang="en-US" sz="2000" dirty="0" smtClean="0">
                          <a:latin typeface="Times New Roman" panose="02020603050405020304" pitchFamily="18" charset="0"/>
                          <a:cs typeface="Times New Roman" panose="02020603050405020304" pitchFamily="18" charset="0"/>
                        </a:rPr>
                        <a:t>Jitter</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smtClean="0">
                          <a:solidFill>
                            <a:schemeClr val="bg1"/>
                          </a:solidFill>
                          <a:latin typeface="Times New Roman" panose="02020603050405020304" pitchFamily="18" charset="0"/>
                          <a:cs typeface="Times New Roman" panose="02020603050405020304" pitchFamily="18" charset="0"/>
                        </a:rPr>
                        <a:t>19ms</a:t>
                      </a:r>
                      <a:endParaRPr lang="en-US" sz="2000" dirty="0">
                        <a:latin typeface="Times New Roman" panose="02020603050405020304" pitchFamily="18" charset="0"/>
                        <a:cs typeface="Times New Roman" panose="02020603050405020304" pitchFamily="18" charset="0"/>
                      </a:endParaRPr>
                    </a:p>
                  </a:txBody>
                  <a:tcPr/>
                </a:tc>
              </a:tr>
              <a:tr h="370840">
                <a:tc>
                  <a:txBody>
                    <a:bodyPr/>
                    <a:lstStyle/>
                    <a:p>
                      <a:r>
                        <a:rPr lang="en-US" sz="2000" dirty="0" smtClean="0">
                          <a:latin typeface="Times New Roman" panose="02020603050405020304" pitchFamily="18" charset="0"/>
                          <a:cs typeface="Times New Roman" panose="02020603050405020304" pitchFamily="18" charset="0"/>
                        </a:rPr>
                        <a:t>Loss</a:t>
                      </a:r>
                      <a:r>
                        <a:rPr lang="en-US" sz="2000" baseline="0" dirty="0" smtClean="0">
                          <a:latin typeface="Times New Roman" panose="02020603050405020304" pitchFamily="18" charset="0"/>
                          <a:cs typeface="Times New Roman" panose="02020603050405020304" pitchFamily="18" charset="0"/>
                        </a:rPr>
                        <a:t> packet</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smtClean="0">
                          <a:solidFill>
                            <a:schemeClr val="bg1"/>
                          </a:solidFill>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1937881350"/>
      </p:ext>
    </p:extLst>
  </p:cSld>
  <p:clrMapOvr>
    <a:masterClrMapping/>
  </p:clrMapOvr>
  <mc:AlternateContent xmlns:mc="http://schemas.openxmlformats.org/markup-compatibility/2006" xmlns:p14="http://schemas.microsoft.com/office/powerpoint/2010/main">
    <mc:Choice Requires="p14">
      <p:transition spd="slow" p14:dur="1500">
        <p:wipe dir="d"/>
      </p:transition>
    </mc:Choice>
    <mc:Fallback xmlns="">
      <p:transition spd="slow">
        <p:wipe dir="d"/>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2"/>
                                        </p:tgtEl>
                                      </p:cBhvr>
                                    </p:animEffect>
                                    <p:set>
                                      <p:cBhvr>
                                        <p:cTn id="27" dur="1" fill="hold">
                                          <p:stCondLst>
                                            <p:cond delay="499"/>
                                          </p:stCondLst>
                                        </p:cTn>
                                        <p:tgtEl>
                                          <p:spTgt spid="2"/>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4"/>
                                        </p:tgtEl>
                                      </p:cBhvr>
                                    </p:animEffect>
                                    <p:set>
                                      <p:cBhvr>
                                        <p:cTn id="32" dur="1" fill="hold">
                                          <p:stCondLst>
                                            <p:cond delay="499"/>
                                          </p:stCondLst>
                                        </p:cTn>
                                        <p:tgtEl>
                                          <p:spTgt spid="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500"/>
                                        <p:tgtEl>
                                          <p:spTgt spid="5"/>
                                        </p:tgtEl>
                                      </p:cBhvr>
                                    </p:animEffect>
                                    <p:set>
                                      <p:cBhvr>
                                        <p:cTn id="3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60293"/>
            <a:ext cx="12192000" cy="685801"/>
          </a:xfrm>
        </p:spPr>
        <p:txBody>
          <a:bodyPr>
            <a:normAutofit/>
          </a:bodyPr>
          <a:lstStyle/>
          <a:p>
            <a:pPr algn="ctr"/>
            <a:r>
              <a:rPr lang="en-US" sz="3000" dirty="0" err="1" smtClean="0">
                <a:solidFill>
                  <a:schemeClr val="bg1"/>
                </a:solidFill>
                <a:latin typeface="Times New Roman" panose="02020603050405020304" pitchFamily="18" charset="0"/>
                <a:cs typeface="Times New Roman" panose="02020603050405020304" pitchFamily="18" charset="0"/>
              </a:rPr>
              <a:t>Perbandingan</a:t>
            </a:r>
            <a:endParaRPr lang="en-US" sz="3000"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294094" y="1990165"/>
            <a:ext cx="7897905" cy="4867834"/>
          </a:xfrm>
        </p:spPr>
        <p:txBody>
          <a:bodyPr>
            <a:normAutofit/>
          </a:bodyPr>
          <a:lstStyle/>
          <a:p>
            <a:r>
              <a:rPr lang="en-US" sz="2500" dirty="0" err="1" smtClean="0">
                <a:solidFill>
                  <a:schemeClr val="bg1"/>
                </a:solidFill>
                <a:latin typeface="Times New Roman" panose="02020603050405020304" pitchFamily="18" charset="0"/>
                <a:cs typeface="Times New Roman" panose="02020603050405020304" pitchFamily="18" charset="0"/>
              </a:rPr>
              <a:t>Berikut</a:t>
            </a:r>
            <a:r>
              <a:rPr lang="en-US" sz="2500" dirty="0" smtClean="0">
                <a:solidFill>
                  <a:schemeClr val="bg1"/>
                </a:solidFill>
                <a:latin typeface="Times New Roman" panose="02020603050405020304" pitchFamily="18" charset="0"/>
                <a:cs typeface="Times New Roman" panose="02020603050405020304" pitchFamily="18" charset="0"/>
              </a:rPr>
              <a:t> </a:t>
            </a:r>
            <a:r>
              <a:rPr lang="en-US" sz="2500" dirty="0" err="1" smtClean="0">
                <a:solidFill>
                  <a:schemeClr val="bg1"/>
                </a:solidFill>
                <a:latin typeface="Times New Roman" panose="02020603050405020304" pitchFamily="18" charset="0"/>
                <a:cs typeface="Times New Roman" panose="02020603050405020304" pitchFamily="18" charset="0"/>
              </a:rPr>
              <a:t>ini</a:t>
            </a:r>
            <a:r>
              <a:rPr lang="en-US" sz="2500" dirty="0" smtClean="0">
                <a:solidFill>
                  <a:schemeClr val="bg1"/>
                </a:solidFill>
                <a:latin typeface="Times New Roman" panose="02020603050405020304" pitchFamily="18" charset="0"/>
                <a:cs typeface="Times New Roman" panose="02020603050405020304" pitchFamily="18" charset="0"/>
              </a:rPr>
              <a:t> </a:t>
            </a:r>
            <a:r>
              <a:rPr lang="en-US" sz="2500" dirty="0" err="1" smtClean="0">
                <a:solidFill>
                  <a:schemeClr val="bg1"/>
                </a:solidFill>
                <a:latin typeface="Times New Roman" panose="02020603050405020304" pitchFamily="18" charset="0"/>
                <a:cs typeface="Times New Roman" panose="02020603050405020304" pitchFamily="18" charset="0"/>
              </a:rPr>
              <a:t>adalah</a:t>
            </a:r>
            <a:r>
              <a:rPr lang="en-US" sz="2500" dirty="0" smtClean="0">
                <a:solidFill>
                  <a:schemeClr val="bg1"/>
                </a:solidFill>
                <a:latin typeface="Times New Roman" panose="02020603050405020304" pitchFamily="18" charset="0"/>
                <a:cs typeface="Times New Roman" panose="02020603050405020304" pitchFamily="18" charset="0"/>
              </a:rPr>
              <a:t> </a:t>
            </a:r>
            <a:r>
              <a:rPr lang="en-US" sz="2500" dirty="0" err="1" smtClean="0">
                <a:solidFill>
                  <a:schemeClr val="bg1"/>
                </a:solidFill>
                <a:latin typeface="Times New Roman" panose="02020603050405020304" pitchFamily="18" charset="0"/>
                <a:cs typeface="Times New Roman" panose="02020603050405020304" pitchFamily="18" charset="0"/>
              </a:rPr>
              <a:t>perbandingan</a:t>
            </a:r>
            <a:r>
              <a:rPr lang="en-US" sz="2500" dirty="0" smtClean="0">
                <a:solidFill>
                  <a:schemeClr val="bg1"/>
                </a:solidFill>
                <a:latin typeface="Times New Roman" panose="02020603050405020304" pitchFamily="18" charset="0"/>
                <a:cs typeface="Times New Roman" panose="02020603050405020304" pitchFamily="18" charset="0"/>
              </a:rPr>
              <a:t> </a:t>
            </a:r>
            <a:r>
              <a:rPr lang="en-US" sz="2500" dirty="0" smtClean="0">
                <a:solidFill>
                  <a:schemeClr val="bg1"/>
                </a:solidFill>
              </a:rPr>
              <a:t>± </a:t>
            </a:r>
            <a:r>
              <a:rPr lang="en-US" sz="2500" dirty="0" err="1" smtClean="0">
                <a:solidFill>
                  <a:schemeClr val="bg1"/>
                </a:solidFill>
              </a:rPr>
              <a:t>jarak</a:t>
            </a:r>
            <a:r>
              <a:rPr lang="en-US" sz="2500" dirty="0" smtClean="0">
                <a:solidFill>
                  <a:schemeClr val="bg1"/>
                </a:solidFill>
              </a:rPr>
              <a:t> 100m </a:t>
            </a:r>
            <a:r>
              <a:rPr lang="en-US" sz="2500" dirty="0" smtClean="0">
                <a:solidFill>
                  <a:schemeClr val="bg1"/>
                </a:solidFill>
                <a:latin typeface="Times New Roman" panose="02020603050405020304" pitchFamily="18" charset="0"/>
                <a:cs typeface="Times New Roman" panose="02020603050405020304" pitchFamily="18" charset="0"/>
              </a:rPr>
              <a:t> </a:t>
            </a:r>
            <a:endParaRPr lang="en-US" sz="2500" dirty="0">
              <a:solidFill>
                <a:schemeClr val="bg1"/>
              </a:solidFill>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712647537"/>
              </p:ext>
            </p:extLst>
          </p:nvPr>
        </p:nvGraphicFramePr>
        <p:xfrm>
          <a:off x="4294095" y="3063838"/>
          <a:ext cx="5423646" cy="2209800"/>
        </p:xfrm>
        <a:graphic>
          <a:graphicData uri="http://schemas.openxmlformats.org/drawingml/2006/table">
            <a:tbl>
              <a:tblPr firstRow="1" bandRow="1">
                <a:tableStyleId>{5C22544A-7EE6-4342-B048-85BDC9FD1C3A}</a:tableStyleId>
              </a:tblPr>
              <a:tblGrid>
                <a:gridCol w="1546381"/>
                <a:gridCol w="3877265"/>
              </a:tblGrid>
              <a:tr h="321922">
                <a:tc>
                  <a:txBody>
                    <a:bodyPr/>
                    <a:lstStyle/>
                    <a:p>
                      <a:r>
                        <a:rPr lang="en-US" sz="2000" dirty="0" smtClean="0">
                          <a:latin typeface="Times New Roman" panose="02020603050405020304" pitchFamily="18" charset="0"/>
                          <a:cs typeface="Times New Roman" panose="02020603050405020304" pitchFamily="18" charset="0"/>
                        </a:rPr>
                        <a:t>Area</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err="1" smtClean="0">
                          <a:latin typeface="Times New Roman" panose="02020603050405020304" pitchFamily="18" charset="0"/>
                          <a:cs typeface="Times New Roman" panose="02020603050405020304" pitchFamily="18" charset="0"/>
                        </a:rPr>
                        <a:t>Jalan</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Pom</a:t>
                      </a:r>
                      <a:r>
                        <a:rPr lang="en-US" sz="2000" baseline="0" dirty="0" smtClean="0">
                          <a:latin typeface="Times New Roman" panose="02020603050405020304" pitchFamily="18" charset="0"/>
                          <a:cs typeface="Times New Roman" panose="02020603050405020304" pitchFamily="18" charset="0"/>
                        </a:rPr>
                        <a:t> IX</a:t>
                      </a:r>
                      <a:endParaRPr lang="en-US" sz="2000" dirty="0">
                        <a:latin typeface="Times New Roman" panose="02020603050405020304" pitchFamily="18" charset="0"/>
                        <a:cs typeface="Times New Roman" panose="02020603050405020304" pitchFamily="18" charset="0"/>
                      </a:endParaRPr>
                    </a:p>
                  </a:txBody>
                  <a:tcPr/>
                </a:tc>
              </a:tr>
              <a:tr h="321922">
                <a:tc>
                  <a:txBody>
                    <a:bodyPr/>
                    <a:lstStyle/>
                    <a:p>
                      <a:r>
                        <a:rPr lang="en-US" sz="2000" dirty="0" smtClean="0">
                          <a:latin typeface="Times New Roman" panose="02020603050405020304" pitchFamily="18" charset="0"/>
                          <a:cs typeface="Times New Roman" panose="02020603050405020304" pitchFamily="18" charset="0"/>
                        </a:rPr>
                        <a:t>Provider</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err="1" smtClean="0">
                          <a:latin typeface="Times New Roman" panose="02020603050405020304" pitchFamily="18" charset="0"/>
                          <a:cs typeface="Times New Roman" panose="02020603050405020304" pitchFamily="18" charset="0"/>
                        </a:rPr>
                        <a:t>Telkomsel</a:t>
                      </a:r>
                      <a:endParaRPr lang="en-US" sz="2000" dirty="0">
                        <a:latin typeface="Times New Roman" panose="02020603050405020304" pitchFamily="18" charset="0"/>
                        <a:cs typeface="Times New Roman" panose="02020603050405020304" pitchFamily="18" charset="0"/>
                      </a:endParaRPr>
                    </a:p>
                  </a:txBody>
                  <a:tcPr/>
                </a:tc>
              </a:tr>
              <a:tr h="383830">
                <a:tc>
                  <a:txBody>
                    <a:bodyPr/>
                    <a:lstStyle/>
                    <a:p>
                      <a:r>
                        <a:rPr lang="en-US" sz="2000" dirty="0" smtClean="0">
                          <a:latin typeface="Times New Roman" panose="02020603050405020304" pitchFamily="18" charset="0"/>
                          <a:cs typeface="Times New Roman" panose="02020603050405020304" pitchFamily="18" charset="0"/>
                        </a:rPr>
                        <a:t>RSRP</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500" dirty="0" smtClean="0">
                          <a:latin typeface="Times New Roman" panose="02020603050405020304" pitchFamily="18" charset="0"/>
                          <a:cs typeface="Times New Roman" panose="02020603050405020304" pitchFamily="18" charset="0"/>
                        </a:rPr>
                        <a:t>-44 </a:t>
                      </a:r>
                      <a:r>
                        <a:rPr lang="en-US" sz="2500" dirty="0" err="1" smtClean="0">
                          <a:latin typeface="Times New Roman" panose="02020603050405020304" pitchFamily="18" charset="0"/>
                          <a:cs typeface="Times New Roman" panose="02020603050405020304" pitchFamily="18" charset="0"/>
                        </a:rPr>
                        <a:t>dBm</a:t>
                      </a:r>
                      <a:endParaRPr lang="en-US" sz="2500" dirty="0">
                        <a:latin typeface="Times New Roman" panose="02020603050405020304" pitchFamily="18" charset="0"/>
                        <a:cs typeface="Times New Roman" panose="02020603050405020304" pitchFamily="18" charset="0"/>
                      </a:endParaRPr>
                    </a:p>
                  </a:txBody>
                  <a:tcPr/>
                </a:tc>
              </a:tr>
              <a:tr h="38383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id-ID" sz="2000" dirty="0" smtClean="0">
                          <a:latin typeface="Times New Roman" panose="02020603050405020304" pitchFamily="18" charset="0"/>
                          <a:cs typeface="Times New Roman" panose="02020603050405020304" pitchFamily="18" charset="0"/>
                        </a:rPr>
                        <a:t>RSRQ</a:t>
                      </a:r>
                    </a:p>
                  </a:txBody>
                  <a:tcPr/>
                </a:tc>
                <a:tc>
                  <a:txBody>
                    <a:bodyPr/>
                    <a:lstStyle/>
                    <a:p>
                      <a:r>
                        <a:rPr lang="en-US" sz="2500" dirty="0" smtClean="0">
                          <a:latin typeface="Times New Roman" panose="02020603050405020304" pitchFamily="18" charset="0"/>
                          <a:cs typeface="Times New Roman" panose="02020603050405020304" pitchFamily="18" charset="0"/>
                        </a:rPr>
                        <a:t>-10 dB</a:t>
                      </a:r>
                      <a:endParaRPr lang="en-US" sz="2500" dirty="0">
                        <a:latin typeface="Times New Roman" panose="02020603050405020304" pitchFamily="18" charset="0"/>
                        <a:cs typeface="Times New Roman" panose="02020603050405020304" pitchFamily="18" charset="0"/>
                      </a:endParaRPr>
                    </a:p>
                  </a:txBody>
                  <a:tcPr/>
                </a:tc>
              </a:tr>
              <a:tr h="38383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id-ID" sz="2000" dirty="0" smtClean="0">
                          <a:latin typeface="Times New Roman" panose="02020603050405020304" pitchFamily="18" charset="0"/>
                          <a:cs typeface="Times New Roman" panose="02020603050405020304" pitchFamily="18" charset="0"/>
                        </a:rPr>
                        <a:t>RSSNR</a:t>
                      </a:r>
                    </a:p>
                  </a:txBody>
                  <a:tcPr/>
                </a:tc>
                <a:tc>
                  <a:txBody>
                    <a:bodyPr/>
                    <a:lstStyle/>
                    <a:p>
                      <a:r>
                        <a:rPr lang="en-US" sz="2500" dirty="0" smtClean="0">
                          <a:latin typeface="Times New Roman" panose="02020603050405020304" pitchFamily="18" charset="0"/>
                          <a:cs typeface="Times New Roman" panose="02020603050405020304" pitchFamily="18" charset="0"/>
                        </a:rPr>
                        <a:t>11.5 dB</a:t>
                      </a:r>
                      <a:endParaRPr lang="en-US" sz="2500" dirty="0">
                        <a:latin typeface="Times New Roman" panose="02020603050405020304" pitchFamily="18" charset="0"/>
                        <a:cs typeface="Times New Roman" panose="02020603050405020304" pitchFamily="18" charset="0"/>
                      </a:endParaRPr>
                    </a:p>
                  </a:txBody>
                  <a:tcPr/>
                </a:tc>
              </a:tr>
            </a:tbl>
          </a:graphicData>
        </a:graphic>
      </p:graphicFrame>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246" y="1246094"/>
            <a:ext cx="3245225" cy="5611906"/>
          </a:xfrm>
          <a:prstGeom prst="rect">
            <a:avLst/>
          </a:prstGeom>
        </p:spPr>
      </p:pic>
    </p:spTree>
    <p:extLst>
      <p:ext uri="{BB962C8B-B14F-4D97-AF65-F5344CB8AC3E}">
        <p14:creationId xmlns:p14="http://schemas.microsoft.com/office/powerpoint/2010/main" val="1566762250"/>
      </p:ext>
    </p:extLst>
  </p:cSld>
  <p:clrMapOvr>
    <a:masterClrMapping/>
  </p:clrMapOvr>
  <mc:AlternateContent xmlns:mc="http://schemas.openxmlformats.org/markup-compatibility/2006" xmlns:p14="http://schemas.microsoft.com/office/powerpoint/2010/main">
    <mc:Choice Requires="p14">
      <p:transition spd="slow" p14:dur="1500">
        <p:wipe dir="d"/>
      </p:transition>
    </mc:Choice>
    <mc:Fallback xmlns="">
      <p:transition spd="slow">
        <p:wipe dir="d"/>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2"/>
                                        </p:tgtEl>
                                      </p:cBhvr>
                                    </p:animEffect>
                                    <p:set>
                                      <p:cBhvr>
                                        <p:cTn id="27" dur="1" fill="hold">
                                          <p:stCondLst>
                                            <p:cond delay="499"/>
                                          </p:stCondLst>
                                        </p:cTn>
                                        <p:tgtEl>
                                          <p:spTgt spid="2"/>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4"/>
                                        </p:tgtEl>
                                      </p:cBhvr>
                                    </p:animEffect>
                                    <p:set>
                                      <p:cBhvr>
                                        <p:cTn id="32" dur="1" fill="hold">
                                          <p:stCondLst>
                                            <p:cond delay="499"/>
                                          </p:stCondLst>
                                        </p:cTn>
                                        <p:tgtEl>
                                          <p:spTgt spid="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500"/>
                                        <p:tgtEl>
                                          <p:spTgt spid="3">
                                            <p:txEl>
                                              <p:pRg st="0" end="0"/>
                                            </p:txEl>
                                          </p:spTgt>
                                        </p:tgtEl>
                                      </p:cBhvr>
                                    </p:animEffect>
                                    <p:set>
                                      <p:cBhvr>
                                        <p:cTn id="37"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500"/>
                                        <p:tgtEl>
                                          <p:spTgt spid="6"/>
                                        </p:tgtEl>
                                      </p:cBhvr>
                                    </p:animEffect>
                                    <p:set>
                                      <p:cBhvr>
                                        <p:cTn id="42"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73741"/>
            <a:ext cx="12192000" cy="510988"/>
          </a:xfrm>
        </p:spPr>
        <p:txBody>
          <a:bodyPr>
            <a:noAutofit/>
          </a:bodyPr>
          <a:lstStyle/>
          <a:p>
            <a:pPr algn="ctr"/>
            <a:r>
              <a:rPr lang="en-US" sz="3000" dirty="0" err="1">
                <a:solidFill>
                  <a:schemeClr val="bg1"/>
                </a:solidFill>
                <a:latin typeface="Times New Roman" panose="02020603050405020304" pitchFamily="18" charset="0"/>
                <a:cs typeface="Times New Roman" panose="02020603050405020304" pitchFamily="18" charset="0"/>
              </a:rPr>
              <a:t>Kecepatan</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jaringan</a:t>
            </a:r>
            <a:endParaRPr lang="en-US" sz="3000" dirty="0"/>
          </a:p>
        </p:txBody>
      </p:sp>
      <p:sp>
        <p:nvSpPr>
          <p:cNvPr id="3" name="Subtitle 2"/>
          <p:cNvSpPr>
            <a:spLocks noGrp="1"/>
          </p:cNvSpPr>
          <p:nvPr>
            <p:ph type="subTitle" idx="1"/>
          </p:nvPr>
        </p:nvSpPr>
        <p:spPr>
          <a:xfrm>
            <a:off x="4312024" y="2008094"/>
            <a:ext cx="7879976" cy="4849905"/>
          </a:xfrm>
        </p:spPr>
        <p:txBody>
          <a:bodyPr>
            <a:normAutofit/>
          </a:bodyPr>
          <a:lstStyle/>
          <a:p>
            <a:r>
              <a:rPr lang="en-US" sz="2500" dirty="0" err="1" smtClean="0">
                <a:solidFill>
                  <a:schemeClr val="bg1"/>
                </a:solidFill>
                <a:latin typeface="Times New Roman" panose="02020603050405020304" pitchFamily="18" charset="0"/>
                <a:cs typeface="Times New Roman" panose="02020603050405020304" pitchFamily="18" charset="0"/>
              </a:rPr>
              <a:t>Berikut</a:t>
            </a:r>
            <a:r>
              <a:rPr lang="en-US" sz="2500" dirty="0" smtClean="0">
                <a:solidFill>
                  <a:schemeClr val="bg1"/>
                </a:solidFill>
                <a:latin typeface="Times New Roman" panose="02020603050405020304" pitchFamily="18" charset="0"/>
                <a:cs typeface="Times New Roman" panose="02020603050405020304" pitchFamily="18" charset="0"/>
              </a:rPr>
              <a:t> </a:t>
            </a:r>
            <a:r>
              <a:rPr lang="en-US" sz="2500" dirty="0" err="1" smtClean="0">
                <a:solidFill>
                  <a:schemeClr val="bg1"/>
                </a:solidFill>
                <a:latin typeface="Times New Roman" panose="02020603050405020304" pitchFamily="18" charset="0"/>
                <a:cs typeface="Times New Roman" panose="02020603050405020304" pitchFamily="18" charset="0"/>
              </a:rPr>
              <a:t>ini</a:t>
            </a:r>
            <a:r>
              <a:rPr lang="en-US" sz="2500" dirty="0" smtClean="0">
                <a:solidFill>
                  <a:schemeClr val="bg1"/>
                </a:solidFill>
                <a:latin typeface="Times New Roman" panose="02020603050405020304" pitchFamily="18" charset="0"/>
                <a:cs typeface="Times New Roman" panose="02020603050405020304" pitchFamily="18" charset="0"/>
              </a:rPr>
              <a:t> </a:t>
            </a:r>
            <a:r>
              <a:rPr lang="en-US" sz="2500" dirty="0" err="1" smtClean="0">
                <a:solidFill>
                  <a:schemeClr val="bg1"/>
                </a:solidFill>
                <a:latin typeface="Times New Roman" panose="02020603050405020304" pitchFamily="18" charset="0"/>
                <a:cs typeface="Times New Roman" panose="02020603050405020304" pitchFamily="18" charset="0"/>
              </a:rPr>
              <a:t>adalah</a:t>
            </a:r>
            <a:r>
              <a:rPr lang="en-US" sz="2500" dirty="0" smtClean="0">
                <a:solidFill>
                  <a:schemeClr val="bg1"/>
                </a:solidFill>
                <a:latin typeface="Times New Roman" panose="02020603050405020304" pitchFamily="18" charset="0"/>
                <a:cs typeface="Times New Roman" panose="02020603050405020304" pitchFamily="18" charset="0"/>
              </a:rPr>
              <a:t> </a:t>
            </a:r>
            <a:r>
              <a:rPr lang="en-US" sz="2500" dirty="0" err="1" smtClean="0">
                <a:solidFill>
                  <a:schemeClr val="bg1"/>
                </a:solidFill>
                <a:latin typeface="Times New Roman" panose="02020603050405020304" pitchFamily="18" charset="0"/>
                <a:cs typeface="Times New Roman" panose="02020603050405020304" pitchFamily="18" charset="0"/>
              </a:rPr>
              <a:t>perbandigan</a:t>
            </a:r>
            <a:r>
              <a:rPr lang="en-US" sz="2500" dirty="0" smtClean="0">
                <a:solidFill>
                  <a:schemeClr val="bg1"/>
                </a:solidFill>
                <a:latin typeface="Times New Roman" panose="02020603050405020304" pitchFamily="18" charset="0"/>
                <a:cs typeface="Times New Roman" panose="02020603050405020304" pitchFamily="18" charset="0"/>
              </a:rPr>
              <a:t> </a:t>
            </a:r>
            <a:r>
              <a:rPr lang="en-US" sz="2500" dirty="0" err="1" smtClean="0">
                <a:solidFill>
                  <a:schemeClr val="bg1"/>
                </a:solidFill>
                <a:latin typeface="Times New Roman" panose="02020603050405020304" pitchFamily="18" charset="0"/>
                <a:cs typeface="Times New Roman" panose="02020603050405020304" pitchFamily="18" charset="0"/>
              </a:rPr>
              <a:t>kecepatan</a:t>
            </a:r>
            <a:r>
              <a:rPr lang="en-US" sz="2500" dirty="0" smtClean="0">
                <a:solidFill>
                  <a:schemeClr val="bg1"/>
                </a:solidFill>
                <a:latin typeface="Times New Roman" panose="02020603050405020304" pitchFamily="18" charset="0"/>
                <a:cs typeface="Times New Roman" panose="02020603050405020304" pitchFamily="18" charset="0"/>
              </a:rPr>
              <a:t> </a:t>
            </a:r>
            <a:r>
              <a:rPr lang="en-US" sz="2500" dirty="0" err="1" smtClean="0">
                <a:solidFill>
                  <a:schemeClr val="bg1"/>
                </a:solidFill>
                <a:latin typeface="Times New Roman" panose="02020603050405020304" pitchFamily="18" charset="0"/>
                <a:cs typeface="Times New Roman" panose="02020603050405020304" pitchFamily="18" charset="0"/>
              </a:rPr>
              <a:t>jaringan</a:t>
            </a:r>
            <a:r>
              <a:rPr lang="en-US" sz="2500" dirty="0" smtClean="0">
                <a:solidFill>
                  <a:schemeClr val="bg1"/>
                </a:solidFill>
                <a:latin typeface="Times New Roman" panose="02020603050405020304" pitchFamily="18" charset="0"/>
                <a:cs typeface="Times New Roman" panose="02020603050405020304" pitchFamily="18" charset="0"/>
              </a:rPr>
              <a:t> </a:t>
            </a:r>
            <a:r>
              <a:rPr lang="en-US" sz="2500" dirty="0" err="1" smtClean="0">
                <a:solidFill>
                  <a:schemeClr val="bg1"/>
                </a:solidFill>
                <a:latin typeface="Times New Roman" panose="02020603050405020304" pitchFamily="18" charset="0"/>
                <a:cs typeface="Times New Roman" panose="02020603050405020304" pitchFamily="18" charset="0"/>
              </a:rPr>
              <a:t>Telkomsel</a:t>
            </a:r>
            <a:r>
              <a:rPr lang="en-US" sz="2500" dirty="0" smtClean="0">
                <a:solidFill>
                  <a:schemeClr val="bg1"/>
                </a:solidFill>
                <a:latin typeface="Times New Roman" panose="02020603050405020304" pitchFamily="18" charset="0"/>
                <a:cs typeface="Times New Roman" panose="02020603050405020304" pitchFamily="18" charset="0"/>
              </a:rPr>
              <a:t> </a:t>
            </a:r>
            <a:r>
              <a:rPr lang="en-US" sz="2500" dirty="0" err="1" smtClean="0">
                <a:solidFill>
                  <a:schemeClr val="bg1"/>
                </a:solidFill>
                <a:latin typeface="Times New Roman" panose="02020603050405020304" pitchFamily="18" charset="0"/>
                <a:cs typeface="Times New Roman" panose="02020603050405020304" pitchFamily="18" charset="0"/>
              </a:rPr>
              <a:t>dengan</a:t>
            </a:r>
            <a:r>
              <a:rPr lang="en-US" sz="2500" dirty="0" smtClean="0">
                <a:solidFill>
                  <a:schemeClr val="bg1"/>
                </a:solidFill>
                <a:latin typeface="Times New Roman" panose="02020603050405020304" pitchFamily="18" charset="0"/>
                <a:cs typeface="Times New Roman" panose="02020603050405020304" pitchFamily="18" charset="0"/>
              </a:rPr>
              <a:t> </a:t>
            </a:r>
            <a:r>
              <a:rPr lang="en-US" sz="2500" dirty="0" err="1" smtClean="0">
                <a:solidFill>
                  <a:schemeClr val="bg1"/>
                </a:solidFill>
                <a:latin typeface="Times New Roman" panose="02020603050405020304" pitchFamily="18" charset="0"/>
                <a:cs typeface="Times New Roman" panose="02020603050405020304" pitchFamily="18" charset="0"/>
              </a:rPr>
              <a:t>jarak</a:t>
            </a:r>
            <a:r>
              <a:rPr lang="en-US" sz="2500" dirty="0" smtClean="0">
                <a:solidFill>
                  <a:schemeClr val="bg1"/>
                </a:solidFill>
                <a:latin typeface="Times New Roman" panose="02020603050405020304" pitchFamily="18" charset="0"/>
                <a:cs typeface="Times New Roman" panose="02020603050405020304" pitchFamily="18" charset="0"/>
              </a:rPr>
              <a:t> </a:t>
            </a:r>
            <a:r>
              <a:rPr lang="en-US" sz="2500" dirty="0" smtClean="0">
                <a:solidFill>
                  <a:schemeClr val="bg1"/>
                </a:solidFill>
              </a:rPr>
              <a:t>± </a:t>
            </a:r>
            <a:r>
              <a:rPr lang="en-US" sz="2500" dirty="0">
                <a:solidFill>
                  <a:schemeClr val="bg1"/>
                </a:solidFill>
              </a:rPr>
              <a:t>1</a:t>
            </a:r>
            <a:r>
              <a:rPr lang="en-US" sz="2500" dirty="0" smtClean="0">
                <a:solidFill>
                  <a:schemeClr val="bg1"/>
                </a:solidFill>
              </a:rPr>
              <a:t>00m </a:t>
            </a:r>
            <a:endParaRPr lang="en-US" sz="2500"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024" y="1272989"/>
            <a:ext cx="3300412" cy="5585010"/>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824415607"/>
              </p:ext>
            </p:extLst>
          </p:nvPr>
        </p:nvGraphicFramePr>
        <p:xfrm>
          <a:off x="4312024" y="3065931"/>
          <a:ext cx="5029200" cy="2073335"/>
        </p:xfrm>
        <a:graphic>
          <a:graphicData uri="http://schemas.openxmlformats.org/drawingml/2006/table">
            <a:tbl>
              <a:tblPr firstRow="1" bandRow="1">
                <a:tableStyleId>{5C22544A-7EE6-4342-B048-85BDC9FD1C3A}</a:tableStyleId>
              </a:tblPr>
              <a:tblGrid>
                <a:gridCol w="1998848"/>
                <a:gridCol w="3030352"/>
              </a:tblGrid>
              <a:tr h="414667">
                <a:tc>
                  <a:txBody>
                    <a:bodyPr/>
                    <a:lstStyle/>
                    <a:p>
                      <a:r>
                        <a:rPr lang="en-US" sz="2000" dirty="0" smtClean="0">
                          <a:solidFill>
                            <a:schemeClr val="tx1"/>
                          </a:solidFill>
                          <a:latin typeface="Times New Roman" panose="02020603050405020304" pitchFamily="18" charset="0"/>
                          <a:cs typeface="Times New Roman" panose="02020603050405020304" pitchFamily="18" charset="0"/>
                        </a:rPr>
                        <a:t>Download</a:t>
                      </a:r>
                      <a:endParaRPr lang="en-US"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2000" dirty="0" smtClean="0">
                          <a:solidFill>
                            <a:schemeClr val="tx1"/>
                          </a:solidFill>
                          <a:latin typeface="Times New Roman" panose="02020603050405020304" pitchFamily="18" charset="0"/>
                          <a:cs typeface="Times New Roman" panose="02020603050405020304" pitchFamily="18" charset="0"/>
                        </a:rPr>
                        <a:t>36,3 Mbps </a:t>
                      </a:r>
                      <a:endParaRPr lang="en-US" sz="2000" dirty="0">
                        <a:solidFill>
                          <a:schemeClr val="tx1"/>
                        </a:solidFill>
                        <a:latin typeface="Times New Roman" panose="02020603050405020304" pitchFamily="18" charset="0"/>
                        <a:cs typeface="Times New Roman" panose="02020603050405020304" pitchFamily="18" charset="0"/>
                      </a:endParaRPr>
                    </a:p>
                  </a:txBody>
                  <a:tcPr/>
                </a:tc>
              </a:tr>
              <a:tr h="414667">
                <a:tc>
                  <a:txBody>
                    <a:bodyPr/>
                    <a:lstStyle/>
                    <a:p>
                      <a:r>
                        <a:rPr lang="en-US" sz="2000" dirty="0" smtClean="0">
                          <a:latin typeface="Times New Roman" panose="02020603050405020304" pitchFamily="18" charset="0"/>
                          <a:cs typeface="Times New Roman" panose="02020603050405020304" pitchFamily="18" charset="0"/>
                        </a:rPr>
                        <a:t>Upload</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smtClean="0">
                          <a:solidFill>
                            <a:schemeClr val="bg1"/>
                          </a:solidFill>
                          <a:latin typeface="Times New Roman" panose="02020603050405020304" pitchFamily="18" charset="0"/>
                          <a:cs typeface="Times New Roman" panose="02020603050405020304" pitchFamily="18" charset="0"/>
                        </a:rPr>
                        <a:t>21,0 Mbps </a:t>
                      </a:r>
                      <a:endParaRPr lang="en-US" sz="2000" dirty="0">
                        <a:latin typeface="Times New Roman" panose="02020603050405020304" pitchFamily="18" charset="0"/>
                        <a:cs typeface="Times New Roman" panose="02020603050405020304" pitchFamily="18" charset="0"/>
                      </a:endParaRPr>
                    </a:p>
                  </a:txBody>
                  <a:tcPr/>
                </a:tc>
              </a:tr>
              <a:tr h="414667">
                <a:tc>
                  <a:txBody>
                    <a:bodyPr/>
                    <a:lstStyle/>
                    <a:p>
                      <a:r>
                        <a:rPr lang="en-US" sz="2000" dirty="0" smtClean="0">
                          <a:latin typeface="Times New Roman" panose="02020603050405020304" pitchFamily="18" charset="0"/>
                          <a:cs typeface="Times New Roman" panose="02020603050405020304" pitchFamily="18" charset="0"/>
                        </a:rPr>
                        <a:t>Ping</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smtClean="0">
                          <a:solidFill>
                            <a:schemeClr val="bg1"/>
                          </a:solidFill>
                          <a:latin typeface="Times New Roman" panose="02020603050405020304" pitchFamily="18" charset="0"/>
                          <a:cs typeface="Times New Roman" panose="02020603050405020304" pitchFamily="18" charset="0"/>
                        </a:rPr>
                        <a:t>11 </a:t>
                      </a:r>
                      <a:r>
                        <a:rPr lang="en-US" sz="2000" dirty="0" err="1" smtClean="0">
                          <a:solidFill>
                            <a:schemeClr val="bg1"/>
                          </a:solidFill>
                          <a:latin typeface="Times New Roman" panose="02020603050405020304" pitchFamily="18" charset="0"/>
                          <a:cs typeface="Times New Roman" panose="02020603050405020304" pitchFamily="18" charset="0"/>
                        </a:rPr>
                        <a:t>ms</a:t>
                      </a:r>
                      <a:endParaRPr lang="en-US" sz="2000" dirty="0">
                        <a:latin typeface="Times New Roman" panose="02020603050405020304" pitchFamily="18" charset="0"/>
                        <a:cs typeface="Times New Roman" panose="02020603050405020304" pitchFamily="18" charset="0"/>
                      </a:endParaRPr>
                    </a:p>
                  </a:txBody>
                  <a:tcPr/>
                </a:tc>
              </a:tr>
              <a:tr h="414667">
                <a:tc>
                  <a:txBody>
                    <a:bodyPr/>
                    <a:lstStyle/>
                    <a:p>
                      <a:r>
                        <a:rPr lang="en-US" sz="2000" dirty="0" smtClean="0">
                          <a:latin typeface="Times New Roman" panose="02020603050405020304" pitchFamily="18" charset="0"/>
                          <a:cs typeface="Times New Roman" panose="02020603050405020304" pitchFamily="18" charset="0"/>
                        </a:rPr>
                        <a:t>Jitter</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smtClean="0">
                          <a:solidFill>
                            <a:schemeClr val="bg1"/>
                          </a:solidFill>
                          <a:latin typeface="Times New Roman" panose="02020603050405020304" pitchFamily="18" charset="0"/>
                          <a:cs typeface="Times New Roman" panose="02020603050405020304" pitchFamily="18" charset="0"/>
                        </a:rPr>
                        <a:t>22 </a:t>
                      </a:r>
                      <a:r>
                        <a:rPr lang="en-US" sz="2000" dirty="0" err="1" smtClean="0">
                          <a:solidFill>
                            <a:schemeClr val="bg1"/>
                          </a:solidFill>
                          <a:latin typeface="Times New Roman" panose="02020603050405020304" pitchFamily="18" charset="0"/>
                          <a:cs typeface="Times New Roman" panose="02020603050405020304" pitchFamily="18" charset="0"/>
                        </a:rPr>
                        <a:t>ms</a:t>
                      </a:r>
                      <a:endParaRPr lang="en-US" sz="2000" dirty="0">
                        <a:latin typeface="Times New Roman" panose="02020603050405020304" pitchFamily="18" charset="0"/>
                        <a:cs typeface="Times New Roman" panose="02020603050405020304" pitchFamily="18" charset="0"/>
                      </a:endParaRPr>
                    </a:p>
                  </a:txBody>
                  <a:tcPr/>
                </a:tc>
              </a:tr>
              <a:tr h="414667">
                <a:tc>
                  <a:txBody>
                    <a:bodyPr/>
                    <a:lstStyle/>
                    <a:p>
                      <a:r>
                        <a:rPr lang="en-US" sz="2000" dirty="0" smtClean="0">
                          <a:latin typeface="Times New Roman" panose="02020603050405020304" pitchFamily="18" charset="0"/>
                          <a:cs typeface="Times New Roman" panose="02020603050405020304" pitchFamily="18" charset="0"/>
                        </a:rPr>
                        <a:t>Loss</a:t>
                      </a:r>
                      <a:r>
                        <a:rPr lang="en-US" sz="2000" baseline="0" dirty="0" smtClean="0">
                          <a:latin typeface="Times New Roman" panose="02020603050405020304" pitchFamily="18" charset="0"/>
                          <a:cs typeface="Times New Roman" panose="02020603050405020304" pitchFamily="18" charset="0"/>
                        </a:rPr>
                        <a:t> packet</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smtClean="0">
                          <a:solidFill>
                            <a:schemeClr val="bg1"/>
                          </a:solidFill>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3273545550"/>
      </p:ext>
    </p:extLst>
  </p:cSld>
  <p:clrMapOvr>
    <a:masterClrMapping/>
  </p:clrMapOvr>
  <mc:AlternateContent xmlns:mc="http://schemas.openxmlformats.org/markup-compatibility/2006" xmlns:p14="http://schemas.microsoft.com/office/powerpoint/2010/main">
    <mc:Choice Requires="p14">
      <p:transition spd="slow" p14:dur="1500">
        <p:wipe dir="d"/>
      </p:transition>
    </mc:Choice>
    <mc:Fallback xmlns="">
      <p:transition spd="slow">
        <p:wipe dir="d"/>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2"/>
                                        </p:tgtEl>
                                      </p:cBhvr>
                                    </p:animEffect>
                                    <p:set>
                                      <p:cBhvr>
                                        <p:cTn id="27" dur="1" fill="hold">
                                          <p:stCondLst>
                                            <p:cond delay="499"/>
                                          </p:stCondLst>
                                        </p:cTn>
                                        <p:tgtEl>
                                          <p:spTgt spid="2"/>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4"/>
                                        </p:tgtEl>
                                      </p:cBhvr>
                                    </p:animEffect>
                                    <p:set>
                                      <p:cBhvr>
                                        <p:cTn id="32" dur="1" fill="hold">
                                          <p:stCondLst>
                                            <p:cond delay="499"/>
                                          </p:stCondLst>
                                        </p:cTn>
                                        <p:tgtEl>
                                          <p:spTgt spid="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500"/>
                                        <p:tgtEl>
                                          <p:spTgt spid="3">
                                            <p:txEl>
                                              <p:pRg st="0" end="0"/>
                                            </p:txEl>
                                          </p:spTgt>
                                        </p:tgtEl>
                                      </p:cBhvr>
                                    </p:animEffect>
                                    <p:set>
                                      <p:cBhvr>
                                        <p:cTn id="37"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500"/>
                                        <p:tgtEl>
                                          <p:spTgt spid="3">
                                            <p:txEl>
                                              <p:pRg st="0" end="0"/>
                                            </p:txEl>
                                          </p:spTgt>
                                        </p:tgtEl>
                                      </p:cBhvr>
                                    </p:animEffect>
                                    <p:set>
                                      <p:cBhvr>
                                        <p:cTn id="42"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73741"/>
            <a:ext cx="12111318" cy="385483"/>
          </a:xfrm>
        </p:spPr>
        <p:txBody>
          <a:bodyPr>
            <a:noAutofit/>
          </a:bodyPr>
          <a:lstStyle/>
          <a:p>
            <a:pPr algn="ctr"/>
            <a:r>
              <a:rPr lang="en-US" sz="3000" dirty="0" err="1" smtClean="0">
                <a:solidFill>
                  <a:schemeClr val="bg1"/>
                </a:solidFill>
                <a:latin typeface="Times New Roman" panose="02020603050405020304" pitchFamily="18" charset="0"/>
                <a:cs typeface="Times New Roman" panose="02020603050405020304" pitchFamily="18" charset="0"/>
              </a:rPr>
              <a:t>Bts</a:t>
            </a:r>
            <a:r>
              <a:rPr lang="en-US" sz="3000" dirty="0" smtClean="0">
                <a:solidFill>
                  <a:schemeClr val="bg1"/>
                </a:solidFill>
                <a:latin typeface="Times New Roman" panose="02020603050405020304" pitchFamily="18" charset="0"/>
                <a:cs typeface="Times New Roman" panose="02020603050405020304" pitchFamily="18" charset="0"/>
              </a:rPr>
              <a:t> tower </a:t>
            </a:r>
            <a:r>
              <a:rPr lang="en-US" sz="3000" dirty="0" err="1" smtClean="0">
                <a:solidFill>
                  <a:schemeClr val="bg1"/>
                </a:solidFill>
                <a:latin typeface="Times New Roman" panose="02020603050405020304" pitchFamily="18" charset="0"/>
                <a:cs typeface="Times New Roman" panose="02020603050405020304" pitchFamily="18" charset="0"/>
              </a:rPr>
              <a:t>telkomsel</a:t>
            </a:r>
            <a:endParaRPr lang="en-US" sz="3000"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285129" y="1997138"/>
            <a:ext cx="7906871" cy="4860862"/>
          </a:xfrm>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212" y="1272988"/>
            <a:ext cx="3242329" cy="5585012"/>
          </a:xfrm>
          <a:prstGeom prst="rect">
            <a:avLst/>
          </a:prstGeom>
        </p:spPr>
      </p:pic>
    </p:spTree>
    <p:extLst>
      <p:ext uri="{BB962C8B-B14F-4D97-AF65-F5344CB8AC3E}">
        <p14:creationId xmlns:p14="http://schemas.microsoft.com/office/powerpoint/2010/main" val="3421663333"/>
      </p:ext>
    </p:extLst>
  </p:cSld>
  <p:clrMapOvr>
    <a:masterClrMapping/>
  </p:clrMapOvr>
  <mc:AlternateContent xmlns:mc="http://schemas.openxmlformats.org/markup-compatibility/2006" xmlns:p14="http://schemas.microsoft.com/office/powerpoint/2010/main">
    <mc:Choice Requires="p14">
      <p:transition spd="slow" p14:dur="1500">
        <p:wipe dir="d"/>
      </p:transition>
    </mc:Choice>
    <mc:Fallback xmlns="">
      <p:transition spd="slow">
        <p:wipe dir="d"/>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2"/>
                                        </p:tgtEl>
                                      </p:cBhvr>
                                    </p:animEffect>
                                    <p:set>
                                      <p:cBhvr>
                                        <p:cTn id="17" dur="1" fill="hold">
                                          <p:stCondLst>
                                            <p:cond delay="499"/>
                                          </p:stCondLst>
                                        </p:cTn>
                                        <p:tgtEl>
                                          <p:spTgt spid="2"/>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4"/>
                                        </p:tgtEl>
                                      </p:cBhvr>
                                    </p:animEffect>
                                    <p:set>
                                      <p:cBhvr>
                                        <p:cTn id="22"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60294"/>
            <a:ext cx="12192000" cy="354106"/>
          </a:xfrm>
        </p:spPr>
        <p:txBody>
          <a:bodyPr>
            <a:noAutofit/>
          </a:bodyPr>
          <a:lstStyle/>
          <a:p>
            <a:pPr algn="ctr"/>
            <a:r>
              <a:rPr lang="en-US" sz="3000" dirty="0" err="1" smtClean="0">
                <a:solidFill>
                  <a:schemeClr val="bg1"/>
                </a:solidFill>
                <a:latin typeface="Times New Roman" panose="02020603050405020304" pitchFamily="18" charset="0"/>
                <a:cs typeface="Times New Roman" panose="02020603050405020304" pitchFamily="18" charset="0"/>
              </a:rPr>
              <a:t>Hasil</a:t>
            </a:r>
            <a:r>
              <a:rPr lang="en-US" sz="3000" dirty="0" smtClean="0">
                <a:solidFill>
                  <a:schemeClr val="bg1"/>
                </a:solidFill>
                <a:latin typeface="Times New Roman" panose="02020603050405020304" pitchFamily="18" charset="0"/>
                <a:cs typeface="Times New Roman" panose="02020603050405020304" pitchFamily="18" charset="0"/>
              </a:rPr>
              <a:t> </a:t>
            </a:r>
            <a:r>
              <a:rPr lang="en-US" sz="3000" dirty="0" err="1" smtClean="0">
                <a:solidFill>
                  <a:schemeClr val="bg1"/>
                </a:solidFill>
                <a:latin typeface="Times New Roman" panose="02020603050405020304" pitchFamily="18" charset="0"/>
                <a:cs typeface="Times New Roman" panose="02020603050405020304" pitchFamily="18" charset="0"/>
              </a:rPr>
              <a:t>perbandingan</a:t>
            </a:r>
            <a:endParaRPr lang="en-US" sz="3000"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99246" y="1972235"/>
            <a:ext cx="10793507" cy="4885765"/>
          </a:xfrm>
        </p:spPr>
        <p:txBody>
          <a:bodyPr>
            <a:normAutofit/>
          </a:bodyPr>
          <a:lstStyle/>
          <a:p>
            <a:r>
              <a:rPr lang="en-US" sz="2500" dirty="0" smtClean="0">
                <a:solidFill>
                  <a:schemeClr val="bg1"/>
                </a:solidFill>
                <a:latin typeface="Times New Roman" panose="02020603050405020304" pitchFamily="18" charset="0"/>
                <a:cs typeface="Times New Roman" panose="02020603050405020304" pitchFamily="18" charset="0"/>
              </a:rPr>
              <a:t>	</a:t>
            </a:r>
            <a:r>
              <a:rPr lang="en-US" sz="2500" dirty="0" err="1" smtClean="0">
                <a:solidFill>
                  <a:schemeClr val="bg1"/>
                </a:solidFill>
                <a:latin typeface="Times New Roman" panose="02020603050405020304" pitchFamily="18" charset="0"/>
                <a:cs typeface="Times New Roman" panose="02020603050405020304" pitchFamily="18" charset="0"/>
              </a:rPr>
              <a:t>Pada</a:t>
            </a:r>
            <a:r>
              <a:rPr lang="en-US" sz="2500" dirty="0" smtClean="0">
                <a:solidFill>
                  <a:schemeClr val="bg1"/>
                </a:solidFill>
                <a:latin typeface="Times New Roman" panose="02020603050405020304" pitchFamily="18" charset="0"/>
                <a:cs typeface="Times New Roman" panose="02020603050405020304" pitchFamily="18" charset="0"/>
              </a:rPr>
              <a:t> </a:t>
            </a:r>
            <a:r>
              <a:rPr lang="en-US" sz="2500" dirty="0" err="1" smtClean="0">
                <a:solidFill>
                  <a:schemeClr val="bg1"/>
                </a:solidFill>
                <a:latin typeface="Times New Roman" panose="02020603050405020304" pitchFamily="18" charset="0"/>
                <a:cs typeface="Times New Roman" panose="02020603050405020304" pitchFamily="18" charset="0"/>
              </a:rPr>
              <a:t>sebelum</a:t>
            </a:r>
            <a:r>
              <a:rPr lang="en-US" sz="2500" dirty="0" smtClean="0">
                <a:solidFill>
                  <a:schemeClr val="bg1"/>
                </a:solidFill>
                <a:latin typeface="Times New Roman" panose="02020603050405020304" pitchFamily="18" charset="0"/>
                <a:cs typeface="Times New Roman" panose="02020603050405020304" pitchFamily="18" charset="0"/>
              </a:rPr>
              <a:t> </a:t>
            </a:r>
            <a:r>
              <a:rPr lang="en-US" sz="2500" dirty="0" err="1" smtClean="0">
                <a:solidFill>
                  <a:schemeClr val="bg1"/>
                </a:solidFill>
                <a:latin typeface="Times New Roman" panose="02020603050405020304" pitchFamily="18" charset="0"/>
                <a:cs typeface="Times New Roman" panose="02020603050405020304" pitchFamily="18" charset="0"/>
              </a:rPr>
              <a:t>nya</a:t>
            </a:r>
            <a:r>
              <a:rPr lang="en-US" sz="2500" dirty="0" smtClean="0">
                <a:solidFill>
                  <a:schemeClr val="bg1"/>
                </a:solidFill>
                <a:latin typeface="Times New Roman" panose="02020603050405020304" pitchFamily="18" charset="0"/>
                <a:cs typeface="Times New Roman" panose="02020603050405020304" pitchFamily="18" charset="0"/>
              </a:rPr>
              <a:t> kami </a:t>
            </a:r>
            <a:r>
              <a:rPr lang="en-US" sz="2500" dirty="0" err="1" smtClean="0">
                <a:solidFill>
                  <a:schemeClr val="bg1"/>
                </a:solidFill>
                <a:latin typeface="Times New Roman" panose="02020603050405020304" pitchFamily="18" charset="0"/>
                <a:cs typeface="Times New Roman" panose="02020603050405020304" pitchFamily="18" charset="0"/>
              </a:rPr>
              <a:t>memandingkan</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smtClean="0">
                <a:solidFill>
                  <a:schemeClr val="bg1"/>
                </a:solidFill>
                <a:latin typeface="Times New Roman" panose="02020603050405020304" pitchFamily="18" charset="0"/>
                <a:cs typeface="Times New Roman" panose="02020603050405020304" pitchFamily="18" charset="0"/>
              </a:rPr>
              <a:t>apakah</a:t>
            </a:r>
            <a:r>
              <a:rPr lang="en-US" sz="2500" dirty="0" smtClean="0">
                <a:solidFill>
                  <a:schemeClr val="bg1"/>
                </a:solidFill>
                <a:latin typeface="Times New Roman" panose="02020603050405020304" pitchFamily="18" charset="0"/>
                <a:cs typeface="Times New Roman" panose="02020603050405020304" pitchFamily="18" charset="0"/>
              </a:rPr>
              <a:t> </a:t>
            </a:r>
            <a:r>
              <a:rPr lang="en-US" sz="2500" dirty="0" err="1" smtClean="0">
                <a:solidFill>
                  <a:schemeClr val="bg1"/>
                </a:solidFill>
                <a:latin typeface="Times New Roman" panose="02020603050405020304" pitchFamily="18" charset="0"/>
                <a:cs typeface="Times New Roman" panose="02020603050405020304" pitchFamily="18" charset="0"/>
              </a:rPr>
              <a:t>jarak</a:t>
            </a:r>
            <a:r>
              <a:rPr lang="en-US" sz="2500" dirty="0" smtClean="0">
                <a:solidFill>
                  <a:schemeClr val="bg1"/>
                </a:solidFill>
                <a:latin typeface="Times New Roman" panose="02020603050405020304" pitchFamily="18" charset="0"/>
                <a:cs typeface="Times New Roman" panose="02020603050405020304" pitchFamily="18" charset="0"/>
              </a:rPr>
              <a:t> </a:t>
            </a:r>
            <a:r>
              <a:rPr lang="en-US" sz="2500" dirty="0" err="1" smtClean="0">
                <a:solidFill>
                  <a:schemeClr val="bg1"/>
                </a:solidFill>
                <a:latin typeface="Times New Roman" panose="02020603050405020304" pitchFamily="18" charset="0"/>
                <a:cs typeface="Times New Roman" panose="02020603050405020304" pitchFamily="18" charset="0"/>
              </a:rPr>
              <a:t>antara</a:t>
            </a:r>
            <a:r>
              <a:rPr lang="en-US" sz="2500" dirty="0" smtClean="0">
                <a:solidFill>
                  <a:schemeClr val="bg1"/>
                </a:solidFill>
                <a:latin typeface="Times New Roman" panose="02020603050405020304" pitchFamily="18" charset="0"/>
                <a:cs typeface="Times New Roman" panose="02020603050405020304" pitchFamily="18" charset="0"/>
              </a:rPr>
              <a:t> client </a:t>
            </a:r>
            <a:r>
              <a:rPr lang="en-US" sz="2500" dirty="0" err="1" smtClean="0">
                <a:solidFill>
                  <a:schemeClr val="bg1"/>
                </a:solidFill>
                <a:latin typeface="Times New Roman" panose="02020603050405020304" pitchFamily="18" charset="0"/>
                <a:cs typeface="Times New Roman" panose="02020603050405020304" pitchFamily="18" charset="0"/>
              </a:rPr>
              <a:t>dan</a:t>
            </a:r>
            <a:r>
              <a:rPr lang="en-US" sz="2500" dirty="0" smtClean="0">
                <a:solidFill>
                  <a:schemeClr val="bg1"/>
                </a:solidFill>
                <a:latin typeface="Times New Roman" panose="02020603050405020304" pitchFamily="18" charset="0"/>
                <a:cs typeface="Times New Roman" panose="02020603050405020304" pitchFamily="18" charset="0"/>
              </a:rPr>
              <a:t> </a:t>
            </a:r>
            <a:r>
              <a:rPr lang="en-US" sz="2500" dirty="0" err="1" smtClean="0">
                <a:solidFill>
                  <a:schemeClr val="bg1"/>
                </a:solidFill>
                <a:latin typeface="Times New Roman" panose="02020603050405020304" pitchFamily="18" charset="0"/>
                <a:cs typeface="Times New Roman" panose="02020603050405020304" pitchFamily="18" charset="0"/>
              </a:rPr>
              <a:t>Bts</a:t>
            </a:r>
            <a:r>
              <a:rPr lang="en-US" sz="2500" dirty="0" smtClean="0">
                <a:solidFill>
                  <a:schemeClr val="bg1"/>
                </a:solidFill>
                <a:latin typeface="Times New Roman" panose="02020603050405020304" pitchFamily="18" charset="0"/>
                <a:cs typeface="Times New Roman" panose="02020603050405020304" pitchFamily="18" charset="0"/>
              </a:rPr>
              <a:t> Provider. </a:t>
            </a:r>
            <a:r>
              <a:rPr lang="en-US" sz="2500" dirty="0" err="1" smtClean="0">
                <a:solidFill>
                  <a:schemeClr val="bg1"/>
                </a:solidFill>
                <a:latin typeface="Times New Roman" panose="02020603050405020304" pitchFamily="18" charset="0"/>
                <a:cs typeface="Times New Roman" panose="02020603050405020304" pitchFamily="18" charset="0"/>
              </a:rPr>
              <a:t>Ternyata</a:t>
            </a:r>
            <a:r>
              <a:rPr lang="en-US" sz="2500" dirty="0" smtClean="0">
                <a:solidFill>
                  <a:schemeClr val="bg1"/>
                </a:solidFill>
                <a:latin typeface="Times New Roman" panose="02020603050405020304" pitchFamily="18" charset="0"/>
                <a:cs typeface="Times New Roman" panose="02020603050405020304" pitchFamily="18" charset="0"/>
              </a:rPr>
              <a:t> </a:t>
            </a:r>
            <a:r>
              <a:rPr lang="en-US" sz="2500" dirty="0" err="1" smtClean="0">
                <a:solidFill>
                  <a:schemeClr val="bg1"/>
                </a:solidFill>
                <a:latin typeface="Times New Roman" panose="02020603050405020304" pitchFamily="18" charset="0"/>
                <a:cs typeface="Times New Roman" panose="02020603050405020304" pitchFamily="18" charset="0"/>
              </a:rPr>
              <a:t>ada</a:t>
            </a:r>
            <a:r>
              <a:rPr lang="en-US" sz="2500" dirty="0" smtClean="0">
                <a:solidFill>
                  <a:schemeClr val="bg1"/>
                </a:solidFill>
                <a:latin typeface="Times New Roman" panose="02020603050405020304" pitchFamily="18" charset="0"/>
                <a:cs typeface="Times New Roman" panose="02020603050405020304" pitchFamily="18" charset="0"/>
              </a:rPr>
              <a:t> </a:t>
            </a:r>
            <a:r>
              <a:rPr lang="en-US" sz="2500" dirty="0" err="1" smtClean="0">
                <a:solidFill>
                  <a:schemeClr val="bg1"/>
                </a:solidFill>
                <a:latin typeface="Times New Roman" panose="02020603050405020304" pitchFamily="18" charset="0"/>
                <a:cs typeface="Times New Roman" panose="02020603050405020304" pitchFamily="18" charset="0"/>
              </a:rPr>
              <a:t>perbedaan</a:t>
            </a:r>
            <a:r>
              <a:rPr lang="en-US" sz="2500" dirty="0" smtClean="0">
                <a:solidFill>
                  <a:schemeClr val="bg1"/>
                </a:solidFill>
                <a:latin typeface="Times New Roman" panose="02020603050405020304" pitchFamily="18" charset="0"/>
                <a:cs typeface="Times New Roman" panose="02020603050405020304" pitchFamily="18" charset="0"/>
              </a:rPr>
              <a:t>, </a:t>
            </a:r>
            <a:r>
              <a:rPr lang="en-US" sz="2500" dirty="0" err="1" smtClean="0">
                <a:solidFill>
                  <a:schemeClr val="bg1"/>
                </a:solidFill>
                <a:latin typeface="Times New Roman" panose="02020603050405020304" pitchFamily="18" charset="0"/>
                <a:cs typeface="Times New Roman" panose="02020603050405020304" pitchFamily="18" charset="0"/>
              </a:rPr>
              <a:t>semakin</a:t>
            </a:r>
            <a:r>
              <a:rPr lang="en-US" sz="2500" dirty="0" smtClean="0">
                <a:solidFill>
                  <a:schemeClr val="bg1"/>
                </a:solidFill>
                <a:latin typeface="Times New Roman" panose="02020603050405020304" pitchFamily="18" charset="0"/>
                <a:cs typeface="Times New Roman" panose="02020603050405020304" pitchFamily="18" charset="0"/>
              </a:rPr>
              <a:t> </a:t>
            </a:r>
            <a:r>
              <a:rPr lang="en-US" sz="2500" dirty="0" err="1" smtClean="0">
                <a:solidFill>
                  <a:schemeClr val="bg1"/>
                </a:solidFill>
                <a:latin typeface="Times New Roman" panose="02020603050405020304" pitchFamily="18" charset="0"/>
                <a:cs typeface="Times New Roman" panose="02020603050405020304" pitchFamily="18" charset="0"/>
              </a:rPr>
              <a:t>dekat</a:t>
            </a:r>
            <a:r>
              <a:rPr lang="en-US" sz="2500" dirty="0" smtClean="0">
                <a:solidFill>
                  <a:schemeClr val="bg1"/>
                </a:solidFill>
                <a:latin typeface="Times New Roman" panose="02020603050405020304" pitchFamily="18" charset="0"/>
                <a:cs typeface="Times New Roman" panose="02020603050405020304" pitchFamily="18" charset="0"/>
              </a:rPr>
              <a:t> client </a:t>
            </a:r>
            <a:r>
              <a:rPr lang="en-US" sz="2500" dirty="0" err="1" smtClean="0">
                <a:solidFill>
                  <a:schemeClr val="bg1"/>
                </a:solidFill>
                <a:latin typeface="Times New Roman" panose="02020603050405020304" pitchFamily="18" charset="0"/>
                <a:cs typeface="Times New Roman" panose="02020603050405020304" pitchFamily="18" charset="0"/>
              </a:rPr>
              <a:t>dengan</a:t>
            </a:r>
            <a:r>
              <a:rPr lang="en-US" sz="2500" dirty="0" smtClean="0">
                <a:solidFill>
                  <a:schemeClr val="bg1"/>
                </a:solidFill>
                <a:latin typeface="Times New Roman" panose="02020603050405020304" pitchFamily="18" charset="0"/>
                <a:cs typeface="Times New Roman" panose="02020603050405020304" pitchFamily="18" charset="0"/>
              </a:rPr>
              <a:t> </a:t>
            </a:r>
            <a:r>
              <a:rPr lang="en-US" sz="2500" dirty="0" err="1" smtClean="0">
                <a:solidFill>
                  <a:schemeClr val="bg1"/>
                </a:solidFill>
                <a:latin typeface="Times New Roman" panose="02020603050405020304" pitchFamily="18" charset="0"/>
                <a:cs typeface="Times New Roman" panose="02020603050405020304" pitchFamily="18" charset="0"/>
              </a:rPr>
              <a:t>Bts</a:t>
            </a:r>
            <a:r>
              <a:rPr lang="en-US" sz="2500" dirty="0" smtClean="0">
                <a:solidFill>
                  <a:schemeClr val="bg1"/>
                </a:solidFill>
                <a:latin typeface="Times New Roman" panose="02020603050405020304" pitchFamily="18" charset="0"/>
                <a:cs typeface="Times New Roman" panose="02020603050405020304" pitchFamily="18" charset="0"/>
              </a:rPr>
              <a:t> Provider </a:t>
            </a:r>
            <a:r>
              <a:rPr lang="en-US" sz="2500" dirty="0" err="1" smtClean="0">
                <a:solidFill>
                  <a:schemeClr val="bg1"/>
                </a:solidFill>
                <a:latin typeface="Times New Roman" panose="02020603050405020304" pitchFamily="18" charset="0"/>
                <a:cs typeface="Times New Roman" panose="02020603050405020304" pitchFamily="18" charset="0"/>
              </a:rPr>
              <a:t>maka</a:t>
            </a:r>
            <a:r>
              <a:rPr lang="en-US" sz="2500" dirty="0" smtClean="0">
                <a:solidFill>
                  <a:schemeClr val="bg1"/>
                </a:solidFill>
                <a:latin typeface="Times New Roman" panose="02020603050405020304" pitchFamily="18" charset="0"/>
                <a:cs typeface="Times New Roman" panose="02020603050405020304" pitchFamily="18" charset="0"/>
              </a:rPr>
              <a:t> </a:t>
            </a:r>
            <a:r>
              <a:rPr lang="en-US" sz="2500" dirty="0" err="1" smtClean="0">
                <a:solidFill>
                  <a:schemeClr val="bg1"/>
                </a:solidFill>
                <a:latin typeface="Times New Roman" panose="02020603050405020304" pitchFamily="18" charset="0"/>
                <a:cs typeface="Times New Roman" panose="02020603050405020304" pitchFamily="18" charset="0"/>
              </a:rPr>
              <a:t>kecepatan</a:t>
            </a:r>
            <a:r>
              <a:rPr lang="en-US" sz="2500" dirty="0" smtClean="0">
                <a:solidFill>
                  <a:schemeClr val="bg1"/>
                </a:solidFill>
                <a:latin typeface="Times New Roman" panose="02020603050405020304" pitchFamily="18" charset="0"/>
                <a:cs typeface="Times New Roman" panose="02020603050405020304" pitchFamily="18" charset="0"/>
              </a:rPr>
              <a:t> </a:t>
            </a:r>
            <a:r>
              <a:rPr lang="en-US" sz="2500" dirty="0" err="1" smtClean="0">
                <a:solidFill>
                  <a:schemeClr val="bg1"/>
                </a:solidFill>
                <a:latin typeface="Times New Roman" panose="02020603050405020304" pitchFamily="18" charset="0"/>
                <a:cs typeface="Times New Roman" panose="02020603050405020304" pitchFamily="18" charset="0"/>
              </a:rPr>
              <a:t>dari</a:t>
            </a:r>
            <a:r>
              <a:rPr lang="en-US" sz="2500" dirty="0" smtClean="0">
                <a:solidFill>
                  <a:schemeClr val="bg1"/>
                </a:solidFill>
                <a:latin typeface="Times New Roman" panose="02020603050405020304" pitchFamily="18" charset="0"/>
                <a:cs typeface="Times New Roman" panose="02020603050405020304" pitchFamily="18" charset="0"/>
              </a:rPr>
              <a:t> data internet </a:t>
            </a:r>
            <a:r>
              <a:rPr lang="en-US" sz="2500" dirty="0" err="1" smtClean="0">
                <a:solidFill>
                  <a:schemeClr val="bg1"/>
                </a:solidFill>
                <a:latin typeface="Times New Roman" panose="02020603050405020304" pitchFamily="18" charset="0"/>
                <a:cs typeface="Times New Roman" panose="02020603050405020304" pitchFamily="18" charset="0"/>
              </a:rPr>
              <a:t>akan</a:t>
            </a:r>
            <a:r>
              <a:rPr lang="en-US" sz="2500" dirty="0" smtClean="0">
                <a:solidFill>
                  <a:schemeClr val="bg1"/>
                </a:solidFill>
                <a:latin typeface="Times New Roman" panose="02020603050405020304" pitchFamily="18" charset="0"/>
                <a:cs typeface="Times New Roman" panose="02020603050405020304" pitchFamily="18" charset="0"/>
              </a:rPr>
              <a:t> </a:t>
            </a:r>
            <a:r>
              <a:rPr lang="en-US" sz="2500" dirty="0" err="1" smtClean="0">
                <a:solidFill>
                  <a:schemeClr val="bg1"/>
                </a:solidFill>
                <a:latin typeface="Times New Roman" panose="02020603050405020304" pitchFamily="18" charset="0"/>
                <a:cs typeface="Times New Roman" panose="02020603050405020304" pitchFamily="18" charset="0"/>
              </a:rPr>
              <a:t>lebih</a:t>
            </a:r>
            <a:r>
              <a:rPr lang="en-US" sz="2500" dirty="0" smtClean="0">
                <a:solidFill>
                  <a:schemeClr val="bg1"/>
                </a:solidFill>
                <a:latin typeface="Times New Roman" panose="02020603050405020304" pitchFamily="18" charset="0"/>
                <a:cs typeface="Times New Roman" panose="02020603050405020304" pitchFamily="18" charset="0"/>
              </a:rPr>
              <a:t> </a:t>
            </a:r>
            <a:r>
              <a:rPr lang="en-US" sz="2500" dirty="0" err="1" smtClean="0">
                <a:solidFill>
                  <a:schemeClr val="bg1"/>
                </a:solidFill>
                <a:latin typeface="Times New Roman" panose="02020603050405020304" pitchFamily="18" charset="0"/>
                <a:cs typeface="Times New Roman" panose="02020603050405020304" pitchFamily="18" charset="0"/>
              </a:rPr>
              <a:t>cepat</a:t>
            </a:r>
            <a:r>
              <a:rPr lang="en-US" sz="2500" dirty="0" smtClean="0">
                <a:solidFill>
                  <a:schemeClr val="bg1"/>
                </a:solidFill>
                <a:latin typeface="Times New Roman" panose="02020603050405020304" pitchFamily="18" charset="0"/>
                <a:cs typeface="Times New Roman" panose="02020603050405020304" pitchFamily="18" charset="0"/>
              </a:rPr>
              <a:t>. </a:t>
            </a:r>
            <a:r>
              <a:rPr lang="en-US" sz="2500" dirty="0" err="1" smtClean="0">
                <a:solidFill>
                  <a:schemeClr val="bg1"/>
                </a:solidFill>
                <a:latin typeface="Times New Roman" panose="02020603050405020304" pitchFamily="18" charset="0"/>
                <a:cs typeface="Times New Roman" panose="02020603050405020304" pitchFamily="18" charset="0"/>
              </a:rPr>
              <a:t>Pada</a:t>
            </a:r>
            <a:r>
              <a:rPr lang="en-US" sz="2500" dirty="0" smtClean="0">
                <a:solidFill>
                  <a:schemeClr val="bg1"/>
                </a:solidFill>
                <a:latin typeface="Times New Roman" panose="02020603050405020304" pitchFamily="18" charset="0"/>
                <a:cs typeface="Times New Roman" panose="02020603050405020304" pitchFamily="18" charset="0"/>
              </a:rPr>
              <a:t> </a:t>
            </a:r>
            <a:r>
              <a:rPr lang="en-US" sz="2500" dirty="0" err="1" smtClean="0">
                <a:solidFill>
                  <a:schemeClr val="bg1"/>
                </a:solidFill>
                <a:latin typeface="Times New Roman" panose="02020603050405020304" pitchFamily="18" charset="0"/>
                <a:cs typeface="Times New Roman" panose="02020603050405020304" pitchFamily="18" charset="0"/>
              </a:rPr>
              <a:t>analisis</a:t>
            </a:r>
            <a:r>
              <a:rPr lang="en-US" sz="2500" dirty="0" smtClean="0">
                <a:solidFill>
                  <a:schemeClr val="bg1"/>
                </a:solidFill>
                <a:latin typeface="Times New Roman" panose="02020603050405020304" pitchFamily="18" charset="0"/>
                <a:cs typeface="Times New Roman" panose="02020603050405020304" pitchFamily="18" charset="0"/>
              </a:rPr>
              <a:t> </a:t>
            </a:r>
            <a:r>
              <a:rPr lang="en-US" sz="2500" dirty="0" err="1" smtClean="0">
                <a:solidFill>
                  <a:schemeClr val="bg1"/>
                </a:solidFill>
                <a:latin typeface="Times New Roman" panose="02020603050405020304" pitchFamily="18" charset="0"/>
                <a:cs typeface="Times New Roman" panose="02020603050405020304" pitchFamily="18" charset="0"/>
              </a:rPr>
              <a:t>Telkomsel</a:t>
            </a:r>
            <a:r>
              <a:rPr lang="en-US" sz="2500" dirty="0" smtClean="0">
                <a:solidFill>
                  <a:schemeClr val="bg1"/>
                </a:solidFill>
                <a:latin typeface="Times New Roman" panose="02020603050405020304" pitchFamily="18" charset="0"/>
                <a:cs typeface="Times New Roman" panose="02020603050405020304" pitchFamily="18" charset="0"/>
              </a:rPr>
              <a:t> </a:t>
            </a:r>
            <a:r>
              <a:rPr lang="en-US" sz="2500" dirty="0" err="1" smtClean="0">
                <a:solidFill>
                  <a:schemeClr val="bg1"/>
                </a:solidFill>
                <a:latin typeface="Times New Roman" panose="02020603050405020304" pitchFamily="18" charset="0"/>
                <a:cs typeface="Times New Roman" panose="02020603050405020304" pitchFamily="18" charset="0"/>
              </a:rPr>
              <a:t>ini</a:t>
            </a:r>
            <a:r>
              <a:rPr lang="en-US" sz="2500" dirty="0" smtClean="0">
                <a:solidFill>
                  <a:schemeClr val="bg1"/>
                </a:solidFill>
                <a:latin typeface="Times New Roman" panose="02020603050405020304" pitchFamily="18" charset="0"/>
                <a:cs typeface="Times New Roman" panose="02020603050405020304" pitchFamily="18" charset="0"/>
              </a:rPr>
              <a:t> </a:t>
            </a:r>
            <a:r>
              <a:rPr lang="en-US" sz="2500" dirty="0">
                <a:solidFill>
                  <a:schemeClr val="bg1"/>
                </a:solidFill>
              </a:rPr>
              <a:t>± </a:t>
            </a:r>
            <a:r>
              <a:rPr lang="en-US" sz="2500" dirty="0" err="1">
                <a:solidFill>
                  <a:schemeClr val="bg1"/>
                </a:solidFill>
                <a:latin typeface="Times New Roman" panose="02020603050405020304" pitchFamily="18" charset="0"/>
                <a:cs typeface="Times New Roman" panose="02020603050405020304" pitchFamily="18" charset="0"/>
              </a:rPr>
              <a:t>jarak</a:t>
            </a:r>
            <a:r>
              <a:rPr lang="en-US" sz="2500" dirty="0">
                <a:solidFill>
                  <a:schemeClr val="bg1"/>
                </a:solidFill>
                <a:latin typeface="Times New Roman" panose="02020603050405020304" pitchFamily="18" charset="0"/>
                <a:cs typeface="Times New Roman" panose="02020603050405020304" pitchFamily="18" charset="0"/>
              </a:rPr>
              <a:t> 1</a:t>
            </a:r>
            <a:r>
              <a:rPr lang="en-US" sz="2500" dirty="0" smtClean="0">
                <a:solidFill>
                  <a:schemeClr val="bg1"/>
                </a:solidFill>
                <a:latin typeface="Times New Roman" panose="02020603050405020304" pitchFamily="18" charset="0"/>
                <a:cs typeface="Times New Roman" panose="02020603050405020304" pitchFamily="18" charset="0"/>
              </a:rPr>
              <a:t>00m </a:t>
            </a:r>
            <a:r>
              <a:rPr lang="en-US" sz="2500" dirty="0" err="1" smtClean="0">
                <a:solidFill>
                  <a:schemeClr val="bg1"/>
                </a:solidFill>
                <a:latin typeface="Times New Roman" panose="02020603050405020304" pitchFamily="18" charset="0"/>
                <a:cs typeface="Times New Roman" panose="02020603050405020304" pitchFamily="18" charset="0"/>
              </a:rPr>
              <a:t>mendapat</a:t>
            </a:r>
            <a:r>
              <a:rPr lang="en-US" sz="2500" dirty="0" smtClean="0">
                <a:solidFill>
                  <a:schemeClr val="bg1"/>
                </a:solidFill>
                <a:latin typeface="Times New Roman" panose="02020603050405020304" pitchFamily="18" charset="0"/>
                <a:cs typeface="Times New Roman" panose="02020603050405020304" pitchFamily="18" charset="0"/>
              </a:rPr>
              <a:t> </a:t>
            </a:r>
            <a:r>
              <a:rPr lang="en-US" sz="2500" dirty="0" err="1" smtClean="0">
                <a:solidFill>
                  <a:schemeClr val="bg1"/>
                </a:solidFill>
                <a:latin typeface="Times New Roman" panose="02020603050405020304" pitchFamily="18" charset="0"/>
                <a:cs typeface="Times New Roman" panose="02020603050405020304" pitchFamily="18" charset="0"/>
              </a:rPr>
              <a:t>hasil</a:t>
            </a:r>
            <a:r>
              <a:rPr lang="en-US" sz="2500" dirty="0" smtClean="0">
                <a:solidFill>
                  <a:schemeClr val="bg1"/>
                </a:solidFill>
                <a:latin typeface="Times New Roman" panose="02020603050405020304" pitchFamily="18" charset="0"/>
                <a:cs typeface="Times New Roman" panose="02020603050405020304" pitchFamily="18" charset="0"/>
              </a:rPr>
              <a:t> </a:t>
            </a:r>
            <a:r>
              <a:rPr lang="en-US" sz="2500" dirty="0" err="1" smtClean="0">
                <a:solidFill>
                  <a:schemeClr val="bg1"/>
                </a:solidFill>
                <a:latin typeface="Times New Roman" panose="02020603050405020304" pitchFamily="18" charset="0"/>
                <a:cs typeface="Times New Roman" panose="02020603050405020304" pitchFamily="18" charset="0"/>
              </a:rPr>
              <a:t>kecepatan</a:t>
            </a:r>
            <a:r>
              <a:rPr lang="en-US" sz="2500" dirty="0" smtClean="0">
                <a:solidFill>
                  <a:schemeClr val="bg1"/>
                </a:solidFill>
                <a:latin typeface="Times New Roman" panose="02020603050405020304" pitchFamily="18" charset="0"/>
                <a:cs typeface="Times New Roman" panose="02020603050405020304" pitchFamily="18" charset="0"/>
              </a:rPr>
              <a:t> internet yang </a:t>
            </a:r>
            <a:r>
              <a:rPr lang="en-US" sz="2500" dirty="0" err="1" smtClean="0">
                <a:solidFill>
                  <a:schemeClr val="bg1"/>
                </a:solidFill>
                <a:latin typeface="Times New Roman" panose="02020603050405020304" pitchFamily="18" charset="0"/>
                <a:cs typeface="Times New Roman" panose="02020603050405020304" pitchFamily="18" charset="0"/>
              </a:rPr>
              <a:t>lebih</a:t>
            </a:r>
            <a:r>
              <a:rPr lang="en-US" sz="2500" dirty="0" smtClean="0">
                <a:solidFill>
                  <a:schemeClr val="bg1"/>
                </a:solidFill>
                <a:latin typeface="Times New Roman" panose="02020603050405020304" pitchFamily="18" charset="0"/>
                <a:cs typeface="Times New Roman" panose="02020603050405020304" pitchFamily="18" charset="0"/>
              </a:rPr>
              <a:t> </a:t>
            </a:r>
            <a:r>
              <a:rPr lang="en-US" sz="2500" dirty="0" err="1" smtClean="0">
                <a:solidFill>
                  <a:schemeClr val="bg1"/>
                </a:solidFill>
                <a:latin typeface="Times New Roman" panose="02020603050405020304" pitchFamily="18" charset="0"/>
                <a:cs typeface="Times New Roman" panose="02020603050405020304" pitchFamily="18" charset="0"/>
              </a:rPr>
              <a:t>baik</a:t>
            </a:r>
            <a:r>
              <a:rPr lang="en-US" sz="2500" dirty="0" smtClean="0">
                <a:solidFill>
                  <a:schemeClr val="bg1"/>
                </a:solidFill>
                <a:latin typeface="Times New Roman" panose="02020603050405020304" pitchFamily="18" charset="0"/>
                <a:cs typeface="Times New Roman" panose="02020603050405020304" pitchFamily="18" charset="0"/>
              </a:rPr>
              <a:t>.</a:t>
            </a:r>
            <a:endParaRPr lang="en-US" sz="25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505051"/>
      </p:ext>
    </p:extLst>
  </p:cSld>
  <p:clrMapOvr>
    <a:masterClrMapping/>
  </p:clrMapOvr>
  <mc:AlternateContent xmlns:mc="http://schemas.openxmlformats.org/markup-compatibility/2006" xmlns:p14="http://schemas.microsoft.com/office/powerpoint/2010/main">
    <mc:Choice Requires="p14">
      <p:transition spd="slow" p14:dur="1500">
        <p:wipe dir="d"/>
      </p:transition>
    </mc:Choice>
    <mc:Fallback xmlns="">
      <p:transition spd="slow">
        <p:wipe dir="d"/>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2"/>
                                        </p:tgtEl>
                                      </p:cBhvr>
                                    </p:animEffect>
                                    <p:set>
                                      <p:cBhvr>
                                        <p:cTn id="17" dur="1" fill="hold">
                                          <p:stCondLst>
                                            <p:cond delay="499"/>
                                          </p:stCondLst>
                                        </p:cTn>
                                        <p:tgtEl>
                                          <p:spTgt spid="2"/>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3">
                                            <p:txEl>
                                              <p:pRg st="0" end="0"/>
                                            </p:txEl>
                                          </p:spTgt>
                                        </p:tgtEl>
                                      </p:cBhvr>
                                    </p:animEffect>
                                    <p:set>
                                      <p:cBhvr>
                                        <p:cTn id="22"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8870" y="555811"/>
            <a:ext cx="10094260" cy="510987"/>
          </a:xfrm>
        </p:spPr>
        <p:txBody>
          <a:bodyPr>
            <a:noAutofit/>
          </a:bodyPr>
          <a:lstStyle/>
          <a:p>
            <a:pPr algn="ctr"/>
            <a:r>
              <a:rPr lang="en-US" sz="3000" dirty="0">
                <a:solidFill>
                  <a:schemeClr val="bg1"/>
                </a:solidFill>
                <a:latin typeface="Times New Roman" panose="02020603050405020304" pitchFamily="18" charset="0"/>
                <a:cs typeface="Times New Roman" panose="02020603050405020304" pitchFamily="18" charset="0"/>
              </a:rPr>
              <a:t>XL</a:t>
            </a:r>
          </a:p>
        </p:txBody>
      </p:sp>
      <p:sp>
        <p:nvSpPr>
          <p:cNvPr id="3" name="Subtitle 2"/>
          <p:cNvSpPr>
            <a:spLocks noGrp="1"/>
          </p:cNvSpPr>
          <p:nvPr>
            <p:ph type="subTitle" idx="1"/>
          </p:nvPr>
        </p:nvSpPr>
        <p:spPr>
          <a:xfrm>
            <a:off x="681318" y="1909483"/>
            <a:ext cx="10829364" cy="2348752"/>
          </a:xfrm>
        </p:spPr>
        <p:txBody>
          <a:bodyPr/>
          <a:lstStyle/>
          <a:p>
            <a:pPr marL="342900" indent="-342900" algn="just">
              <a:buClrTx/>
              <a:buFont typeface="Wingdings" panose="05000000000000000000" pitchFamily="2" charset="2"/>
              <a:buChar char="Ø"/>
            </a:pPr>
            <a:r>
              <a:rPr lang="en-US" sz="2500" dirty="0" err="1">
                <a:solidFill>
                  <a:schemeClr val="bg1"/>
                </a:solidFill>
                <a:latin typeface="Times New Roman" panose="02020603050405020304" pitchFamily="18" charset="0"/>
                <a:cs typeface="Times New Roman" panose="02020603050405020304" pitchFamily="18" charset="0"/>
              </a:rPr>
              <a:t>Dengan</a:t>
            </a:r>
            <a:r>
              <a:rPr lang="en-US" sz="2500" dirty="0">
                <a:solidFill>
                  <a:schemeClr val="bg1"/>
                </a:solidFill>
                <a:latin typeface="Times New Roman" panose="02020603050405020304" pitchFamily="18" charset="0"/>
                <a:cs typeface="Times New Roman" panose="02020603050405020304" pitchFamily="18" charset="0"/>
              </a:rPr>
              <a:t> provider XL </a:t>
            </a:r>
            <a:r>
              <a:rPr lang="en-US" sz="2500" dirty="0" err="1">
                <a:solidFill>
                  <a:schemeClr val="bg1"/>
                </a:solidFill>
                <a:latin typeface="Times New Roman" panose="02020603050405020304" pitchFamily="18" charset="0"/>
                <a:cs typeface="Times New Roman" panose="02020603050405020304" pitchFamily="18" charset="0"/>
              </a:rPr>
              <a:t>ini</a:t>
            </a:r>
            <a:r>
              <a:rPr lang="en-US" sz="2500" dirty="0">
                <a:solidFill>
                  <a:schemeClr val="bg1"/>
                </a:solidFill>
                <a:latin typeface="Times New Roman" panose="02020603050405020304" pitchFamily="18" charset="0"/>
                <a:cs typeface="Times New Roman" panose="02020603050405020304" pitchFamily="18" charset="0"/>
              </a:rPr>
              <a:t> kami </a:t>
            </a:r>
            <a:r>
              <a:rPr lang="en-US" sz="2500" dirty="0" err="1">
                <a:solidFill>
                  <a:schemeClr val="bg1"/>
                </a:solidFill>
                <a:latin typeface="Times New Roman" panose="02020603050405020304" pitchFamily="18" charset="0"/>
                <a:cs typeface="Times New Roman" panose="02020603050405020304" pitchFamily="18" charset="0"/>
              </a:rPr>
              <a:t>menguji</a:t>
            </a:r>
            <a:r>
              <a:rPr lang="en-US" sz="2500" dirty="0">
                <a:solidFill>
                  <a:schemeClr val="bg1"/>
                </a:solidFill>
                <a:latin typeface="Times New Roman" panose="02020603050405020304" pitchFamily="18" charset="0"/>
                <a:cs typeface="Times New Roman" panose="02020603050405020304" pitchFamily="18" charset="0"/>
              </a:rPr>
              <a:t> di </a:t>
            </a:r>
            <a:r>
              <a:rPr lang="en-US" sz="2500" dirty="0" err="1">
                <a:solidFill>
                  <a:schemeClr val="bg1"/>
                </a:solidFill>
                <a:latin typeface="Times New Roman" panose="02020603050405020304" pitchFamily="18" charset="0"/>
                <a:cs typeface="Times New Roman" panose="02020603050405020304" pitchFamily="18" charset="0"/>
              </a:rPr>
              <a:t>daerah</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Jalan</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Jalan</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Kapt</a:t>
            </a:r>
            <a:r>
              <a:rPr lang="en-US" sz="2500" dirty="0">
                <a:solidFill>
                  <a:schemeClr val="bg1"/>
                </a:solidFill>
                <a:latin typeface="Times New Roman" panose="02020603050405020304" pitchFamily="18" charset="0"/>
                <a:cs typeface="Times New Roman" panose="02020603050405020304" pitchFamily="18" charset="0"/>
              </a:rPr>
              <a:t>. A. </a:t>
            </a:r>
            <a:r>
              <a:rPr lang="en-US" sz="2500" dirty="0" err="1" smtClean="0">
                <a:solidFill>
                  <a:schemeClr val="bg1"/>
                </a:solidFill>
                <a:latin typeface="Times New Roman" panose="02020603050405020304" pitchFamily="18" charset="0"/>
                <a:cs typeface="Times New Roman" panose="02020603050405020304" pitchFamily="18" charset="0"/>
              </a:rPr>
              <a:t>Rivai</a:t>
            </a:r>
            <a:r>
              <a:rPr lang="en-US" sz="2500" dirty="0" smtClean="0">
                <a:solidFill>
                  <a:schemeClr val="bg1"/>
                </a:solidFill>
                <a:latin typeface="Times New Roman" panose="02020603050405020304" pitchFamily="18" charset="0"/>
                <a:cs typeface="Times New Roman" panose="02020603050405020304" pitchFamily="18" charset="0"/>
              </a:rPr>
              <a:t>. Kami </a:t>
            </a:r>
            <a:r>
              <a:rPr lang="en-US" sz="2500" dirty="0" err="1" smtClean="0">
                <a:solidFill>
                  <a:schemeClr val="bg1"/>
                </a:solidFill>
                <a:latin typeface="Times New Roman" panose="02020603050405020304" pitchFamily="18" charset="0"/>
                <a:cs typeface="Times New Roman" panose="02020603050405020304" pitchFamily="18" charset="0"/>
              </a:rPr>
              <a:t>melakukan</a:t>
            </a:r>
            <a:r>
              <a:rPr lang="en-US" sz="2500" dirty="0" smtClean="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percobaan</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dan</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mendapat</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hasil</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seperti</a:t>
            </a:r>
            <a:r>
              <a:rPr lang="en-US" sz="2500" dirty="0">
                <a:solidFill>
                  <a:schemeClr val="bg1"/>
                </a:solidFill>
                <a:latin typeface="Times New Roman" panose="02020603050405020304" pitchFamily="18" charset="0"/>
                <a:cs typeface="Times New Roman" panose="02020603050405020304" pitchFamily="18" charset="0"/>
              </a:rPr>
              <a:t> table </a:t>
            </a:r>
            <a:r>
              <a:rPr lang="id-ID" sz="2500" dirty="0" smtClean="0">
                <a:solidFill>
                  <a:schemeClr val="bg1"/>
                </a:solidFill>
                <a:latin typeface="Times New Roman" panose="02020603050405020304" pitchFamily="18" charset="0"/>
                <a:cs typeface="Times New Roman" panose="02020603050405020304" pitchFamily="18" charset="0"/>
              </a:rPr>
              <a:t>terlampir</a:t>
            </a:r>
            <a:r>
              <a:rPr lang="en-US" sz="2500" dirty="0" smtClean="0">
                <a:solidFill>
                  <a:schemeClr val="bg1"/>
                </a:solidFill>
                <a:latin typeface="Times New Roman" panose="02020603050405020304" pitchFamily="18" charset="0"/>
                <a:cs typeface="Times New Roman" panose="02020603050405020304" pitchFamily="18" charset="0"/>
              </a:rPr>
              <a:t>.</a:t>
            </a:r>
            <a:endParaRPr lang="id-ID" sz="2500" dirty="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180824080"/>
              </p:ext>
            </p:extLst>
          </p:nvPr>
        </p:nvGraphicFramePr>
        <p:xfrm>
          <a:off x="1048871" y="3058160"/>
          <a:ext cx="10094259" cy="767080"/>
        </p:xfrm>
        <a:graphic>
          <a:graphicData uri="http://schemas.openxmlformats.org/drawingml/2006/table">
            <a:tbl>
              <a:tblPr firstRow="1" bandRow="1">
                <a:tableStyleId>{5C22544A-7EE6-4342-B048-85BDC9FD1C3A}</a:tableStyleId>
              </a:tblPr>
              <a:tblGrid>
                <a:gridCol w="1730188"/>
                <a:gridCol w="1237129"/>
                <a:gridCol w="1358794"/>
                <a:gridCol w="1442037"/>
                <a:gridCol w="1442037"/>
                <a:gridCol w="1442037"/>
                <a:gridCol w="1442037"/>
              </a:tblGrid>
              <a:tr h="370840">
                <a:tc>
                  <a:txBody>
                    <a:bodyPr/>
                    <a:lstStyle/>
                    <a:p>
                      <a:pPr algn="ctr"/>
                      <a:r>
                        <a:rPr lang="id-ID" sz="2000" dirty="0" smtClean="0">
                          <a:latin typeface="Times New Roman" panose="02020603050405020304" pitchFamily="18" charset="0"/>
                          <a:cs typeface="Times New Roman" panose="02020603050405020304" pitchFamily="18" charset="0"/>
                        </a:rPr>
                        <a:t>A</a:t>
                      </a:r>
                      <a:r>
                        <a:rPr lang="en-US" sz="2000" dirty="0" err="1" smtClean="0">
                          <a:latin typeface="Times New Roman" panose="02020603050405020304" pitchFamily="18" charset="0"/>
                          <a:cs typeface="Times New Roman" panose="02020603050405020304" pitchFamily="18" charset="0"/>
                        </a:rPr>
                        <a:t>rea</a:t>
                      </a:r>
                      <a:endParaRPr lang="id-ID" sz="2000" dirty="0">
                        <a:latin typeface="Times New Roman" panose="02020603050405020304" pitchFamily="18" charset="0"/>
                        <a:cs typeface="Times New Roman" panose="02020603050405020304" pitchFamily="18" charset="0"/>
                      </a:endParaRPr>
                    </a:p>
                  </a:txBody>
                  <a:tcPr/>
                </a:tc>
                <a:tc>
                  <a:txBody>
                    <a:bodyPr/>
                    <a:lstStyle/>
                    <a:p>
                      <a:pPr algn="ctr"/>
                      <a:r>
                        <a:rPr lang="id-ID" sz="2000" dirty="0" smtClean="0">
                          <a:latin typeface="Times New Roman" panose="02020603050405020304" pitchFamily="18" charset="0"/>
                          <a:cs typeface="Times New Roman" panose="02020603050405020304" pitchFamily="18" charset="0"/>
                        </a:rPr>
                        <a:t>P</a:t>
                      </a:r>
                      <a:r>
                        <a:rPr lang="en-US" sz="2000" dirty="0" err="1" smtClean="0">
                          <a:latin typeface="Times New Roman" panose="02020603050405020304" pitchFamily="18" charset="0"/>
                          <a:cs typeface="Times New Roman" panose="02020603050405020304" pitchFamily="18" charset="0"/>
                        </a:rPr>
                        <a:t>rovider</a:t>
                      </a:r>
                      <a:endParaRPr lang="id-ID" sz="2000" dirty="0">
                        <a:latin typeface="Times New Roman" panose="02020603050405020304" pitchFamily="18" charset="0"/>
                        <a:cs typeface="Times New Roman" panose="02020603050405020304" pitchFamily="18" charset="0"/>
                      </a:endParaRPr>
                    </a:p>
                  </a:txBody>
                  <a:tcPr/>
                </a:tc>
                <a:tc>
                  <a:txBody>
                    <a:bodyPr/>
                    <a:lstStyle/>
                    <a:p>
                      <a:pPr algn="ctr"/>
                      <a:r>
                        <a:rPr lang="id-ID" sz="2000" dirty="0" smtClean="0">
                          <a:latin typeface="Times New Roman" panose="02020603050405020304" pitchFamily="18" charset="0"/>
                          <a:cs typeface="Times New Roman" panose="02020603050405020304" pitchFamily="18" charset="0"/>
                        </a:rPr>
                        <a:t>RSRP</a:t>
                      </a:r>
                      <a:endParaRPr lang="id-ID" sz="2000" dirty="0">
                        <a:latin typeface="Times New Roman" panose="02020603050405020304" pitchFamily="18" charset="0"/>
                        <a:cs typeface="Times New Roman" panose="02020603050405020304" pitchFamily="18" charset="0"/>
                      </a:endParaRPr>
                    </a:p>
                  </a:txBody>
                  <a:tcPr/>
                </a:tc>
                <a:tc>
                  <a:txBody>
                    <a:bodyPr/>
                    <a:lstStyle/>
                    <a:p>
                      <a:pPr algn="ctr"/>
                      <a:r>
                        <a:rPr lang="id-ID" sz="2000" dirty="0" smtClean="0">
                          <a:latin typeface="Times New Roman" panose="02020603050405020304" pitchFamily="18" charset="0"/>
                          <a:cs typeface="Times New Roman" panose="02020603050405020304" pitchFamily="18" charset="0"/>
                        </a:rPr>
                        <a:t>RSRQ</a:t>
                      </a:r>
                      <a:endParaRPr lang="id-ID" sz="2000" dirty="0">
                        <a:latin typeface="Times New Roman" panose="02020603050405020304" pitchFamily="18" charset="0"/>
                        <a:cs typeface="Times New Roman" panose="02020603050405020304" pitchFamily="18" charset="0"/>
                      </a:endParaRPr>
                    </a:p>
                  </a:txBody>
                  <a:tcPr/>
                </a:tc>
                <a:tc>
                  <a:txBody>
                    <a:bodyPr/>
                    <a:lstStyle/>
                    <a:p>
                      <a:pPr algn="ctr"/>
                      <a:r>
                        <a:rPr lang="id-ID" sz="2000" dirty="0" smtClean="0">
                          <a:latin typeface="Times New Roman" panose="02020603050405020304" pitchFamily="18" charset="0"/>
                          <a:cs typeface="Times New Roman" panose="02020603050405020304" pitchFamily="18" charset="0"/>
                        </a:rPr>
                        <a:t>RSSNR</a:t>
                      </a:r>
                      <a:endParaRPr lang="id-ID"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latin typeface="Times New Roman" panose="02020603050405020304" pitchFamily="18" charset="0"/>
                          <a:cs typeface="Times New Roman" panose="02020603050405020304" pitchFamily="18" charset="0"/>
                        </a:rPr>
                        <a:t>Download</a:t>
                      </a:r>
                      <a:endParaRPr lang="id-ID" sz="2000" dirty="0">
                        <a:latin typeface="Times New Roman" panose="02020603050405020304" pitchFamily="18" charset="0"/>
                        <a:cs typeface="Times New Roman" panose="02020603050405020304" pitchFamily="18" charset="0"/>
                      </a:endParaRPr>
                    </a:p>
                  </a:txBody>
                  <a:tcPr/>
                </a:tc>
                <a:tc>
                  <a:txBody>
                    <a:bodyPr/>
                    <a:lstStyle/>
                    <a:p>
                      <a:pPr algn="ctr"/>
                      <a:r>
                        <a:rPr lang="id-ID" sz="2000" dirty="0" smtClean="0">
                          <a:latin typeface="Times New Roman" panose="02020603050405020304" pitchFamily="18" charset="0"/>
                          <a:cs typeface="Times New Roman" panose="02020603050405020304" pitchFamily="18" charset="0"/>
                        </a:rPr>
                        <a:t>U</a:t>
                      </a:r>
                      <a:r>
                        <a:rPr lang="en-US" sz="2000" dirty="0" err="1" smtClean="0">
                          <a:latin typeface="Times New Roman" panose="02020603050405020304" pitchFamily="18" charset="0"/>
                          <a:cs typeface="Times New Roman" panose="02020603050405020304" pitchFamily="18" charset="0"/>
                        </a:rPr>
                        <a:t>pload</a:t>
                      </a:r>
                      <a:endParaRPr lang="id-ID" sz="2000" dirty="0">
                        <a:latin typeface="Times New Roman" panose="02020603050405020304" pitchFamily="18" charset="0"/>
                        <a:cs typeface="Times New Roman" panose="02020603050405020304" pitchFamily="18" charset="0"/>
                      </a:endParaRPr>
                    </a:p>
                  </a:txBody>
                  <a:tcPr/>
                </a:tc>
              </a:tr>
              <a:tr h="370840">
                <a:tc>
                  <a:txBody>
                    <a:bodyPr/>
                    <a:lstStyle/>
                    <a:p>
                      <a:r>
                        <a:rPr lang="en-US" sz="1500" dirty="0" err="1" smtClean="0">
                          <a:latin typeface="Times New Roman" panose="02020603050405020304" pitchFamily="18" charset="0"/>
                          <a:cs typeface="Times New Roman" panose="02020603050405020304" pitchFamily="18" charset="0"/>
                        </a:rPr>
                        <a:t>Jalan</a:t>
                      </a:r>
                      <a:r>
                        <a:rPr lang="en-US" sz="1500" baseline="0" dirty="0" smtClean="0">
                          <a:latin typeface="Times New Roman" panose="02020603050405020304" pitchFamily="18" charset="0"/>
                          <a:cs typeface="Times New Roman" panose="02020603050405020304" pitchFamily="18" charset="0"/>
                        </a:rPr>
                        <a:t> </a:t>
                      </a:r>
                      <a:r>
                        <a:rPr lang="en-US" sz="1500" baseline="0" dirty="0" err="1" smtClean="0">
                          <a:latin typeface="Times New Roman" panose="02020603050405020304" pitchFamily="18" charset="0"/>
                          <a:cs typeface="Times New Roman" panose="02020603050405020304" pitchFamily="18" charset="0"/>
                        </a:rPr>
                        <a:t>Kapt</a:t>
                      </a:r>
                      <a:r>
                        <a:rPr lang="en-US" sz="1500" baseline="0" dirty="0" smtClean="0">
                          <a:latin typeface="Times New Roman" panose="02020603050405020304" pitchFamily="18" charset="0"/>
                          <a:cs typeface="Times New Roman" panose="02020603050405020304" pitchFamily="18" charset="0"/>
                        </a:rPr>
                        <a:t>. A. </a:t>
                      </a:r>
                      <a:r>
                        <a:rPr lang="en-US" sz="1500" baseline="0" dirty="0" err="1" smtClean="0">
                          <a:latin typeface="Times New Roman" panose="02020603050405020304" pitchFamily="18" charset="0"/>
                          <a:cs typeface="Times New Roman" panose="02020603050405020304" pitchFamily="18" charset="0"/>
                        </a:rPr>
                        <a:t>Rivai</a:t>
                      </a:r>
                      <a:endParaRPr lang="id-ID" sz="1500" dirty="0">
                        <a:latin typeface="Times New Roman" panose="02020603050405020304" pitchFamily="18" charset="0"/>
                        <a:cs typeface="Times New Roman" panose="02020603050405020304" pitchFamily="18" charset="0"/>
                      </a:endParaRPr>
                    </a:p>
                  </a:txBody>
                  <a:tcPr/>
                </a:tc>
                <a:tc>
                  <a:txBody>
                    <a:bodyPr/>
                    <a:lstStyle/>
                    <a:p>
                      <a:r>
                        <a:rPr lang="id-ID" sz="1500" dirty="0" smtClean="0">
                          <a:latin typeface="Times New Roman" panose="02020603050405020304" pitchFamily="18" charset="0"/>
                          <a:cs typeface="Times New Roman" panose="02020603050405020304" pitchFamily="18" charset="0"/>
                        </a:rPr>
                        <a:t>XL</a:t>
                      </a:r>
                      <a:endParaRPr lang="id-ID" sz="1500" dirty="0">
                        <a:latin typeface="Times New Roman" panose="02020603050405020304" pitchFamily="18" charset="0"/>
                        <a:cs typeface="Times New Roman" panose="02020603050405020304" pitchFamily="18" charset="0"/>
                      </a:endParaRPr>
                    </a:p>
                  </a:txBody>
                  <a:tcPr/>
                </a:tc>
                <a:tc>
                  <a:txBody>
                    <a:bodyPr/>
                    <a:lstStyle/>
                    <a:p>
                      <a:r>
                        <a:rPr lang="en-US" sz="1500" dirty="0" smtClean="0">
                          <a:latin typeface="Times New Roman" panose="02020603050405020304" pitchFamily="18" charset="0"/>
                          <a:cs typeface="Times New Roman" panose="02020603050405020304" pitchFamily="18" charset="0"/>
                        </a:rPr>
                        <a:t>-80 </a:t>
                      </a:r>
                      <a:r>
                        <a:rPr lang="en-US" sz="1500" dirty="0" err="1" smtClean="0">
                          <a:latin typeface="Times New Roman" panose="02020603050405020304" pitchFamily="18" charset="0"/>
                          <a:cs typeface="Times New Roman" panose="02020603050405020304" pitchFamily="18" charset="0"/>
                        </a:rPr>
                        <a:t>dBm</a:t>
                      </a:r>
                      <a:endParaRPr lang="en-US" sz="1500" dirty="0">
                        <a:latin typeface="Times New Roman" panose="02020603050405020304" pitchFamily="18" charset="0"/>
                        <a:cs typeface="Times New Roman" panose="02020603050405020304" pitchFamily="18" charset="0"/>
                      </a:endParaRPr>
                    </a:p>
                  </a:txBody>
                  <a:tcPr/>
                </a:tc>
                <a:tc>
                  <a:txBody>
                    <a:bodyPr/>
                    <a:lstStyle/>
                    <a:p>
                      <a:r>
                        <a:rPr lang="en-US" sz="1500" dirty="0" smtClean="0">
                          <a:latin typeface="Times New Roman" panose="02020603050405020304" pitchFamily="18" charset="0"/>
                          <a:cs typeface="Times New Roman" panose="02020603050405020304" pitchFamily="18" charset="0"/>
                        </a:rPr>
                        <a:t>-13 dB</a:t>
                      </a:r>
                      <a:endParaRPr lang="en-US" sz="1500" dirty="0">
                        <a:latin typeface="Times New Roman" panose="02020603050405020304" pitchFamily="18" charset="0"/>
                        <a:cs typeface="Times New Roman" panose="02020603050405020304" pitchFamily="18" charset="0"/>
                      </a:endParaRPr>
                    </a:p>
                  </a:txBody>
                  <a:tcPr/>
                </a:tc>
                <a:tc>
                  <a:txBody>
                    <a:bodyPr/>
                    <a:lstStyle/>
                    <a:p>
                      <a:r>
                        <a:rPr lang="en-US" sz="1500" dirty="0" smtClean="0">
                          <a:latin typeface="Times New Roman" panose="02020603050405020304" pitchFamily="18" charset="0"/>
                          <a:cs typeface="Times New Roman" panose="02020603050405020304" pitchFamily="18" charset="0"/>
                        </a:rPr>
                        <a:t>14,2</a:t>
                      </a:r>
                      <a:r>
                        <a:rPr lang="en-US" sz="1500" baseline="0" dirty="0" smtClean="0">
                          <a:latin typeface="Times New Roman" panose="02020603050405020304" pitchFamily="18" charset="0"/>
                          <a:cs typeface="Times New Roman" panose="02020603050405020304" pitchFamily="18" charset="0"/>
                        </a:rPr>
                        <a:t> dB</a:t>
                      </a:r>
                      <a:endParaRPr lang="en-US" sz="1500" dirty="0">
                        <a:latin typeface="Times New Roman" panose="02020603050405020304" pitchFamily="18" charset="0"/>
                        <a:cs typeface="Times New Roman" panose="02020603050405020304" pitchFamily="18" charset="0"/>
                      </a:endParaRPr>
                    </a:p>
                  </a:txBody>
                  <a:tcPr/>
                </a:tc>
                <a:tc>
                  <a:txBody>
                    <a:bodyPr/>
                    <a:lstStyle/>
                    <a:p>
                      <a:r>
                        <a:rPr lang="en-US" sz="1500" dirty="0" smtClean="0">
                          <a:solidFill>
                            <a:schemeClr val="bg1"/>
                          </a:solidFill>
                          <a:latin typeface="Times New Roman" panose="02020603050405020304" pitchFamily="18" charset="0"/>
                          <a:cs typeface="Times New Roman" panose="02020603050405020304" pitchFamily="18" charset="0"/>
                        </a:rPr>
                        <a:t>16,9 </a:t>
                      </a:r>
                      <a:r>
                        <a:rPr lang="en-US" sz="1500" dirty="0" smtClean="0">
                          <a:solidFill>
                            <a:schemeClr val="bg1"/>
                          </a:solidFill>
                          <a:latin typeface="Times New Roman" panose="02020603050405020304" pitchFamily="18" charset="0"/>
                          <a:cs typeface="Times New Roman" panose="02020603050405020304" pitchFamily="18" charset="0"/>
                        </a:rPr>
                        <a:t>Mbps </a:t>
                      </a:r>
                      <a:endParaRPr lang="en-US" sz="1500"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US" sz="1500" dirty="0" smtClean="0">
                          <a:solidFill>
                            <a:schemeClr val="bg1"/>
                          </a:solidFill>
                          <a:latin typeface="Times New Roman" panose="02020603050405020304" pitchFamily="18" charset="0"/>
                          <a:cs typeface="Times New Roman" panose="02020603050405020304" pitchFamily="18" charset="0"/>
                        </a:rPr>
                        <a:t>19,8 </a:t>
                      </a:r>
                      <a:r>
                        <a:rPr lang="en-US" sz="1500" dirty="0" smtClean="0">
                          <a:solidFill>
                            <a:schemeClr val="bg1"/>
                          </a:solidFill>
                          <a:latin typeface="Times New Roman" panose="02020603050405020304" pitchFamily="18" charset="0"/>
                          <a:cs typeface="Times New Roman" panose="02020603050405020304" pitchFamily="18" charset="0"/>
                        </a:rPr>
                        <a:t>Mbps </a:t>
                      </a:r>
                      <a:endParaRPr lang="en-US" sz="1500" dirty="0">
                        <a:solidFill>
                          <a:schemeClr val="bg1"/>
                        </a:solidFill>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570317356"/>
      </p:ext>
    </p:extLst>
  </p:cSld>
  <p:clrMapOvr>
    <a:masterClrMapping/>
  </p:clrMapOvr>
  <mc:AlternateContent xmlns:mc="http://schemas.openxmlformats.org/markup-compatibility/2006" xmlns:p14="http://schemas.microsoft.com/office/powerpoint/2010/main">
    <mc:Choice Requires="p14">
      <p:transition spd="slow" p14:dur="1500">
        <p:wipe dir="d"/>
      </p:transition>
    </mc:Choice>
    <mc:Fallback xmlns="">
      <p:transition spd="slow">
        <p:wipe dir="d"/>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50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50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500"/>
                                  </p:stCondLst>
                                  <p:childTnLst>
                                    <p:animEffect transition="out" filter="fade">
                                      <p:cBhvr>
                                        <p:cTn id="21" dur="1000"/>
                                        <p:tgtEl>
                                          <p:spTgt spid="2"/>
                                        </p:tgtEl>
                                      </p:cBhvr>
                                    </p:animEffect>
                                    <p:set>
                                      <p:cBhvr>
                                        <p:cTn id="22" dur="1" fill="hold">
                                          <p:stCondLst>
                                            <p:cond delay="999"/>
                                          </p:stCondLst>
                                        </p:cTn>
                                        <p:tgtEl>
                                          <p:spTgt spid="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500"/>
                                  </p:stCondLst>
                                  <p:childTnLst>
                                    <p:animEffect transition="out" filter="fade">
                                      <p:cBhvr>
                                        <p:cTn id="26" dur="1000"/>
                                        <p:tgtEl>
                                          <p:spTgt spid="3">
                                            <p:txEl>
                                              <p:pRg st="0" end="0"/>
                                            </p:txEl>
                                          </p:spTgt>
                                        </p:tgtEl>
                                      </p:cBhvr>
                                    </p:animEffect>
                                    <p:set>
                                      <p:cBhvr>
                                        <p:cTn id="27" dur="1" fill="hold">
                                          <p:stCondLst>
                                            <p:cond delay="999"/>
                                          </p:stCondLst>
                                        </p:cTn>
                                        <p:tgtEl>
                                          <p:spTgt spid="3">
                                            <p:txEl>
                                              <p:pRg st="0" end="0"/>
                                            </p:txEl>
                                          </p:spTgt>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500"/>
                                  </p:stCondLst>
                                  <p:childTnLst>
                                    <p:animEffect transition="out" filter="fade">
                                      <p:cBhvr>
                                        <p:cTn id="31" dur="1000"/>
                                        <p:tgtEl>
                                          <p:spTgt spid="4"/>
                                        </p:tgtEl>
                                      </p:cBhvr>
                                    </p:animEffect>
                                    <p:set>
                                      <p:cBhvr>
                                        <p:cTn id="32" dur="1" fill="hold">
                                          <p:stCondLst>
                                            <p:cond delay="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00635"/>
            <a:ext cx="10476847" cy="457200"/>
          </a:xfrm>
        </p:spPr>
        <p:txBody>
          <a:bodyPr>
            <a:noAutofit/>
          </a:bodyPr>
          <a:lstStyle/>
          <a:p>
            <a:pPr algn="ctr"/>
            <a:r>
              <a:rPr lang="id-ID" sz="3000" dirty="0">
                <a:solidFill>
                  <a:schemeClr val="bg1"/>
                </a:solidFill>
                <a:latin typeface="Times New Roman" pitchFamily="18" charset="0"/>
                <a:cs typeface="Times New Roman" pitchFamily="18" charset="0"/>
              </a:rPr>
              <a:t>Percobaan pada XL</a:t>
            </a:r>
            <a:endParaRPr lang="en-US" sz="3000" dirty="0">
              <a:solidFill>
                <a:schemeClr val="bg1"/>
              </a:solidFill>
            </a:endParaRPr>
          </a:p>
        </p:txBody>
      </p:sp>
      <p:sp>
        <p:nvSpPr>
          <p:cNvPr id="7" name="Subtitle 6"/>
          <p:cNvSpPr>
            <a:spLocks noGrp="1"/>
          </p:cNvSpPr>
          <p:nvPr>
            <p:ph type="subTitle" idx="1"/>
          </p:nvPr>
        </p:nvSpPr>
        <p:spPr>
          <a:xfrm>
            <a:off x="4294093" y="1990164"/>
            <a:ext cx="7790331" cy="4867836"/>
          </a:xfrm>
        </p:spPr>
        <p:txBody>
          <a:bodyPr/>
          <a:lstStyle/>
          <a:p>
            <a:r>
              <a:rPr lang="en-US" sz="2400" dirty="0" err="1">
                <a:solidFill>
                  <a:schemeClr val="bg1"/>
                </a:solidFill>
                <a:latin typeface="Times New Roman" panose="02020603050405020304" pitchFamily="18" charset="0"/>
                <a:cs typeface="Times New Roman" panose="02020603050405020304" pitchFamily="18" charset="0"/>
              </a:rPr>
              <a:t>Beriikut</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ini</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adalah</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hasil</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dari</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percobaan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pada</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smtClean="0">
                <a:solidFill>
                  <a:schemeClr val="bg1"/>
                </a:solidFill>
                <a:latin typeface="Times New Roman" panose="02020603050405020304" pitchFamily="18" charset="0"/>
                <a:cs typeface="Times New Roman" panose="02020603050405020304" pitchFamily="18" charset="0"/>
              </a:rPr>
              <a:t>XL </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jarak</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smtClean="0">
                <a:solidFill>
                  <a:schemeClr val="bg1"/>
                </a:solidFill>
                <a:latin typeface="Times New Roman" panose="02020603050405020304" pitchFamily="18" charset="0"/>
                <a:cs typeface="Times New Roman" panose="02020603050405020304" pitchFamily="18" charset="0"/>
              </a:rPr>
              <a:t>650m</a:t>
            </a:r>
            <a:r>
              <a:rPr lang="en-US" sz="2400" dirty="0">
                <a:solidFill>
                  <a:schemeClr val="bg1"/>
                </a:solidFill>
                <a:latin typeface="Times New Roman" panose="02020603050405020304" pitchFamily="18" charset="0"/>
                <a:cs typeface="Times New Roman" panose="02020603050405020304" pitchFamily="18" charset="0"/>
              </a:rPr>
              <a:t>. </a:t>
            </a:r>
          </a:p>
          <a:p>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212" y="1255058"/>
            <a:ext cx="3251295" cy="5602941"/>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3865670778"/>
              </p:ext>
            </p:extLst>
          </p:nvPr>
        </p:nvGraphicFramePr>
        <p:xfrm>
          <a:off x="4294092" y="3068420"/>
          <a:ext cx="4464426" cy="2209800"/>
        </p:xfrm>
        <a:graphic>
          <a:graphicData uri="http://schemas.openxmlformats.org/drawingml/2006/table">
            <a:tbl>
              <a:tblPr firstRow="1" bandRow="1">
                <a:tableStyleId>{5C22544A-7EE6-4342-B048-85BDC9FD1C3A}</a:tableStyleId>
              </a:tblPr>
              <a:tblGrid>
                <a:gridCol w="1703296"/>
                <a:gridCol w="2761130"/>
              </a:tblGrid>
              <a:tr h="370840">
                <a:tc>
                  <a:txBody>
                    <a:bodyPr/>
                    <a:lstStyle/>
                    <a:p>
                      <a:r>
                        <a:rPr lang="en-US" sz="2000" dirty="0" smtClean="0">
                          <a:latin typeface="Times New Roman" panose="02020603050405020304" pitchFamily="18" charset="0"/>
                          <a:cs typeface="Times New Roman" panose="02020603050405020304" pitchFamily="18" charset="0"/>
                        </a:rPr>
                        <a:t>Area</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err="1" smtClean="0">
                          <a:latin typeface="Times New Roman" panose="02020603050405020304" pitchFamily="18" charset="0"/>
                          <a:cs typeface="Times New Roman" panose="02020603050405020304" pitchFamily="18" charset="0"/>
                        </a:rPr>
                        <a:t>Jalan</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Kapt</a:t>
                      </a:r>
                      <a:r>
                        <a:rPr lang="en-US" sz="2000" baseline="0" dirty="0" smtClean="0">
                          <a:latin typeface="Times New Roman" panose="02020603050405020304" pitchFamily="18" charset="0"/>
                          <a:cs typeface="Times New Roman" panose="02020603050405020304" pitchFamily="18" charset="0"/>
                        </a:rPr>
                        <a:t>. A. </a:t>
                      </a:r>
                      <a:r>
                        <a:rPr lang="en-US" sz="2000" baseline="0" dirty="0" err="1" smtClean="0">
                          <a:latin typeface="Times New Roman" panose="02020603050405020304" pitchFamily="18" charset="0"/>
                          <a:cs typeface="Times New Roman" panose="02020603050405020304" pitchFamily="18" charset="0"/>
                        </a:rPr>
                        <a:t>Rivai</a:t>
                      </a:r>
                      <a:endParaRPr lang="en-US" sz="2000" dirty="0">
                        <a:latin typeface="Times New Roman" panose="02020603050405020304" pitchFamily="18" charset="0"/>
                        <a:cs typeface="Times New Roman" panose="02020603050405020304" pitchFamily="18" charset="0"/>
                      </a:endParaRPr>
                    </a:p>
                  </a:txBody>
                  <a:tcPr/>
                </a:tc>
              </a:tr>
              <a:tr h="370840">
                <a:tc>
                  <a:txBody>
                    <a:bodyPr/>
                    <a:lstStyle/>
                    <a:p>
                      <a:r>
                        <a:rPr lang="en-US" sz="2000" dirty="0" smtClean="0">
                          <a:latin typeface="Times New Roman" panose="02020603050405020304" pitchFamily="18" charset="0"/>
                          <a:cs typeface="Times New Roman" panose="02020603050405020304" pitchFamily="18" charset="0"/>
                        </a:rPr>
                        <a:t>Provider</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smtClean="0">
                          <a:latin typeface="Times New Roman" panose="02020603050405020304" pitchFamily="18" charset="0"/>
                          <a:cs typeface="Times New Roman" panose="02020603050405020304" pitchFamily="18" charset="0"/>
                        </a:rPr>
                        <a:t>XL</a:t>
                      </a:r>
                      <a:endParaRPr lang="en-US" sz="2000" dirty="0">
                        <a:latin typeface="Times New Roman" panose="02020603050405020304" pitchFamily="18" charset="0"/>
                        <a:cs typeface="Times New Roman" panose="02020603050405020304" pitchFamily="18" charset="0"/>
                      </a:endParaRPr>
                    </a:p>
                  </a:txBody>
                  <a:tcPr/>
                </a:tc>
              </a:tr>
              <a:tr h="370840">
                <a:tc>
                  <a:txBody>
                    <a:bodyPr/>
                    <a:lstStyle/>
                    <a:p>
                      <a:r>
                        <a:rPr lang="en-US" sz="2000" dirty="0" smtClean="0">
                          <a:latin typeface="Times New Roman" panose="02020603050405020304" pitchFamily="18" charset="0"/>
                          <a:cs typeface="Times New Roman" panose="02020603050405020304" pitchFamily="18" charset="0"/>
                        </a:rPr>
                        <a:t>RSRP</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500" dirty="0" smtClean="0">
                          <a:latin typeface="Times New Roman" panose="02020603050405020304" pitchFamily="18" charset="0"/>
                          <a:cs typeface="Times New Roman" panose="02020603050405020304" pitchFamily="18" charset="0"/>
                        </a:rPr>
                        <a:t>-80 </a:t>
                      </a:r>
                      <a:r>
                        <a:rPr lang="en-US" sz="2500" dirty="0" err="1" smtClean="0">
                          <a:latin typeface="Times New Roman" panose="02020603050405020304" pitchFamily="18" charset="0"/>
                          <a:cs typeface="Times New Roman" panose="02020603050405020304" pitchFamily="18" charset="0"/>
                        </a:rPr>
                        <a:t>dBm</a:t>
                      </a:r>
                      <a:endParaRPr lang="en-US" sz="2500" dirty="0">
                        <a:latin typeface="Times New Roman" panose="02020603050405020304" pitchFamily="18" charset="0"/>
                        <a:cs typeface="Times New Roman" panose="02020603050405020304" pitchFamily="18" charset="0"/>
                      </a:endParaRPr>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id-ID" sz="2000" dirty="0" smtClean="0">
                          <a:latin typeface="Times New Roman" panose="02020603050405020304" pitchFamily="18" charset="0"/>
                          <a:cs typeface="Times New Roman" panose="02020603050405020304" pitchFamily="18" charset="0"/>
                        </a:rPr>
                        <a:t>RSRQ</a:t>
                      </a:r>
                    </a:p>
                  </a:txBody>
                  <a:tcPr/>
                </a:tc>
                <a:tc>
                  <a:txBody>
                    <a:bodyPr/>
                    <a:lstStyle/>
                    <a:p>
                      <a:r>
                        <a:rPr lang="en-US" sz="2500" dirty="0" smtClean="0">
                          <a:latin typeface="Times New Roman" panose="02020603050405020304" pitchFamily="18" charset="0"/>
                          <a:cs typeface="Times New Roman" panose="02020603050405020304" pitchFamily="18" charset="0"/>
                        </a:rPr>
                        <a:t>-13 dB</a:t>
                      </a:r>
                      <a:endParaRPr lang="en-US" sz="2500" dirty="0">
                        <a:latin typeface="Times New Roman" panose="02020603050405020304" pitchFamily="18" charset="0"/>
                        <a:cs typeface="Times New Roman" panose="02020603050405020304" pitchFamily="18" charset="0"/>
                      </a:endParaRPr>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id-ID" sz="2000" dirty="0" smtClean="0">
                          <a:latin typeface="Times New Roman" panose="02020603050405020304" pitchFamily="18" charset="0"/>
                          <a:cs typeface="Times New Roman" panose="02020603050405020304" pitchFamily="18" charset="0"/>
                        </a:rPr>
                        <a:t>RSSNR</a:t>
                      </a:r>
                    </a:p>
                  </a:txBody>
                  <a:tcPr/>
                </a:tc>
                <a:tc>
                  <a:txBody>
                    <a:bodyPr/>
                    <a:lstStyle/>
                    <a:p>
                      <a:r>
                        <a:rPr lang="en-US" sz="2500" baseline="0" dirty="0" smtClean="0">
                          <a:latin typeface="Times New Roman" panose="02020603050405020304" pitchFamily="18" charset="0"/>
                          <a:cs typeface="Times New Roman" panose="02020603050405020304" pitchFamily="18" charset="0"/>
                        </a:rPr>
                        <a:t>14.2 </a:t>
                      </a:r>
                      <a:r>
                        <a:rPr lang="en-US" sz="2500" dirty="0" smtClean="0">
                          <a:latin typeface="Times New Roman" panose="02020603050405020304" pitchFamily="18" charset="0"/>
                          <a:cs typeface="Times New Roman" panose="02020603050405020304" pitchFamily="18" charset="0"/>
                        </a:rPr>
                        <a:t>dB</a:t>
                      </a:r>
                      <a:endParaRPr lang="en-US" sz="25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851656786"/>
      </p:ext>
    </p:extLst>
  </p:cSld>
  <p:clrMapOvr>
    <a:masterClrMapping/>
  </p:clrMapOvr>
  <mc:AlternateContent xmlns:mc="http://schemas.openxmlformats.org/markup-compatibility/2006" xmlns:p14="http://schemas.microsoft.com/office/powerpoint/2010/main">
    <mc:Choice Requires="p14">
      <p:transition spd="slow" p14:dur="1500">
        <p:wipe dir="d"/>
      </p:transition>
    </mc:Choice>
    <mc:Fallback xmlns="">
      <p:transition spd="slow">
        <p:wipe dir="d"/>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fade">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2"/>
                                        </p:tgtEl>
                                      </p:cBhvr>
                                    </p:animEffect>
                                    <p:set>
                                      <p:cBhvr>
                                        <p:cTn id="27" dur="1" fill="hold">
                                          <p:stCondLst>
                                            <p:cond delay="499"/>
                                          </p:stCondLst>
                                        </p:cTn>
                                        <p:tgtEl>
                                          <p:spTgt spid="2"/>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8"/>
                                        </p:tgtEl>
                                      </p:cBhvr>
                                    </p:animEffect>
                                    <p:set>
                                      <p:cBhvr>
                                        <p:cTn id="32" dur="1" fill="hold">
                                          <p:stCondLst>
                                            <p:cond delay="499"/>
                                          </p:stCondLst>
                                        </p:cTn>
                                        <p:tgtEl>
                                          <p:spTgt spid="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500"/>
                                        <p:tgtEl>
                                          <p:spTgt spid="7">
                                            <p:txEl>
                                              <p:pRg st="0" end="0"/>
                                            </p:txEl>
                                          </p:spTgt>
                                        </p:tgtEl>
                                      </p:cBhvr>
                                    </p:animEffect>
                                    <p:set>
                                      <p:cBhvr>
                                        <p:cTn id="37" dur="1" fill="hold">
                                          <p:stCondLst>
                                            <p:cond delay="499"/>
                                          </p:stCondLst>
                                        </p:cTn>
                                        <p:tgtEl>
                                          <p:spTgt spid="7">
                                            <p:txEl>
                                              <p:pRg st="0" end="0"/>
                                            </p:txEl>
                                          </p:spTgt>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500"/>
                                        <p:tgtEl>
                                          <p:spTgt spid="9"/>
                                        </p:tgtEl>
                                      </p:cBhvr>
                                    </p:animEffect>
                                    <p:set>
                                      <p:cBhvr>
                                        <p:cTn id="42"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37882"/>
            <a:ext cx="12192000" cy="493059"/>
          </a:xfrm>
        </p:spPr>
        <p:txBody>
          <a:bodyPr>
            <a:noAutofit/>
          </a:bodyPr>
          <a:lstStyle/>
          <a:p>
            <a:pPr algn="ctr"/>
            <a:r>
              <a:rPr lang="en-US" sz="3000" dirty="0" err="1">
                <a:solidFill>
                  <a:schemeClr val="bg1"/>
                </a:solidFill>
                <a:latin typeface="Times New Roman" panose="02020603050405020304" pitchFamily="18" charset="0"/>
                <a:cs typeface="Times New Roman" panose="02020603050405020304" pitchFamily="18" charset="0"/>
              </a:rPr>
              <a:t>Kecepatan</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jaringan</a:t>
            </a:r>
            <a:endParaRPr lang="en-US" sz="3000"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294094" y="1979209"/>
            <a:ext cx="7897906" cy="4878791"/>
          </a:xfrm>
        </p:spPr>
        <p:txBody>
          <a:bodyPr>
            <a:normAutofit/>
          </a:bodyPr>
          <a:lstStyle/>
          <a:p>
            <a:r>
              <a:rPr lang="en-US" sz="2500" dirty="0" err="1">
                <a:solidFill>
                  <a:schemeClr val="bg1"/>
                </a:solidFill>
                <a:latin typeface="Times New Roman" panose="02020603050405020304" pitchFamily="18" charset="0"/>
                <a:cs typeface="Times New Roman" panose="02020603050405020304" pitchFamily="18" charset="0"/>
              </a:rPr>
              <a:t>Berikut</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ini</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adalah</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perbandigan</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kecepatan</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jaringan</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smtClean="0">
                <a:solidFill>
                  <a:schemeClr val="bg1"/>
                </a:solidFill>
                <a:latin typeface="Times New Roman" panose="02020603050405020304" pitchFamily="18" charset="0"/>
                <a:cs typeface="Times New Roman" panose="02020603050405020304" pitchFamily="18" charset="0"/>
              </a:rPr>
              <a:t>XL</a:t>
            </a:r>
            <a:r>
              <a:rPr lang="en-US" sz="2500" dirty="0" smtClean="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dengan</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jarak</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a:solidFill>
                  <a:schemeClr val="bg1"/>
                </a:solidFill>
              </a:rPr>
              <a:t>± </a:t>
            </a:r>
            <a:r>
              <a:rPr lang="en-US" sz="2800" dirty="0">
                <a:solidFill>
                  <a:schemeClr val="bg1"/>
                </a:solidFill>
                <a:latin typeface="Times New Roman" panose="02020603050405020304" pitchFamily="18" charset="0"/>
                <a:cs typeface="Times New Roman" panose="02020603050405020304" pitchFamily="18" charset="0"/>
              </a:rPr>
              <a:t>650</a:t>
            </a:r>
            <a:r>
              <a:rPr lang="en-US" sz="2500" dirty="0" smtClean="0">
                <a:solidFill>
                  <a:schemeClr val="bg1"/>
                </a:solidFill>
              </a:rPr>
              <a:t>m </a:t>
            </a:r>
            <a:endParaRPr lang="en-US" sz="2500" dirty="0">
              <a:solidFill>
                <a:schemeClr val="bg1"/>
              </a:solidFill>
              <a:latin typeface="Times New Roman" panose="02020603050405020304" pitchFamily="18" charset="0"/>
              <a:cs typeface="Times New Roman" panose="02020603050405020304" pitchFamily="18" charset="0"/>
            </a:endParaRPr>
          </a:p>
          <a:p>
            <a:endParaRPr lang="en-US" sz="25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569" y="1264024"/>
            <a:ext cx="3218329" cy="5593976"/>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2868695155"/>
              </p:ext>
            </p:extLst>
          </p:nvPr>
        </p:nvGraphicFramePr>
        <p:xfrm>
          <a:off x="4294094" y="3040031"/>
          <a:ext cx="3944472" cy="1981200"/>
        </p:xfrm>
        <a:graphic>
          <a:graphicData uri="http://schemas.openxmlformats.org/drawingml/2006/table">
            <a:tbl>
              <a:tblPr firstRow="1" bandRow="1">
                <a:tableStyleId>{5C22544A-7EE6-4342-B048-85BDC9FD1C3A}</a:tableStyleId>
              </a:tblPr>
              <a:tblGrid>
                <a:gridCol w="1972236"/>
                <a:gridCol w="1972236"/>
              </a:tblGrid>
              <a:tr h="360580">
                <a:tc>
                  <a:txBody>
                    <a:bodyPr/>
                    <a:lstStyle/>
                    <a:p>
                      <a:r>
                        <a:rPr lang="en-US" sz="2000" dirty="0" smtClean="0">
                          <a:solidFill>
                            <a:schemeClr val="tx1"/>
                          </a:solidFill>
                          <a:latin typeface="Times New Roman" panose="02020603050405020304" pitchFamily="18" charset="0"/>
                          <a:cs typeface="Times New Roman" panose="02020603050405020304" pitchFamily="18" charset="0"/>
                        </a:rPr>
                        <a:t>Download</a:t>
                      </a:r>
                      <a:endParaRPr lang="en-US"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2000" dirty="0" smtClean="0">
                          <a:solidFill>
                            <a:schemeClr val="tx1"/>
                          </a:solidFill>
                          <a:latin typeface="Times New Roman" panose="02020603050405020304" pitchFamily="18" charset="0"/>
                          <a:cs typeface="Times New Roman" panose="02020603050405020304" pitchFamily="18" charset="0"/>
                        </a:rPr>
                        <a:t>16,9 Mbps </a:t>
                      </a:r>
                      <a:endParaRPr lang="en-US" sz="2000" dirty="0">
                        <a:solidFill>
                          <a:schemeClr val="tx1"/>
                        </a:solidFill>
                        <a:latin typeface="Times New Roman" panose="02020603050405020304" pitchFamily="18" charset="0"/>
                        <a:cs typeface="Times New Roman" panose="02020603050405020304" pitchFamily="18" charset="0"/>
                      </a:endParaRPr>
                    </a:p>
                  </a:txBody>
                  <a:tcPr/>
                </a:tc>
              </a:tr>
              <a:tr h="360580">
                <a:tc>
                  <a:txBody>
                    <a:bodyPr/>
                    <a:lstStyle/>
                    <a:p>
                      <a:r>
                        <a:rPr lang="en-US" sz="2000" dirty="0" smtClean="0">
                          <a:latin typeface="Times New Roman" panose="02020603050405020304" pitchFamily="18" charset="0"/>
                          <a:cs typeface="Times New Roman" panose="02020603050405020304" pitchFamily="18" charset="0"/>
                        </a:rPr>
                        <a:t>Upload</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smtClean="0">
                          <a:solidFill>
                            <a:schemeClr val="bg1"/>
                          </a:solidFill>
                          <a:latin typeface="Times New Roman" panose="02020603050405020304" pitchFamily="18" charset="0"/>
                          <a:cs typeface="Times New Roman" panose="02020603050405020304" pitchFamily="18" charset="0"/>
                        </a:rPr>
                        <a:t>19,8 Mbps </a:t>
                      </a:r>
                      <a:endParaRPr lang="en-US" sz="2000" dirty="0">
                        <a:latin typeface="Times New Roman" panose="02020603050405020304" pitchFamily="18" charset="0"/>
                        <a:cs typeface="Times New Roman" panose="02020603050405020304" pitchFamily="18" charset="0"/>
                      </a:endParaRPr>
                    </a:p>
                  </a:txBody>
                  <a:tcPr/>
                </a:tc>
              </a:tr>
              <a:tr h="360580">
                <a:tc>
                  <a:txBody>
                    <a:bodyPr/>
                    <a:lstStyle/>
                    <a:p>
                      <a:r>
                        <a:rPr lang="en-US" sz="2000" dirty="0" smtClean="0">
                          <a:latin typeface="Times New Roman" panose="02020603050405020304" pitchFamily="18" charset="0"/>
                          <a:cs typeface="Times New Roman" panose="02020603050405020304" pitchFamily="18" charset="0"/>
                        </a:rPr>
                        <a:t>Ping</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smtClean="0">
                          <a:solidFill>
                            <a:schemeClr val="bg1"/>
                          </a:solidFill>
                          <a:latin typeface="Times New Roman" panose="02020603050405020304" pitchFamily="18" charset="0"/>
                          <a:cs typeface="Times New Roman" panose="02020603050405020304" pitchFamily="18" charset="0"/>
                        </a:rPr>
                        <a:t>40 </a:t>
                      </a:r>
                      <a:r>
                        <a:rPr lang="en-US" sz="2000" dirty="0" err="1" smtClean="0">
                          <a:solidFill>
                            <a:schemeClr val="bg1"/>
                          </a:solidFill>
                          <a:latin typeface="Times New Roman" panose="02020603050405020304" pitchFamily="18" charset="0"/>
                          <a:cs typeface="Times New Roman" panose="02020603050405020304" pitchFamily="18" charset="0"/>
                        </a:rPr>
                        <a:t>ms</a:t>
                      </a:r>
                      <a:endParaRPr lang="en-US" sz="2000" dirty="0">
                        <a:latin typeface="Times New Roman" panose="02020603050405020304" pitchFamily="18" charset="0"/>
                        <a:cs typeface="Times New Roman" panose="02020603050405020304" pitchFamily="18" charset="0"/>
                      </a:endParaRPr>
                    </a:p>
                  </a:txBody>
                  <a:tcPr/>
                </a:tc>
              </a:tr>
              <a:tr h="360580">
                <a:tc>
                  <a:txBody>
                    <a:bodyPr/>
                    <a:lstStyle/>
                    <a:p>
                      <a:r>
                        <a:rPr lang="en-US" sz="2000" dirty="0" smtClean="0">
                          <a:latin typeface="Times New Roman" panose="02020603050405020304" pitchFamily="18" charset="0"/>
                          <a:cs typeface="Times New Roman" panose="02020603050405020304" pitchFamily="18" charset="0"/>
                        </a:rPr>
                        <a:t>Jitter</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smtClean="0">
                          <a:solidFill>
                            <a:schemeClr val="bg1"/>
                          </a:solidFill>
                          <a:latin typeface="Times New Roman" panose="02020603050405020304" pitchFamily="18" charset="0"/>
                          <a:cs typeface="Times New Roman" panose="02020603050405020304" pitchFamily="18" charset="0"/>
                        </a:rPr>
                        <a:t>24 </a:t>
                      </a:r>
                      <a:r>
                        <a:rPr lang="en-US" sz="2000" dirty="0" err="1" smtClean="0">
                          <a:solidFill>
                            <a:schemeClr val="bg1"/>
                          </a:solidFill>
                          <a:latin typeface="Times New Roman" panose="02020603050405020304" pitchFamily="18" charset="0"/>
                          <a:cs typeface="Times New Roman" panose="02020603050405020304" pitchFamily="18" charset="0"/>
                        </a:rPr>
                        <a:t>ms</a:t>
                      </a:r>
                      <a:endParaRPr lang="en-US" sz="2000" dirty="0">
                        <a:latin typeface="Times New Roman" panose="02020603050405020304" pitchFamily="18" charset="0"/>
                        <a:cs typeface="Times New Roman" panose="02020603050405020304" pitchFamily="18" charset="0"/>
                      </a:endParaRPr>
                    </a:p>
                  </a:txBody>
                  <a:tcPr/>
                </a:tc>
              </a:tr>
              <a:tr h="360580">
                <a:tc>
                  <a:txBody>
                    <a:bodyPr/>
                    <a:lstStyle/>
                    <a:p>
                      <a:r>
                        <a:rPr lang="en-US" sz="2000" dirty="0" smtClean="0">
                          <a:latin typeface="Times New Roman" panose="02020603050405020304" pitchFamily="18" charset="0"/>
                          <a:cs typeface="Times New Roman" panose="02020603050405020304" pitchFamily="18" charset="0"/>
                        </a:rPr>
                        <a:t>Loss</a:t>
                      </a:r>
                      <a:r>
                        <a:rPr lang="en-US" sz="2000" baseline="0" dirty="0" smtClean="0">
                          <a:latin typeface="Times New Roman" panose="02020603050405020304" pitchFamily="18" charset="0"/>
                          <a:cs typeface="Times New Roman" panose="02020603050405020304" pitchFamily="18" charset="0"/>
                        </a:rPr>
                        <a:t> packet</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smtClean="0">
                          <a:solidFill>
                            <a:schemeClr val="bg1"/>
                          </a:solidFill>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3029335130"/>
      </p:ext>
    </p:extLst>
  </p:cSld>
  <p:clrMapOvr>
    <a:masterClrMapping/>
  </p:clrMapOvr>
  <mc:AlternateContent xmlns:mc="http://schemas.openxmlformats.org/markup-compatibility/2006" xmlns:p14="http://schemas.microsoft.com/office/powerpoint/2010/main">
    <mc:Choice Requires="p14">
      <p:transition spd="slow" p14:dur="1500">
        <p:wipe dir="d"/>
      </p:transition>
    </mc:Choice>
    <mc:Fallback xmlns="">
      <p:transition spd="slow">
        <p:wipe dir="d"/>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2"/>
                                        </p:tgtEl>
                                      </p:cBhvr>
                                    </p:animEffect>
                                    <p:set>
                                      <p:cBhvr>
                                        <p:cTn id="27" dur="1" fill="hold">
                                          <p:stCondLst>
                                            <p:cond delay="499"/>
                                          </p:stCondLst>
                                        </p:cTn>
                                        <p:tgtEl>
                                          <p:spTgt spid="2"/>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4"/>
                                        </p:tgtEl>
                                      </p:cBhvr>
                                    </p:animEffect>
                                    <p:set>
                                      <p:cBhvr>
                                        <p:cTn id="32" dur="1" fill="hold">
                                          <p:stCondLst>
                                            <p:cond delay="499"/>
                                          </p:stCondLst>
                                        </p:cTn>
                                        <p:tgtEl>
                                          <p:spTgt spid="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500"/>
                                        <p:tgtEl>
                                          <p:spTgt spid="3">
                                            <p:txEl>
                                              <p:pRg st="0" end="0"/>
                                            </p:txEl>
                                          </p:spTgt>
                                        </p:tgtEl>
                                      </p:cBhvr>
                                    </p:animEffect>
                                    <p:set>
                                      <p:cBhvr>
                                        <p:cTn id="37"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500"/>
                                        <p:tgtEl>
                                          <p:spTgt spid="5"/>
                                        </p:tgtEl>
                                      </p:cBhvr>
                                    </p:animEffect>
                                    <p:set>
                                      <p:cBhvr>
                                        <p:cTn id="42"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46848"/>
            <a:ext cx="12192000" cy="457200"/>
          </a:xfrm>
        </p:spPr>
        <p:txBody>
          <a:bodyPr>
            <a:noAutofit/>
          </a:bodyPr>
          <a:lstStyle/>
          <a:p>
            <a:pPr algn="ctr"/>
            <a:r>
              <a:rPr lang="en-US" sz="3000" dirty="0" err="1">
                <a:solidFill>
                  <a:schemeClr val="bg1"/>
                </a:solidFill>
                <a:latin typeface="Times New Roman" panose="02020603050405020304" pitchFamily="18" charset="0"/>
                <a:cs typeface="Times New Roman" panose="02020603050405020304" pitchFamily="18" charset="0"/>
              </a:rPr>
              <a:t>Perbandingan</a:t>
            </a:r>
            <a:endParaRPr lang="en-US" sz="3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285128" y="1945340"/>
            <a:ext cx="7906871" cy="4912660"/>
          </a:xfrm>
        </p:spPr>
        <p:txBody>
          <a:bodyPr/>
          <a:lstStyle/>
          <a:p>
            <a:r>
              <a:rPr lang="en-US" sz="2400" dirty="0" err="1">
                <a:solidFill>
                  <a:schemeClr val="bg1"/>
                </a:solidFill>
                <a:latin typeface="Times New Roman" panose="02020603050405020304" pitchFamily="18" charset="0"/>
                <a:cs typeface="Times New Roman" panose="02020603050405020304" pitchFamily="18" charset="0"/>
              </a:rPr>
              <a:t>Berikut</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ini</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adalah</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perbandingan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rPr>
              <a:t>± </a:t>
            </a:r>
            <a:r>
              <a:rPr lang="en-US" sz="2400" dirty="0" err="1">
                <a:solidFill>
                  <a:schemeClr val="bg1"/>
                </a:solidFill>
              </a:rPr>
              <a:t>jarak</a:t>
            </a:r>
            <a:r>
              <a:rPr lang="en-US" sz="2400" dirty="0">
                <a:solidFill>
                  <a:schemeClr val="bg1"/>
                </a:solidFill>
              </a:rPr>
              <a:t> 100m </a:t>
            </a:r>
            <a:r>
              <a:rPr lang="en-US" sz="2400" dirty="0">
                <a:solidFill>
                  <a:schemeClr val="bg1"/>
                </a:solidFill>
                <a:latin typeface="Times New Roman" panose="02020603050405020304" pitchFamily="18" charset="0"/>
                <a:cs typeface="Times New Roman" panose="02020603050405020304" pitchFamily="18" charset="0"/>
              </a:rPr>
              <a:t> </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093777497"/>
              </p:ext>
            </p:extLst>
          </p:nvPr>
        </p:nvGraphicFramePr>
        <p:xfrm>
          <a:off x="4285127" y="2716308"/>
          <a:ext cx="5396756" cy="2209800"/>
        </p:xfrm>
        <a:graphic>
          <a:graphicData uri="http://schemas.openxmlformats.org/drawingml/2006/table">
            <a:tbl>
              <a:tblPr firstRow="1" bandRow="1">
                <a:tableStyleId>{5C22544A-7EE6-4342-B048-85BDC9FD1C3A}</a:tableStyleId>
              </a:tblPr>
              <a:tblGrid>
                <a:gridCol w="2698378"/>
                <a:gridCol w="2698378"/>
              </a:tblGrid>
              <a:tr h="387474">
                <a:tc>
                  <a:txBody>
                    <a:bodyPr/>
                    <a:lstStyle/>
                    <a:p>
                      <a:r>
                        <a:rPr lang="en-US" sz="2000" dirty="0" smtClean="0">
                          <a:latin typeface="Times New Roman" panose="02020603050405020304" pitchFamily="18" charset="0"/>
                          <a:cs typeface="Times New Roman" panose="02020603050405020304" pitchFamily="18" charset="0"/>
                        </a:rPr>
                        <a:t>Area</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err="1" smtClean="0">
                          <a:latin typeface="Times New Roman" panose="02020603050405020304" pitchFamily="18" charset="0"/>
                          <a:cs typeface="Times New Roman" panose="02020603050405020304" pitchFamily="18" charset="0"/>
                        </a:rPr>
                        <a:t>Jalan</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Kapt</a:t>
                      </a:r>
                      <a:r>
                        <a:rPr lang="en-US" sz="2000" baseline="0" dirty="0" smtClean="0">
                          <a:latin typeface="Times New Roman" panose="02020603050405020304" pitchFamily="18" charset="0"/>
                          <a:cs typeface="Times New Roman" panose="02020603050405020304" pitchFamily="18" charset="0"/>
                        </a:rPr>
                        <a:t>. A. </a:t>
                      </a:r>
                      <a:r>
                        <a:rPr lang="en-US" sz="2000" baseline="0" dirty="0" err="1" smtClean="0">
                          <a:latin typeface="Times New Roman" panose="02020603050405020304" pitchFamily="18" charset="0"/>
                          <a:cs typeface="Times New Roman" panose="02020603050405020304" pitchFamily="18" charset="0"/>
                        </a:rPr>
                        <a:t>Rivai</a:t>
                      </a:r>
                      <a:endParaRPr lang="en-US" sz="2000" dirty="0">
                        <a:latin typeface="Times New Roman" panose="02020603050405020304" pitchFamily="18" charset="0"/>
                        <a:cs typeface="Times New Roman" panose="02020603050405020304" pitchFamily="18" charset="0"/>
                      </a:endParaRPr>
                    </a:p>
                  </a:txBody>
                  <a:tcPr/>
                </a:tc>
              </a:tr>
              <a:tr h="387474">
                <a:tc>
                  <a:txBody>
                    <a:bodyPr/>
                    <a:lstStyle/>
                    <a:p>
                      <a:r>
                        <a:rPr lang="en-US" sz="2000" dirty="0" smtClean="0">
                          <a:latin typeface="Times New Roman" panose="02020603050405020304" pitchFamily="18" charset="0"/>
                          <a:cs typeface="Times New Roman" panose="02020603050405020304" pitchFamily="18" charset="0"/>
                        </a:rPr>
                        <a:t>Provider</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smtClean="0">
                          <a:latin typeface="Times New Roman" panose="02020603050405020304" pitchFamily="18" charset="0"/>
                          <a:cs typeface="Times New Roman" panose="02020603050405020304" pitchFamily="18" charset="0"/>
                        </a:rPr>
                        <a:t>XL</a:t>
                      </a:r>
                      <a:endParaRPr lang="en-US" sz="2000" dirty="0">
                        <a:latin typeface="Times New Roman" panose="02020603050405020304" pitchFamily="18" charset="0"/>
                        <a:cs typeface="Times New Roman" panose="02020603050405020304" pitchFamily="18" charset="0"/>
                      </a:endParaRPr>
                    </a:p>
                  </a:txBody>
                  <a:tcPr/>
                </a:tc>
              </a:tr>
              <a:tr h="387474">
                <a:tc>
                  <a:txBody>
                    <a:bodyPr/>
                    <a:lstStyle/>
                    <a:p>
                      <a:r>
                        <a:rPr lang="en-US" sz="2000" dirty="0" smtClean="0">
                          <a:latin typeface="Times New Roman" panose="02020603050405020304" pitchFamily="18" charset="0"/>
                          <a:cs typeface="Times New Roman" panose="02020603050405020304" pitchFamily="18" charset="0"/>
                        </a:rPr>
                        <a:t>RSRP</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500" dirty="0" smtClean="0">
                          <a:latin typeface="Times New Roman" panose="02020603050405020304" pitchFamily="18" charset="0"/>
                          <a:cs typeface="Times New Roman" panose="02020603050405020304" pitchFamily="18" charset="0"/>
                        </a:rPr>
                        <a:t>-73 </a:t>
                      </a:r>
                      <a:r>
                        <a:rPr lang="en-US" sz="2500" dirty="0" err="1" smtClean="0">
                          <a:latin typeface="Times New Roman" panose="02020603050405020304" pitchFamily="18" charset="0"/>
                          <a:cs typeface="Times New Roman" panose="02020603050405020304" pitchFamily="18" charset="0"/>
                        </a:rPr>
                        <a:t>dBm</a:t>
                      </a:r>
                      <a:endParaRPr lang="en-US" sz="2500" dirty="0">
                        <a:latin typeface="Times New Roman" panose="02020603050405020304" pitchFamily="18" charset="0"/>
                        <a:cs typeface="Times New Roman" panose="02020603050405020304" pitchFamily="18" charset="0"/>
                      </a:endParaRPr>
                    </a:p>
                  </a:txBody>
                  <a:tcPr/>
                </a:tc>
              </a:tr>
              <a:tr h="38747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id-ID" sz="2000" dirty="0" smtClean="0">
                          <a:latin typeface="Times New Roman" panose="02020603050405020304" pitchFamily="18" charset="0"/>
                          <a:cs typeface="Times New Roman" panose="02020603050405020304" pitchFamily="18" charset="0"/>
                        </a:rPr>
                        <a:t>RSRQ</a:t>
                      </a:r>
                    </a:p>
                  </a:txBody>
                  <a:tcPr/>
                </a:tc>
                <a:tc>
                  <a:txBody>
                    <a:bodyPr/>
                    <a:lstStyle/>
                    <a:p>
                      <a:r>
                        <a:rPr lang="en-US" sz="2500" dirty="0" smtClean="0">
                          <a:latin typeface="Times New Roman" panose="02020603050405020304" pitchFamily="18" charset="0"/>
                          <a:cs typeface="Times New Roman" panose="02020603050405020304" pitchFamily="18" charset="0"/>
                        </a:rPr>
                        <a:t>-13 dB</a:t>
                      </a:r>
                      <a:endParaRPr lang="en-US" sz="2500" dirty="0">
                        <a:latin typeface="Times New Roman" panose="02020603050405020304" pitchFamily="18" charset="0"/>
                        <a:cs typeface="Times New Roman" panose="02020603050405020304" pitchFamily="18" charset="0"/>
                      </a:endParaRPr>
                    </a:p>
                  </a:txBody>
                  <a:tcPr/>
                </a:tc>
              </a:tr>
              <a:tr h="38747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id-ID" sz="2000" dirty="0" smtClean="0">
                          <a:latin typeface="Times New Roman" panose="02020603050405020304" pitchFamily="18" charset="0"/>
                          <a:cs typeface="Times New Roman" panose="02020603050405020304" pitchFamily="18" charset="0"/>
                        </a:rPr>
                        <a:t>RSSNR</a:t>
                      </a:r>
                    </a:p>
                  </a:txBody>
                  <a:tcPr/>
                </a:tc>
                <a:tc>
                  <a:txBody>
                    <a:bodyPr/>
                    <a:lstStyle/>
                    <a:p>
                      <a:r>
                        <a:rPr lang="en-US" sz="2500" baseline="0" dirty="0" smtClean="0">
                          <a:latin typeface="Times New Roman" panose="02020603050405020304" pitchFamily="18" charset="0"/>
                          <a:cs typeface="Times New Roman" panose="02020603050405020304" pitchFamily="18" charset="0"/>
                        </a:rPr>
                        <a:t>-1.2 </a:t>
                      </a:r>
                      <a:r>
                        <a:rPr lang="en-US" sz="2500" dirty="0" smtClean="0">
                          <a:latin typeface="Times New Roman" panose="02020603050405020304" pitchFamily="18" charset="0"/>
                          <a:cs typeface="Times New Roman" panose="02020603050405020304" pitchFamily="18" charset="0"/>
                        </a:rPr>
                        <a:t>dB</a:t>
                      </a:r>
                      <a:endParaRPr lang="en-US" sz="2500" dirty="0">
                        <a:latin typeface="Times New Roman" panose="02020603050405020304" pitchFamily="18" charset="0"/>
                        <a:cs typeface="Times New Roman" panose="02020603050405020304" pitchFamily="18" charset="0"/>
                      </a:endParaRPr>
                    </a:p>
                  </a:txBody>
                  <a:tcPr/>
                </a:tc>
              </a:tr>
            </a:tbl>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213" y="1255058"/>
            <a:ext cx="3227294" cy="5602941"/>
          </a:xfrm>
          <a:prstGeom prst="rect">
            <a:avLst/>
          </a:prstGeom>
        </p:spPr>
      </p:pic>
    </p:spTree>
    <p:extLst>
      <p:ext uri="{BB962C8B-B14F-4D97-AF65-F5344CB8AC3E}">
        <p14:creationId xmlns:p14="http://schemas.microsoft.com/office/powerpoint/2010/main" val="3937594681"/>
      </p:ext>
    </p:extLst>
  </p:cSld>
  <p:clrMapOvr>
    <a:masterClrMapping/>
  </p:clrMapOvr>
  <mc:AlternateContent xmlns:mc="http://schemas.openxmlformats.org/markup-compatibility/2006" xmlns:p14="http://schemas.microsoft.com/office/powerpoint/2010/main">
    <mc:Choice Requires="p14">
      <p:transition spd="slow" p14:dur="1500">
        <p:wipe dir="d"/>
      </p:transition>
    </mc:Choice>
    <mc:Fallback xmlns="">
      <p:transition spd="slow">
        <p:wipe dir="d"/>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2"/>
                                        </p:tgtEl>
                                      </p:cBhvr>
                                    </p:animEffect>
                                    <p:set>
                                      <p:cBhvr>
                                        <p:cTn id="27" dur="1" fill="hold">
                                          <p:stCondLst>
                                            <p:cond delay="499"/>
                                          </p:stCondLst>
                                        </p:cTn>
                                        <p:tgtEl>
                                          <p:spTgt spid="2"/>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6"/>
                                        </p:tgtEl>
                                      </p:cBhvr>
                                    </p:animEffect>
                                    <p:set>
                                      <p:cBhvr>
                                        <p:cTn id="32" dur="1" fill="hold">
                                          <p:stCondLst>
                                            <p:cond delay="499"/>
                                          </p:stCondLst>
                                        </p:cTn>
                                        <p:tgtEl>
                                          <p:spTgt spid="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500"/>
                                        <p:tgtEl>
                                          <p:spTgt spid="3">
                                            <p:txEl>
                                              <p:pRg st="0" end="0"/>
                                            </p:txEl>
                                          </p:spTgt>
                                        </p:tgtEl>
                                      </p:cBhvr>
                                    </p:animEffect>
                                    <p:set>
                                      <p:cBhvr>
                                        <p:cTn id="37"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500"/>
                                        <p:tgtEl>
                                          <p:spTgt spid="5"/>
                                        </p:tgtEl>
                                      </p:cBhvr>
                                    </p:animEffect>
                                    <p:set>
                                      <p:cBhvr>
                                        <p:cTn id="42"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37883"/>
            <a:ext cx="12192000" cy="627530"/>
          </a:xfrm>
        </p:spPr>
        <p:txBody>
          <a:bodyPr>
            <a:normAutofit/>
          </a:bodyPr>
          <a:lstStyle/>
          <a:p>
            <a:pPr algn="ctr"/>
            <a:r>
              <a:rPr lang="en-US" sz="3000" dirty="0" err="1">
                <a:solidFill>
                  <a:schemeClr val="bg1"/>
                </a:solidFill>
                <a:latin typeface="Times New Roman" panose="02020603050405020304" pitchFamily="18" charset="0"/>
                <a:cs typeface="Times New Roman" panose="02020603050405020304" pitchFamily="18" charset="0"/>
              </a:rPr>
              <a:t>Kecepatan</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jaringan</a:t>
            </a:r>
            <a:endParaRPr lang="en-US" sz="3000" dirty="0"/>
          </a:p>
        </p:txBody>
      </p:sp>
      <p:sp>
        <p:nvSpPr>
          <p:cNvPr id="3" name="Subtitle 2"/>
          <p:cNvSpPr>
            <a:spLocks noGrp="1"/>
          </p:cNvSpPr>
          <p:nvPr>
            <p:ph type="subTitle" idx="1"/>
          </p:nvPr>
        </p:nvSpPr>
        <p:spPr>
          <a:xfrm>
            <a:off x="4285129" y="2008094"/>
            <a:ext cx="7906871" cy="4849905"/>
          </a:xfrm>
        </p:spPr>
        <p:txBody>
          <a:bodyPr/>
          <a:lstStyle/>
          <a:p>
            <a:r>
              <a:rPr lang="en-US" sz="2500" dirty="0" err="1" smtClean="0">
                <a:solidFill>
                  <a:schemeClr val="bg1"/>
                </a:solidFill>
                <a:latin typeface="Times New Roman" panose="02020603050405020304" pitchFamily="18" charset="0"/>
                <a:cs typeface="Times New Roman" panose="02020603050405020304" pitchFamily="18" charset="0"/>
              </a:rPr>
              <a:t>Berikut</a:t>
            </a:r>
            <a:r>
              <a:rPr lang="en-US" sz="2500" dirty="0" smtClean="0">
                <a:solidFill>
                  <a:schemeClr val="bg1"/>
                </a:solidFill>
                <a:latin typeface="Times New Roman" panose="02020603050405020304" pitchFamily="18" charset="0"/>
                <a:cs typeface="Times New Roman" panose="02020603050405020304" pitchFamily="18" charset="0"/>
              </a:rPr>
              <a:t> </a:t>
            </a:r>
            <a:r>
              <a:rPr lang="en-US" sz="2500" dirty="0" err="1" smtClean="0">
                <a:solidFill>
                  <a:schemeClr val="bg1"/>
                </a:solidFill>
                <a:latin typeface="Times New Roman" panose="02020603050405020304" pitchFamily="18" charset="0"/>
                <a:cs typeface="Times New Roman" panose="02020603050405020304" pitchFamily="18" charset="0"/>
              </a:rPr>
              <a:t>ini</a:t>
            </a:r>
            <a:r>
              <a:rPr lang="en-US" sz="2500" dirty="0" smtClean="0">
                <a:solidFill>
                  <a:schemeClr val="bg1"/>
                </a:solidFill>
                <a:latin typeface="Times New Roman" panose="02020603050405020304" pitchFamily="18" charset="0"/>
                <a:cs typeface="Times New Roman" panose="02020603050405020304" pitchFamily="18" charset="0"/>
              </a:rPr>
              <a:t> </a:t>
            </a:r>
            <a:r>
              <a:rPr lang="en-US" sz="2500" dirty="0" err="1" smtClean="0">
                <a:solidFill>
                  <a:schemeClr val="bg1"/>
                </a:solidFill>
                <a:latin typeface="Times New Roman" panose="02020603050405020304" pitchFamily="18" charset="0"/>
                <a:cs typeface="Times New Roman" panose="02020603050405020304" pitchFamily="18" charset="0"/>
              </a:rPr>
              <a:t>adalah</a:t>
            </a:r>
            <a:r>
              <a:rPr lang="en-US" sz="2500" dirty="0" smtClean="0">
                <a:solidFill>
                  <a:schemeClr val="bg1"/>
                </a:solidFill>
                <a:latin typeface="Times New Roman" panose="02020603050405020304" pitchFamily="18" charset="0"/>
                <a:cs typeface="Times New Roman" panose="02020603050405020304" pitchFamily="18" charset="0"/>
              </a:rPr>
              <a:t> </a:t>
            </a:r>
            <a:r>
              <a:rPr lang="en-US" sz="2500" dirty="0" err="1" smtClean="0">
                <a:solidFill>
                  <a:schemeClr val="bg1"/>
                </a:solidFill>
                <a:latin typeface="Times New Roman" panose="02020603050405020304" pitchFamily="18" charset="0"/>
                <a:cs typeface="Times New Roman" panose="02020603050405020304" pitchFamily="18" charset="0"/>
              </a:rPr>
              <a:t>perbandigan</a:t>
            </a:r>
            <a:r>
              <a:rPr lang="en-US" sz="2500" dirty="0" smtClean="0">
                <a:solidFill>
                  <a:schemeClr val="bg1"/>
                </a:solidFill>
                <a:latin typeface="Times New Roman" panose="02020603050405020304" pitchFamily="18" charset="0"/>
                <a:cs typeface="Times New Roman" panose="02020603050405020304" pitchFamily="18" charset="0"/>
              </a:rPr>
              <a:t> </a:t>
            </a:r>
            <a:r>
              <a:rPr lang="en-US" sz="2500" dirty="0" err="1" smtClean="0">
                <a:solidFill>
                  <a:schemeClr val="bg1"/>
                </a:solidFill>
                <a:latin typeface="Times New Roman" panose="02020603050405020304" pitchFamily="18" charset="0"/>
                <a:cs typeface="Times New Roman" panose="02020603050405020304" pitchFamily="18" charset="0"/>
              </a:rPr>
              <a:t>kecepatan</a:t>
            </a:r>
            <a:r>
              <a:rPr lang="en-US" sz="2500" dirty="0" smtClean="0">
                <a:solidFill>
                  <a:schemeClr val="bg1"/>
                </a:solidFill>
                <a:latin typeface="Times New Roman" panose="02020603050405020304" pitchFamily="18" charset="0"/>
                <a:cs typeface="Times New Roman" panose="02020603050405020304" pitchFamily="18" charset="0"/>
              </a:rPr>
              <a:t> </a:t>
            </a:r>
            <a:r>
              <a:rPr lang="en-US" sz="2500" dirty="0" err="1" smtClean="0">
                <a:solidFill>
                  <a:schemeClr val="bg1"/>
                </a:solidFill>
                <a:latin typeface="Times New Roman" panose="02020603050405020304" pitchFamily="18" charset="0"/>
                <a:cs typeface="Times New Roman" panose="02020603050405020304" pitchFamily="18" charset="0"/>
              </a:rPr>
              <a:t>jaringan</a:t>
            </a:r>
            <a:r>
              <a:rPr lang="en-US" sz="2500" dirty="0" smtClean="0">
                <a:solidFill>
                  <a:schemeClr val="bg1"/>
                </a:solidFill>
                <a:latin typeface="Times New Roman" panose="02020603050405020304" pitchFamily="18" charset="0"/>
                <a:cs typeface="Times New Roman" panose="02020603050405020304" pitchFamily="18" charset="0"/>
              </a:rPr>
              <a:t> XL </a:t>
            </a:r>
            <a:r>
              <a:rPr lang="en-US" sz="2500" dirty="0" err="1" smtClean="0">
                <a:solidFill>
                  <a:schemeClr val="bg1"/>
                </a:solidFill>
                <a:latin typeface="Times New Roman" panose="02020603050405020304" pitchFamily="18" charset="0"/>
                <a:cs typeface="Times New Roman" panose="02020603050405020304" pitchFamily="18" charset="0"/>
              </a:rPr>
              <a:t>dengan</a:t>
            </a:r>
            <a:r>
              <a:rPr lang="en-US" sz="2500" dirty="0" smtClean="0">
                <a:solidFill>
                  <a:schemeClr val="bg1"/>
                </a:solidFill>
                <a:latin typeface="Times New Roman" panose="02020603050405020304" pitchFamily="18" charset="0"/>
                <a:cs typeface="Times New Roman" panose="02020603050405020304" pitchFamily="18" charset="0"/>
              </a:rPr>
              <a:t> </a:t>
            </a:r>
            <a:r>
              <a:rPr lang="en-US" sz="2500" dirty="0" err="1" smtClean="0">
                <a:solidFill>
                  <a:schemeClr val="bg1"/>
                </a:solidFill>
                <a:latin typeface="Times New Roman" panose="02020603050405020304" pitchFamily="18" charset="0"/>
                <a:cs typeface="Times New Roman" panose="02020603050405020304" pitchFamily="18" charset="0"/>
              </a:rPr>
              <a:t>jarak</a:t>
            </a:r>
            <a:r>
              <a:rPr lang="en-US" sz="2500" dirty="0" smtClean="0">
                <a:solidFill>
                  <a:schemeClr val="bg1"/>
                </a:solidFill>
                <a:latin typeface="Times New Roman" panose="02020603050405020304" pitchFamily="18" charset="0"/>
                <a:cs typeface="Times New Roman" panose="02020603050405020304" pitchFamily="18" charset="0"/>
              </a:rPr>
              <a:t> </a:t>
            </a:r>
            <a:r>
              <a:rPr lang="en-US" sz="2500" dirty="0" smtClean="0">
                <a:solidFill>
                  <a:schemeClr val="bg1"/>
                </a:solidFill>
              </a:rPr>
              <a:t>± </a:t>
            </a:r>
            <a:r>
              <a:rPr lang="en-US" sz="2500" dirty="0" smtClean="0">
                <a:solidFill>
                  <a:schemeClr val="bg1"/>
                </a:solidFill>
                <a:latin typeface="Times New Roman" panose="02020603050405020304" pitchFamily="18" charset="0"/>
                <a:cs typeface="Times New Roman" panose="02020603050405020304" pitchFamily="18" charset="0"/>
              </a:rPr>
              <a:t>100</a:t>
            </a:r>
            <a:r>
              <a:rPr lang="en-US" sz="2500" dirty="0" smtClean="0">
                <a:solidFill>
                  <a:schemeClr val="bg1"/>
                </a:solidFill>
              </a:rPr>
              <a:t>m </a:t>
            </a:r>
            <a:endParaRPr lang="en-US" sz="2500" dirty="0" smtClean="0">
              <a:solidFill>
                <a:schemeClr val="bg1"/>
              </a:solidFill>
              <a:latin typeface="Times New Roman" panose="02020603050405020304" pitchFamily="18" charset="0"/>
              <a:cs typeface="Times New Roman" panose="02020603050405020304" pitchFamily="18" charset="0"/>
            </a:endParaRP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881" y="1281952"/>
            <a:ext cx="3246625" cy="5576047"/>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6771447"/>
              </p:ext>
            </p:extLst>
          </p:nvPr>
        </p:nvGraphicFramePr>
        <p:xfrm>
          <a:off x="4285129" y="3056963"/>
          <a:ext cx="4688542" cy="1981200"/>
        </p:xfrm>
        <a:graphic>
          <a:graphicData uri="http://schemas.openxmlformats.org/drawingml/2006/table">
            <a:tbl>
              <a:tblPr firstRow="1" bandRow="1">
                <a:tableStyleId>{5C22544A-7EE6-4342-B048-85BDC9FD1C3A}</a:tableStyleId>
              </a:tblPr>
              <a:tblGrid>
                <a:gridCol w="2344271"/>
                <a:gridCol w="2344271"/>
              </a:tblGrid>
              <a:tr h="374924">
                <a:tc>
                  <a:txBody>
                    <a:bodyPr/>
                    <a:lstStyle/>
                    <a:p>
                      <a:r>
                        <a:rPr lang="en-US" sz="2000" dirty="0" smtClean="0">
                          <a:solidFill>
                            <a:schemeClr val="tx1"/>
                          </a:solidFill>
                          <a:latin typeface="Times New Roman" panose="02020603050405020304" pitchFamily="18" charset="0"/>
                          <a:cs typeface="Times New Roman" panose="02020603050405020304" pitchFamily="18" charset="0"/>
                        </a:rPr>
                        <a:t>Download</a:t>
                      </a:r>
                      <a:endParaRPr lang="en-US"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2000" dirty="0" smtClean="0">
                          <a:solidFill>
                            <a:schemeClr val="tx1"/>
                          </a:solidFill>
                          <a:latin typeface="Times New Roman" panose="02020603050405020304" pitchFamily="18" charset="0"/>
                          <a:cs typeface="Times New Roman" panose="02020603050405020304" pitchFamily="18" charset="0"/>
                        </a:rPr>
                        <a:t>14,8 Mbps </a:t>
                      </a:r>
                      <a:endParaRPr lang="en-US" sz="2000" dirty="0">
                        <a:solidFill>
                          <a:schemeClr val="tx1"/>
                        </a:solidFill>
                        <a:latin typeface="Times New Roman" panose="02020603050405020304" pitchFamily="18" charset="0"/>
                        <a:cs typeface="Times New Roman" panose="02020603050405020304" pitchFamily="18" charset="0"/>
                      </a:endParaRPr>
                    </a:p>
                  </a:txBody>
                  <a:tcPr/>
                </a:tc>
              </a:tr>
              <a:tr h="374924">
                <a:tc>
                  <a:txBody>
                    <a:bodyPr/>
                    <a:lstStyle/>
                    <a:p>
                      <a:r>
                        <a:rPr lang="en-US" sz="2000" dirty="0" smtClean="0">
                          <a:latin typeface="Times New Roman" panose="02020603050405020304" pitchFamily="18" charset="0"/>
                          <a:cs typeface="Times New Roman" panose="02020603050405020304" pitchFamily="18" charset="0"/>
                        </a:rPr>
                        <a:t>Upload</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smtClean="0">
                          <a:solidFill>
                            <a:schemeClr val="bg1"/>
                          </a:solidFill>
                          <a:latin typeface="Times New Roman" panose="02020603050405020304" pitchFamily="18" charset="0"/>
                          <a:cs typeface="Times New Roman" panose="02020603050405020304" pitchFamily="18" charset="0"/>
                        </a:rPr>
                        <a:t>20,1 Mbps </a:t>
                      </a:r>
                      <a:endParaRPr lang="en-US" sz="2000" dirty="0">
                        <a:latin typeface="Times New Roman" panose="02020603050405020304" pitchFamily="18" charset="0"/>
                        <a:cs typeface="Times New Roman" panose="02020603050405020304" pitchFamily="18" charset="0"/>
                      </a:endParaRPr>
                    </a:p>
                  </a:txBody>
                  <a:tcPr/>
                </a:tc>
              </a:tr>
              <a:tr h="374924">
                <a:tc>
                  <a:txBody>
                    <a:bodyPr/>
                    <a:lstStyle/>
                    <a:p>
                      <a:r>
                        <a:rPr lang="en-US" sz="2000" dirty="0" smtClean="0">
                          <a:latin typeface="Times New Roman" panose="02020603050405020304" pitchFamily="18" charset="0"/>
                          <a:cs typeface="Times New Roman" panose="02020603050405020304" pitchFamily="18" charset="0"/>
                        </a:rPr>
                        <a:t>Ping</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smtClean="0">
                          <a:solidFill>
                            <a:schemeClr val="bg1"/>
                          </a:solidFill>
                          <a:latin typeface="Times New Roman" panose="02020603050405020304" pitchFamily="18" charset="0"/>
                          <a:cs typeface="Times New Roman" panose="02020603050405020304" pitchFamily="18" charset="0"/>
                        </a:rPr>
                        <a:t>37 </a:t>
                      </a:r>
                      <a:r>
                        <a:rPr lang="en-US" sz="2000" dirty="0" err="1" smtClean="0">
                          <a:solidFill>
                            <a:schemeClr val="bg1"/>
                          </a:solidFill>
                          <a:latin typeface="Times New Roman" panose="02020603050405020304" pitchFamily="18" charset="0"/>
                          <a:cs typeface="Times New Roman" panose="02020603050405020304" pitchFamily="18" charset="0"/>
                        </a:rPr>
                        <a:t>ms</a:t>
                      </a:r>
                      <a:endParaRPr lang="en-US" sz="2000" dirty="0">
                        <a:latin typeface="Times New Roman" panose="02020603050405020304" pitchFamily="18" charset="0"/>
                        <a:cs typeface="Times New Roman" panose="02020603050405020304" pitchFamily="18" charset="0"/>
                      </a:endParaRPr>
                    </a:p>
                  </a:txBody>
                  <a:tcPr/>
                </a:tc>
              </a:tr>
              <a:tr h="374924">
                <a:tc>
                  <a:txBody>
                    <a:bodyPr/>
                    <a:lstStyle/>
                    <a:p>
                      <a:r>
                        <a:rPr lang="en-US" sz="2000" dirty="0" smtClean="0">
                          <a:latin typeface="Times New Roman" panose="02020603050405020304" pitchFamily="18" charset="0"/>
                          <a:cs typeface="Times New Roman" panose="02020603050405020304" pitchFamily="18" charset="0"/>
                        </a:rPr>
                        <a:t>Jitter</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smtClean="0">
                          <a:solidFill>
                            <a:schemeClr val="bg1"/>
                          </a:solidFill>
                          <a:latin typeface="Times New Roman" panose="02020603050405020304" pitchFamily="18" charset="0"/>
                          <a:cs typeface="Times New Roman" panose="02020603050405020304" pitchFamily="18" charset="0"/>
                        </a:rPr>
                        <a:t>16 </a:t>
                      </a:r>
                      <a:r>
                        <a:rPr lang="en-US" sz="2000" dirty="0" err="1" smtClean="0">
                          <a:solidFill>
                            <a:schemeClr val="bg1"/>
                          </a:solidFill>
                          <a:latin typeface="Times New Roman" panose="02020603050405020304" pitchFamily="18" charset="0"/>
                          <a:cs typeface="Times New Roman" panose="02020603050405020304" pitchFamily="18" charset="0"/>
                        </a:rPr>
                        <a:t>ms</a:t>
                      </a:r>
                      <a:endParaRPr lang="en-US" sz="2000" dirty="0">
                        <a:latin typeface="Times New Roman" panose="02020603050405020304" pitchFamily="18" charset="0"/>
                        <a:cs typeface="Times New Roman" panose="02020603050405020304" pitchFamily="18" charset="0"/>
                      </a:endParaRPr>
                    </a:p>
                  </a:txBody>
                  <a:tcPr/>
                </a:tc>
              </a:tr>
              <a:tr h="374924">
                <a:tc>
                  <a:txBody>
                    <a:bodyPr/>
                    <a:lstStyle/>
                    <a:p>
                      <a:r>
                        <a:rPr lang="en-US" sz="2000" dirty="0" smtClean="0">
                          <a:latin typeface="Times New Roman" panose="02020603050405020304" pitchFamily="18" charset="0"/>
                          <a:cs typeface="Times New Roman" panose="02020603050405020304" pitchFamily="18" charset="0"/>
                        </a:rPr>
                        <a:t>Loss</a:t>
                      </a:r>
                      <a:r>
                        <a:rPr lang="en-US" sz="2000" baseline="0" dirty="0" smtClean="0">
                          <a:latin typeface="Times New Roman" panose="02020603050405020304" pitchFamily="18" charset="0"/>
                          <a:cs typeface="Times New Roman" panose="02020603050405020304" pitchFamily="18" charset="0"/>
                        </a:rPr>
                        <a:t> packet</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smtClean="0">
                          <a:solidFill>
                            <a:schemeClr val="bg1"/>
                          </a:solidFill>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951847793"/>
      </p:ext>
    </p:extLst>
  </p:cSld>
  <p:clrMapOvr>
    <a:masterClrMapping/>
  </p:clrMapOvr>
  <mc:AlternateContent xmlns:mc="http://schemas.openxmlformats.org/markup-compatibility/2006" xmlns:p14="http://schemas.microsoft.com/office/powerpoint/2010/main">
    <mc:Choice Requires="p14">
      <p:transition spd="slow" p14:dur="1500">
        <p:wipe dir="d"/>
      </p:transition>
    </mc:Choice>
    <mc:Fallback xmlns="">
      <p:transition spd="slow">
        <p:wipe dir="d"/>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2"/>
                                        </p:tgtEl>
                                      </p:cBhvr>
                                    </p:animEffect>
                                    <p:set>
                                      <p:cBhvr>
                                        <p:cTn id="27" dur="1" fill="hold">
                                          <p:stCondLst>
                                            <p:cond delay="499"/>
                                          </p:stCondLst>
                                        </p:cTn>
                                        <p:tgtEl>
                                          <p:spTgt spid="2"/>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4"/>
                                        </p:tgtEl>
                                      </p:cBhvr>
                                    </p:animEffect>
                                    <p:set>
                                      <p:cBhvr>
                                        <p:cTn id="32" dur="1" fill="hold">
                                          <p:stCondLst>
                                            <p:cond delay="499"/>
                                          </p:stCondLst>
                                        </p:cTn>
                                        <p:tgtEl>
                                          <p:spTgt spid="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3">
                                            <p:txEl>
                                              <p:pRg st="0" end="0"/>
                                            </p:txEl>
                                          </p:spTgt>
                                        </p:tgtEl>
                                      </p:cBhvr>
                                    </p:animEffect>
                                    <p:set>
                                      <p:cBhvr>
                                        <p:cTn id="37"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500"/>
                                        <p:tgtEl>
                                          <p:spTgt spid="5"/>
                                        </p:tgtEl>
                                      </p:cBhvr>
                                    </p:animEffect>
                                    <p:set>
                                      <p:cBhvr>
                                        <p:cTn id="42"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753" y="582706"/>
            <a:ext cx="12254753" cy="403411"/>
          </a:xfrm>
        </p:spPr>
        <p:txBody>
          <a:bodyPr>
            <a:noAutofit/>
          </a:bodyPr>
          <a:lstStyle/>
          <a:p>
            <a:pPr algn="ctr"/>
            <a:r>
              <a:rPr lang="en-US" sz="3000" dirty="0" err="1">
                <a:solidFill>
                  <a:schemeClr val="bg1"/>
                </a:solidFill>
                <a:latin typeface="Times New Roman" panose="02020603050405020304" pitchFamily="18" charset="0"/>
                <a:cs typeface="Times New Roman" panose="02020603050405020304" pitchFamily="18" charset="0"/>
              </a:rPr>
              <a:t>Pengertian</a:t>
            </a:r>
            <a:r>
              <a:rPr lang="en-US" sz="3000" dirty="0">
                <a:solidFill>
                  <a:schemeClr val="bg1"/>
                </a:solidFill>
                <a:latin typeface="Times New Roman" panose="02020603050405020304" pitchFamily="18" charset="0"/>
                <a:cs typeface="Times New Roman" panose="02020603050405020304" pitchFamily="18" charset="0"/>
              </a:rPr>
              <a:t> Tower BTS</a:t>
            </a:r>
          </a:p>
        </p:txBody>
      </p:sp>
      <p:sp>
        <p:nvSpPr>
          <p:cNvPr id="3" name="Subtitle 2"/>
          <p:cNvSpPr>
            <a:spLocks noGrp="1"/>
          </p:cNvSpPr>
          <p:nvPr>
            <p:ph type="subTitle" idx="1"/>
          </p:nvPr>
        </p:nvSpPr>
        <p:spPr>
          <a:xfrm>
            <a:off x="690282" y="1997138"/>
            <a:ext cx="10784542" cy="4860862"/>
          </a:xfrm>
        </p:spPr>
        <p:txBody>
          <a:bodyPr>
            <a:normAutofit/>
          </a:bodyPr>
          <a:lstStyle/>
          <a:p>
            <a:pPr algn="just" fontAlgn="base"/>
            <a:r>
              <a:rPr lang="en-US" sz="2500" dirty="0" smtClean="0">
                <a:solidFill>
                  <a:schemeClr val="bg1"/>
                </a:solidFill>
                <a:latin typeface="Times New Roman" panose="02020603050405020304" pitchFamily="18" charset="0"/>
                <a:cs typeface="Times New Roman" panose="02020603050405020304" pitchFamily="18" charset="0"/>
              </a:rPr>
              <a:t>	BTS</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adalah</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singkatan</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dari</a:t>
            </a:r>
            <a:r>
              <a:rPr lang="en-US" sz="2500" dirty="0">
                <a:solidFill>
                  <a:schemeClr val="bg1"/>
                </a:solidFill>
                <a:latin typeface="Times New Roman" panose="02020603050405020304" pitchFamily="18" charset="0"/>
                <a:cs typeface="Times New Roman" panose="02020603050405020304" pitchFamily="18" charset="0"/>
              </a:rPr>
              <a:t> Base Transceiver Station </a:t>
            </a:r>
            <a:r>
              <a:rPr lang="en-US" sz="2500" dirty="0" err="1">
                <a:solidFill>
                  <a:schemeClr val="bg1"/>
                </a:solidFill>
                <a:latin typeface="Times New Roman" panose="02020603050405020304" pitchFamily="18" charset="0"/>
                <a:cs typeface="Times New Roman" panose="02020603050405020304" pitchFamily="18" charset="0"/>
              </a:rPr>
              <a:t>atau</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dalam</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bahasa</a:t>
            </a:r>
            <a:r>
              <a:rPr lang="en-US" sz="2500" dirty="0">
                <a:solidFill>
                  <a:schemeClr val="bg1"/>
                </a:solidFill>
                <a:latin typeface="Times New Roman" panose="02020603050405020304" pitchFamily="18" charset="0"/>
                <a:cs typeface="Times New Roman" panose="02020603050405020304" pitchFamily="18" charset="0"/>
              </a:rPr>
              <a:t> Indonesia </a:t>
            </a:r>
            <a:r>
              <a:rPr lang="en-US" sz="2500" dirty="0" err="1">
                <a:solidFill>
                  <a:schemeClr val="bg1"/>
                </a:solidFill>
                <a:latin typeface="Times New Roman" panose="02020603050405020304" pitchFamily="18" charset="0"/>
                <a:cs typeface="Times New Roman" panose="02020603050405020304" pitchFamily="18" charset="0"/>
              </a:rPr>
              <a:t>Anda</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menyebutnya</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dengan</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stasiun</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pemancar</a:t>
            </a:r>
            <a:r>
              <a:rPr lang="en-US" sz="2500" dirty="0">
                <a:solidFill>
                  <a:schemeClr val="bg1"/>
                </a:solidFill>
                <a:latin typeface="Times New Roman" panose="02020603050405020304" pitchFamily="18" charset="0"/>
                <a:cs typeface="Times New Roman" panose="02020603050405020304" pitchFamily="18" charset="0"/>
              </a:rPr>
              <a:t>. BTS </a:t>
            </a:r>
            <a:r>
              <a:rPr lang="en-US" sz="2500" dirty="0" err="1">
                <a:solidFill>
                  <a:schemeClr val="bg1"/>
                </a:solidFill>
                <a:latin typeface="Times New Roman" panose="02020603050405020304" pitchFamily="18" charset="0"/>
                <a:cs typeface="Times New Roman" panose="02020603050405020304" pitchFamily="18" charset="0"/>
              </a:rPr>
              <a:t>kadang</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juga</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disebut</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sebagai</a:t>
            </a:r>
            <a:r>
              <a:rPr lang="en-US" sz="2500" dirty="0">
                <a:solidFill>
                  <a:schemeClr val="bg1"/>
                </a:solidFill>
                <a:latin typeface="Times New Roman" panose="02020603050405020304" pitchFamily="18" charset="0"/>
                <a:cs typeface="Times New Roman" panose="02020603050405020304" pitchFamily="18" charset="0"/>
              </a:rPr>
              <a:t> Base Station (BS) </a:t>
            </a:r>
            <a:r>
              <a:rPr lang="en-US" sz="2500" dirty="0" err="1">
                <a:solidFill>
                  <a:schemeClr val="bg1"/>
                </a:solidFill>
                <a:latin typeface="Times New Roman" panose="02020603050405020304" pitchFamily="18" charset="0"/>
                <a:cs typeface="Times New Roman" panose="02020603050405020304" pitchFamily="18" charset="0"/>
              </a:rPr>
              <a:t>dan</a:t>
            </a:r>
            <a:r>
              <a:rPr lang="en-US" sz="2500" dirty="0">
                <a:solidFill>
                  <a:schemeClr val="bg1"/>
                </a:solidFill>
                <a:latin typeface="Times New Roman" panose="02020603050405020304" pitchFamily="18" charset="0"/>
                <a:cs typeface="Times New Roman" panose="02020603050405020304" pitchFamily="18" charset="0"/>
              </a:rPr>
              <a:t> Radio Base Station (RBS).  BTS </a:t>
            </a:r>
            <a:r>
              <a:rPr lang="en-US" sz="2500" dirty="0" err="1">
                <a:solidFill>
                  <a:schemeClr val="bg1"/>
                </a:solidFill>
                <a:latin typeface="Times New Roman" panose="02020603050405020304" pitchFamily="18" charset="0"/>
                <a:cs typeface="Times New Roman" panose="02020603050405020304" pitchFamily="18" charset="0"/>
              </a:rPr>
              <a:t>adalah</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salah</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satu</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bentuk</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infrastruktur</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telekomunikasi</a:t>
            </a:r>
            <a:r>
              <a:rPr lang="en-US" sz="2500" dirty="0">
                <a:solidFill>
                  <a:schemeClr val="bg1"/>
                </a:solidFill>
                <a:latin typeface="Times New Roman" panose="02020603050405020304" pitchFamily="18" charset="0"/>
                <a:cs typeface="Times New Roman" panose="02020603050405020304" pitchFamily="18" charset="0"/>
              </a:rPr>
              <a:t> yang </a:t>
            </a:r>
            <a:r>
              <a:rPr lang="en-US" sz="2500" dirty="0" err="1">
                <a:solidFill>
                  <a:schemeClr val="bg1"/>
                </a:solidFill>
                <a:latin typeface="Times New Roman" panose="02020603050405020304" pitchFamily="18" charset="0"/>
                <a:cs typeface="Times New Roman" panose="02020603050405020304" pitchFamily="18" charset="0"/>
              </a:rPr>
              <a:t>berperan</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penting</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dalam</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mewujudkan</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komunikasi</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nirkabel</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antara</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jaringan</a:t>
            </a:r>
            <a:r>
              <a:rPr lang="en-US" sz="2500" dirty="0">
                <a:solidFill>
                  <a:schemeClr val="bg1"/>
                </a:solidFill>
                <a:latin typeface="Times New Roman" panose="02020603050405020304" pitchFamily="18" charset="0"/>
                <a:cs typeface="Times New Roman" panose="02020603050405020304" pitchFamily="18" charset="0"/>
              </a:rPr>
              <a:t> operator </a:t>
            </a:r>
            <a:r>
              <a:rPr lang="en-US" sz="2500" dirty="0" err="1">
                <a:solidFill>
                  <a:schemeClr val="bg1"/>
                </a:solidFill>
                <a:latin typeface="Times New Roman" panose="02020603050405020304" pitchFamily="18" charset="0"/>
                <a:cs typeface="Times New Roman" panose="02020603050405020304" pitchFamily="18" charset="0"/>
              </a:rPr>
              <a:t>dengan</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perangkat</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komunikasi</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Tugas</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utama</a:t>
            </a:r>
            <a:r>
              <a:rPr lang="en-US" sz="2500" dirty="0">
                <a:solidFill>
                  <a:schemeClr val="bg1"/>
                </a:solidFill>
                <a:latin typeface="Times New Roman" panose="02020603050405020304" pitchFamily="18" charset="0"/>
                <a:cs typeface="Times New Roman" panose="02020603050405020304" pitchFamily="18" charset="0"/>
              </a:rPr>
              <a:t> BTS </a:t>
            </a:r>
            <a:r>
              <a:rPr lang="en-US" sz="2500" dirty="0" err="1">
                <a:solidFill>
                  <a:schemeClr val="bg1"/>
                </a:solidFill>
                <a:latin typeface="Times New Roman" panose="02020603050405020304" pitchFamily="18" charset="0"/>
                <a:cs typeface="Times New Roman" panose="02020603050405020304" pitchFamily="18" charset="0"/>
              </a:rPr>
              <a:t>adalah</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mengirimkan</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dan</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menerima</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sinyal</a:t>
            </a:r>
            <a:r>
              <a:rPr lang="en-US" sz="2500" dirty="0">
                <a:solidFill>
                  <a:schemeClr val="bg1"/>
                </a:solidFill>
                <a:latin typeface="Times New Roman" panose="02020603050405020304" pitchFamily="18" charset="0"/>
                <a:cs typeface="Times New Roman" panose="02020603050405020304" pitchFamily="18" charset="0"/>
              </a:rPr>
              <a:t> radio </a:t>
            </a:r>
            <a:r>
              <a:rPr lang="en-US" sz="2500" dirty="0" err="1">
                <a:solidFill>
                  <a:schemeClr val="bg1"/>
                </a:solidFill>
                <a:latin typeface="Times New Roman" panose="02020603050405020304" pitchFamily="18" charset="0"/>
                <a:cs typeface="Times New Roman" panose="02020603050405020304" pitchFamily="18" charset="0"/>
              </a:rPr>
              <a:t>ke</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perangkat</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komunikasi</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seperti</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telepon</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rumah,telepon</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seluler</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dan</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sejenis</a:t>
            </a:r>
            <a:r>
              <a:rPr lang="en-US" sz="2500" dirty="0">
                <a:solidFill>
                  <a:schemeClr val="bg1"/>
                </a:solidFill>
                <a:latin typeface="Times New Roman" panose="02020603050405020304" pitchFamily="18" charset="0"/>
                <a:cs typeface="Times New Roman" panose="02020603050405020304" pitchFamily="18" charset="0"/>
              </a:rPr>
              <a:t> gadget </a:t>
            </a:r>
            <a:r>
              <a:rPr lang="en-US" sz="2500" dirty="0" err="1">
                <a:solidFill>
                  <a:schemeClr val="bg1"/>
                </a:solidFill>
                <a:latin typeface="Times New Roman" panose="02020603050405020304" pitchFamily="18" charset="0"/>
                <a:cs typeface="Times New Roman" panose="02020603050405020304" pitchFamily="18" charset="0"/>
              </a:rPr>
              <a:t>lainnya</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smtClean="0">
                <a:solidFill>
                  <a:schemeClr val="bg1"/>
                </a:solidFill>
                <a:latin typeface="Times New Roman" panose="02020603050405020304" pitchFamily="18" charset="0"/>
                <a:cs typeface="Times New Roman" panose="02020603050405020304" pitchFamily="18" charset="0"/>
              </a:rPr>
              <a:t>Kemudian</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smtClean="0">
                <a:solidFill>
                  <a:schemeClr val="bg1"/>
                </a:solidFill>
                <a:latin typeface="Times New Roman" panose="02020603050405020304" pitchFamily="18" charset="0"/>
                <a:cs typeface="Times New Roman" panose="02020603050405020304" pitchFamily="18" charset="0"/>
              </a:rPr>
              <a:t>sinyal</a:t>
            </a:r>
            <a:r>
              <a:rPr lang="en-US" sz="2500" dirty="0" smtClean="0">
                <a:solidFill>
                  <a:schemeClr val="bg1"/>
                </a:solidFill>
                <a:latin typeface="Times New Roman" panose="02020603050405020304" pitchFamily="18" charset="0"/>
                <a:cs typeface="Times New Roman" panose="02020603050405020304" pitchFamily="18" charset="0"/>
              </a:rPr>
              <a:t> </a:t>
            </a:r>
            <a:r>
              <a:rPr lang="en-US" sz="2500" dirty="0">
                <a:solidFill>
                  <a:schemeClr val="bg1"/>
                </a:solidFill>
                <a:latin typeface="Times New Roman" panose="02020603050405020304" pitchFamily="18" charset="0"/>
                <a:cs typeface="Times New Roman" panose="02020603050405020304" pitchFamily="18" charset="0"/>
              </a:rPr>
              <a:t>radio </a:t>
            </a:r>
            <a:r>
              <a:rPr lang="en-US" sz="2500" dirty="0" err="1">
                <a:solidFill>
                  <a:schemeClr val="bg1"/>
                </a:solidFill>
                <a:latin typeface="Times New Roman" panose="02020603050405020304" pitchFamily="18" charset="0"/>
                <a:cs typeface="Times New Roman" panose="02020603050405020304" pitchFamily="18" charset="0"/>
              </a:rPr>
              <a:t>tersebut</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akan</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diubah</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menjadi</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sinyal</a:t>
            </a:r>
            <a:r>
              <a:rPr lang="en-US" sz="2500" dirty="0">
                <a:solidFill>
                  <a:schemeClr val="bg1"/>
                </a:solidFill>
                <a:latin typeface="Times New Roman" panose="02020603050405020304" pitchFamily="18" charset="0"/>
                <a:cs typeface="Times New Roman" panose="02020603050405020304" pitchFamily="18" charset="0"/>
              </a:rPr>
              <a:t> digital yang </a:t>
            </a:r>
            <a:r>
              <a:rPr lang="en-US" sz="2500" dirty="0" err="1" smtClean="0">
                <a:solidFill>
                  <a:schemeClr val="bg1"/>
                </a:solidFill>
                <a:latin typeface="Times New Roman" panose="02020603050405020304" pitchFamily="18" charset="0"/>
                <a:cs typeface="Times New Roman" panose="02020603050405020304" pitchFamily="18" charset="0"/>
              </a:rPr>
              <a:t>selanjutnya</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smtClean="0">
                <a:solidFill>
                  <a:schemeClr val="bg1"/>
                </a:solidFill>
                <a:latin typeface="Times New Roman" panose="02020603050405020304" pitchFamily="18" charset="0"/>
                <a:cs typeface="Times New Roman" panose="02020603050405020304" pitchFamily="18" charset="0"/>
              </a:rPr>
              <a:t>dikirim</a:t>
            </a:r>
            <a:r>
              <a:rPr lang="en-US" sz="2500" dirty="0" smtClean="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ke</a:t>
            </a:r>
            <a:r>
              <a:rPr lang="en-US" sz="2500" dirty="0">
                <a:solidFill>
                  <a:schemeClr val="bg1"/>
                </a:solidFill>
                <a:latin typeface="Times New Roman" panose="02020603050405020304" pitchFamily="18" charset="0"/>
                <a:cs typeface="Times New Roman" panose="02020603050405020304" pitchFamily="18" charset="0"/>
              </a:rPr>
              <a:t> terminal </a:t>
            </a:r>
            <a:r>
              <a:rPr lang="en-US" sz="2500" dirty="0" err="1">
                <a:solidFill>
                  <a:schemeClr val="bg1"/>
                </a:solidFill>
                <a:latin typeface="Times New Roman" panose="02020603050405020304" pitchFamily="18" charset="0"/>
                <a:cs typeface="Times New Roman" panose="02020603050405020304" pitchFamily="18" charset="0"/>
              </a:rPr>
              <a:t>lainnya</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menjadi</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sebuah</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pesan</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atau</a:t>
            </a:r>
            <a:r>
              <a:rPr lang="en-US" sz="2500" dirty="0">
                <a:solidFill>
                  <a:schemeClr val="bg1"/>
                </a:solidFill>
                <a:latin typeface="Times New Roman" panose="02020603050405020304" pitchFamily="18" charset="0"/>
                <a:cs typeface="Times New Roman" panose="02020603050405020304" pitchFamily="18" charset="0"/>
              </a:rPr>
              <a:t> data.</a:t>
            </a:r>
            <a:r>
              <a:rPr lang="en-US" sz="2800" dirty="0"/>
              <a:t/>
            </a:r>
            <a:br>
              <a:rPr lang="en-US" sz="2800" dirty="0"/>
            </a:br>
            <a:endParaRPr lang="en-US" sz="25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4417843"/>
      </p:ext>
    </p:extLst>
  </p:cSld>
  <p:clrMapOvr>
    <a:masterClrMapping/>
  </p:clrMapOvr>
  <mc:AlternateContent xmlns:mc="http://schemas.openxmlformats.org/markup-compatibility/2006" xmlns:p14="http://schemas.microsoft.com/office/powerpoint/2010/main">
    <mc:Choice Requires="p14">
      <p:transition spd="slow" p14:dur="1500">
        <p:wipe dir="d"/>
      </p:transition>
    </mc:Choice>
    <mc:Fallback xmlns="">
      <p:transition spd="slow">
        <p:wipe dir="d"/>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50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500"/>
                                  </p:stCondLst>
                                  <p:childTnLst>
                                    <p:animEffect transition="out" filter="fade">
                                      <p:cBhvr>
                                        <p:cTn id="16" dur="1000"/>
                                        <p:tgtEl>
                                          <p:spTgt spid="2"/>
                                        </p:tgtEl>
                                      </p:cBhvr>
                                    </p:animEffect>
                                    <p:set>
                                      <p:cBhvr>
                                        <p:cTn id="17" dur="1" fill="hold">
                                          <p:stCondLst>
                                            <p:cond delay="999"/>
                                          </p:stCondLst>
                                        </p:cTn>
                                        <p:tgtEl>
                                          <p:spTgt spid="2"/>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500"/>
                                  </p:stCondLst>
                                  <p:childTnLst>
                                    <p:animEffect transition="out" filter="fade">
                                      <p:cBhvr>
                                        <p:cTn id="21" dur="1000"/>
                                        <p:tgtEl>
                                          <p:spTgt spid="3">
                                            <p:txEl>
                                              <p:pRg st="0" end="0"/>
                                            </p:txEl>
                                          </p:spTgt>
                                        </p:tgtEl>
                                      </p:cBhvr>
                                    </p:animEffect>
                                    <p:set>
                                      <p:cBhvr>
                                        <p:cTn id="22" dur="1" fill="hold">
                                          <p:stCondLst>
                                            <p:cond delay="9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46847"/>
            <a:ext cx="12192000" cy="519953"/>
          </a:xfrm>
        </p:spPr>
        <p:txBody>
          <a:bodyPr>
            <a:noAutofit/>
          </a:bodyPr>
          <a:lstStyle/>
          <a:p>
            <a:pPr algn="ctr"/>
            <a:r>
              <a:rPr lang="en-US" sz="3000" dirty="0" err="1">
                <a:solidFill>
                  <a:schemeClr val="bg1"/>
                </a:solidFill>
                <a:latin typeface="Times New Roman" panose="02020603050405020304" pitchFamily="18" charset="0"/>
                <a:cs typeface="Times New Roman" panose="02020603050405020304" pitchFamily="18" charset="0"/>
              </a:rPr>
              <a:t>Bts</a:t>
            </a:r>
            <a:r>
              <a:rPr lang="en-US" sz="3000" dirty="0">
                <a:solidFill>
                  <a:schemeClr val="bg1"/>
                </a:solidFill>
                <a:latin typeface="Times New Roman" panose="02020603050405020304" pitchFamily="18" charset="0"/>
                <a:cs typeface="Times New Roman" panose="02020603050405020304" pitchFamily="18" charset="0"/>
              </a:rPr>
              <a:t> tower </a:t>
            </a:r>
            <a:r>
              <a:rPr lang="en-US" sz="3000" dirty="0" err="1">
                <a:solidFill>
                  <a:schemeClr val="bg1"/>
                </a:solidFill>
                <a:latin typeface="Times New Roman" panose="02020603050405020304" pitchFamily="18" charset="0"/>
                <a:cs typeface="Times New Roman" panose="02020603050405020304" pitchFamily="18" charset="0"/>
              </a:rPr>
              <a:t>telkomsel</a:t>
            </a:r>
            <a:endParaRPr lang="en-US" sz="3000" dirty="0"/>
          </a:p>
        </p:txBody>
      </p:sp>
      <p:sp>
        <p:nvSpPr>
          <p:cNvPr id="3" name="Subtitle 2"/>
          <p:cNvSpPr>
            <a:spLocks noGrp="1"/>
          </p:cNvSpPr>
          <p:nvPr>
            <p:ph type="subTitle" idx="1"/>
          </p:nvPr>
        </p:nvSpPr>
        <p:spPr>
          <a:xfrm>
            <a:off x="5103812" y="2983255"/>
            <a:ext cx="6400800" cy="1947333"/>
          </a:xfrm>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327" y="1155450"/>
            <a:ext cx="3264554" cy="5602941"/>
          </a:xfrm>
          <a:prstGeom prst="rect">
            <a:avLst/>
          </a:prstGeom>
        </p:spPr>
      </p:pic>
    </p:spTree>
    <p:extLst>
      <p:ext uri="{BB962C8B-B14F-4D97-AF65-F5344CB8AC3E}">
        <p14:creationId xmlns:p14="http://schemas.microsoft.com/office/powerpoint/2010/main" val="949078508"/>
      </p:ext>
    </p:extLst>
  </p:cSld>
  <p:clrMapOvr>
    <a:masterClrMapping/>
  </p:clrMapOvr>
  <mc:AlternateContent xmlns:mc="http://schemas.openxmlformats.org/markup-compatibility/2006" xmlns:p14="http://schemas.microsoft.com/office/powerpoint/2010/main">
    <mc:Choice Requires="p14">
      <p:transition spd="slow" p14:dur="1500">
        <p:wipe dir="d"/>
      </p:transition>
    </mc:Choice>
    <mc:Fallback xmlns="">
      <p:transition spd="slow">
        <p:wipe dir="d"/>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2"/>
                                        </p:tgtEl>
                                      </p:cBhvr>
                                    </p:animEffect>
                                    <p:set>
                                      <p:cBhvr>
                                        <p:cTn id="17" dur="1" fill="hold">
                                          <p:stCondLst>
                                            <p:cond delay="499"/>
                                          </p:stCondLst>
                                        </p:cTn>
                                        <p:tgtEl>
                                          <p:spTgt spid="2"/>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2" nodeType="clickEffect">
                                  <p:stCondLst>
                                    <p:cond delay="0"/>
                                  </p:stCondLst>
                                  <p:childTnLst>
                                    <p:animEffect transition="out" filter="fade">
                                      <p:cBhvr>
                                        <p:cTn id="21" dur="500"/>
                                        <p:tgtEl>
                                          <p:spTgt spid="2"/>
                                        </p:tgtEl>
                                      </p:cBhvr>
                                    </p:animEffect>
                                    <p:set>
                                      <p:cBhvr>
                                        <p:cTn id="22"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46847"/>
            <a:ext cx="12192000" cy="690283"/>
          </a:xfrm>
        </p:spPr>
        <p:txBody>
          <a:bodyPr>
            <a:normAutofit/>
          </a:bodyPr>
          <a:lstStyle/>
          <a:p>
            <a:pPr algn="ctr"/>
            <a:r>
              <a:rPr lang="en-US" sz="3000" dirty="0" err="1">
                <a:solidFill>
                  <a:schemeClr val="bg1"/>
                </a:solidFill>
                <a:latin typeface="Times New Roman" panose="02020603050405020304" pitchFamily="18" charset="0"/>
                <a:cs typeface="Times New Roman" panose="02020603050405020304" pitchFamily="18" charset="0"/>
              </a:rPr>
              <a:t>Hasil</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perbandingan</a:t>
            </a:r>
            <a:endParaRPr lang="en-US" sz="3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99246" y="1963271"/>
            <a:ext cx="10793507" cy="4787153"/>
          </a:xfrm>
        </p:spPr>
        <p:txBody>
          <a:bodyPr/>
          <a:lstStyle/>
          <a:p>
            <a:r>
              <a:rPr lang="en-US" sz="2400" dirty="0" smtClean="0">
                <a:solidFill>
                  <a:schemeClr val="bg1"/>
                </a:solidFill>
                <a:latin typeface="Times New Roman" panose="02020603050405020304" pitchFamily="18" charset="0"/>
                <a:cs typeface="Times New Roman" panose="02020603050405020304" pitchFamily="18" charset="0"/>
              </a:rPr>
              <a:t>	</a:t>
            </a:r>
            <a:r>
              <a:rPr lang="en-US" sz="2400" dirty="0" err="1" smtClean="0">
                <a:solidFill>
                  <a:schemeClr val="bg1"/>
                </a:solidFill>
                <a:latin typeface="Times New Roman" panose="02020603050405020304" pitchFamily="18" charset="0"/>
                <a:cs typeface="Times New Roman" panose="02020603050405020304" pitchFamily="18" charset="0"/>
              </a:rPr>
              <a:t>Pada</a:t>
            </a:r>
            <a:r>
              <a:rPr lang="en-US" sz="2400" dirty="0" smtClean="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sebelum</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nya</a:t>
            </a:r>
            <a:r>
              <a:rPr lang="en-US" sz="2400" dirty="0">
                <a:solidFill>
                  <a:schemeClr val="bg1"/>
                </a:solidFill>
                <a:latin typeface="Times New Roman" panose="02020603050405020304" pitchFamily="18" charset="0"/>
                <a:cs typeface="Times New Roman" panose="02020603050405020304" pitchFamily="18" charset="0"/>
              </a:rPr>
              <a:t> kami </a:t>
            </a:r>
            <a:r>
              <a:rPr lang="en-US" sz="2400" dirty="0" err="1">
                <a:solidFill>
                  <a:schemeClr val="bg1"/>
                </a:solidFill>
                <a:latin typeface="Times New Roman" panose="02020603050405020304" pitchFamily="18" charset="0"/>
                <a:cs typeface="Times New Roman" panose="02020603050405020304" pitchFamily="18" charset="0"/>
              </a:rPr>
              <a:t>memandingkan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apakah</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jarak</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antara</a:t>
            </a:r>
            <a:r>
              <a:rPr lang="en-US" sz="2400" dirty="0">
                <a:solidFill>
                  <a:schemeClr val="bg1"/>
                </a:solidFill>
                <a:latin typeface="Times New Roman" panose="02020603050405020304" pitchFamily="18" charset="0"/>
                <a:cs typeface="Times New Roman" panose="02020603050405020304" pitchFamily="18" charset="0"/>
              </a:rPr>
              <a:t> client </a:t>
            </a:r>
            <a:r>
              <a:rPr lang="en-US" sz="2400" dirty="0" err="1">
                <a:solidFill>
                  <a:schemeClr val="bg1"/>
                </a:solidFill>
                <a:latin typeface="Times New Roman" panose="02020603050405020304" pitchFamily="18" charset="0"/>
                <a:cs typeface="Times New Roman" panose="02020603050405020304" pitchFamily="18" charset="0"/>
              </a:rPr>
              <a:t>dan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Bts</a:t>
            </a:r>
            <a:r>
              <a:rPr lang="en-US" sz="2400" dirty="0">
                <a:solidFill>
                  <a:schemeClr val="bg1"/>
                </a:solidFill>
                <a:latin typeface="Times New Roman" panose="02020603050405020304" pitchFamily="18" charset="0"/>
                <a:cs typeface="Times New Roman" panose="02020603050405020304" pitchFamily="18" charset="0"/>
              </a:rPr>
              <a:t> Provider. </a:t>
            </a:r>
            <a:r>
              <a:rPr lang="en-US" sz="2400" dirty="0" err="1">
                <a:solidFill>
                  <a:schemeClr val="bg1"/>
                </a:solidFill>
                <a:latin typeface="Times New Roman" panose="02020603050405020304" pitchFamily="18" charset="0"/>
                <a:cs typeface="Times New Roman" panose="02020603050405020304" pitchFamily="18" charset="0"/>
              </a:rPr>
              <a:t>Ternyata</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ada</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perbedaan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semakin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dekat</a:t>
            </a:r>
            <a:r>
              <a:rPr lang="en-US" sz="2400" dirty="0">
                <a:solidFill>
                  <a:schemeClr val="bg1"/>
                </a:solidFill>
                <a:latin typeface="Times New Roman" panose="02020603050405020304" pitchFamily="18" charset="0"/>
                <a:cs typeface="Times New Roman" panose="02020603050405020304" pitchFamily="18" charset="0"/>
              </a:rPr>
              <a:t> client </a:t>
            </a:r>
            <a:r>
              <a:rPr lang="en-US" sz="2400" dirty="0" err="1">
                <a:solidFill>
                  <a:schemeClr val="bg1"/>
                </a:solidFill>
                <a:latin typeface="Times New Roman" panose="02020603050405020304" pitchFamily="18" charset="0"/>
                <a:cs typeface="Times New Roman" panose="02020603050405020304" pitchFamily="18" charset="0"/>
              </a:rPr>
              <a:t>dengan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Bts</a:t>
            </a:r>
            <a:r>
              <a:rPr lang="en-US" sz="2400" dirty="0">
                <a:solidFill>
                  <a:schemeClr val="bg1"/>
                </a:solidFill>
                <a:latin typeface="Times New Roman" panose="02020603050405020304" pitchFamily="18" charset="0"/>
                <a:cs typeface="Times New Roman" panose="02020603050405020304" pitchFamily="18" charset="0"/>
              </a:rPr>
              <a:t> Provider </a:t>
            </a:r>
            <a:r>
              <a:rPr lang="en-US" sz="2400" dirty="0" err="1">
                <a:solidFill>
                  <a:schemeClr val="bg1"/>
                </a:solidFill>
                <a:latin typeface="Times New Roman" panose="02020603050405020304" pitchFamily="18" charset="0"/>
                <a:cs typeface="Times New Roman" panose="02020603050405020304" pitchFamily="18" charset="0"/>
              </a:rPr>
              <a:t>maka</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kecepatan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dari</a:t>
            </a:r>
            <a:r>
              <a:rPr lang="en-US" sz="2400" dirty="0">
                <a:solidFill>
                  <a:schemeClr val="bg1"/>
                </a:solidFill>
                <a:latin typeface="Times New Roman" panose="02020603050405020304" pitchFamily="18" charset="0"/>
                <a:cs typeface="Times New Roman" panose="02020603050405020304" pitchFamily="18" charset="0"/>
              </a:rPr>
              <a:t> data internet </a:t>
            </a:r>
            <a:r>
              <a:rPr lang="en-US" sz="2400" dirty="0" err="1">
                <a:solidFill>
                  <a:schemeClr val="bg1"/>
                </a:solidFill>
                <a:latin typeface="Times New Roman" panose="02020603050405020304" pitchFamily="18" charset="0"/>
                <a:cs typeface="Times New Roman" panose="02020603050405020304" pitchFamily="18" charset="0"/>
              </a:rPr>
              <a:t>akan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lebih</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cepat</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Pada</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analisis</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smtClean="0">
                <a:solidFill>
                  <a:schemeClr val="bg1"/>
                </a:solidFill>
                <a:latin typeface="Times New Roman" panose="02020603050405020304" pitchFamily="18" charset="0"/>
                <a:cs typeface="Times New Roman" panose="02020603050405020304" pitchFamily="18" charset="0"/>
              </a:rPr>
              <a:t>XL </a:t>
            </a:r>
            <a:r>
              <a:rPr lang="en-US" sz="2400" dirty="0" err="1">
                <a:solidFill>
                  <a:schemeClr val="bg1"/>
                </a:solidFill>
                <a:latin typeface="Times New Roman" panose="02020603050405020304" pitchFamily="18" charset="0"/>
                <a:cs typeface="Times New Roman" panose="02020603050405020304" pitchFamily="18" charset="0"/>
              </a:rPr>
              <a:t>ini</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rPr>
              <a:t>± </a:t>
            </a:r>
            <a:r>
              <a:rPr lang="en-US" sz="2400" dirty="0" err="1">
                <a:solidFill>
                  <a:schemeClr val="bg1"/>
                </a:solidFill>
                <a:latin typeface="Times New Roman" panose="02020603050405020304" pitchFamily="18" charset="0"/>
                <a:cs typeface="Times New Roman" panose="02020603050405020304" pitchFamily="18" charset="0"/>
              </a:rPr>
              <a:t>jarak</a:t>
            </a:r>
            <a:r>
              <a:rPr lang="en-US" sz="2400" dirty="0">
                <a:solidFill>
                  <a:schemeClr val="bg1"/>
                </a:solidFill>
                <a:latin typeface="Times New Roman" panose="02020603050405020304" pitchFamily="18" charset="0"/>
                <a:cs typeface="Times New Roman" panose="02020603050405020304" pitchFamily="18" charset="0"/>
              </a:rPr>
              <a:t> 100m </a:t>
            </a:r>
            <a:r>
              <a:rPr lang="en-US" sz="2400" dirty="0" err="1">
                <a:solidFill>
                  <a:schemeClr val="bg1"/>
                </a:solidFill>
                <a:latin typeface="Times New Roman" panose="02020603050405020304" pitchFamily="18" charset="0"/>
                <a:cs typeface="Times New Roman" panose="02020603050405020304" pitchFamily="18" charset="0"/>
              </a:rPr>
              <a:t>mendapat</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hasil</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kecepatan</a:t>
            </a:r>
            <a:r>
              <a:rPr lang="en-US" sz="2400" dirty="0">
                <a:solidFill>
                  <a:schemeClr val="bg1"/>
                </a:solidFill>
                <a:latin typeface="Times New Roman" panose="02020603050405020304" pitchFamily="18" charset="0"/>
                <a:cs typeface="Times New Roman" panose="02020603050405020304" pitchFamily="18" charset="0"/>
              </a:rPr>
              <a:t> internet yang </a:t>
            </a:r>
            <a:r>
              <a:rPr lang="en-US" sz="2400" dirty="0" err="1">
                <a:solidFill>
                  <a:schemeClr val="bg1"/>
                </a:solidFill>
                <a:latin typeface="Times New Roman" panose="02020603050405020304" pitchFamily="18" charset="0"/>
                <a:cs typeface="Times New Roman" panose="02020603050405020304" pitchFamily="18" charset="0"/>
              </a:rPr>
              <a:t>lebih</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baik</a:t>
            </a:r>
            <a:r>
              <a:rPr lang="en-US" sz="2400" dirty="0">
                <a:solidFill>
                  <a:schemeClr val="bg1"/>
                </a:solidFill>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3246601073"/>
      </p:ext>
    </p:extLst>
  </p:cSld>
  <p:clrMapOvr>
    <a:masterClrMapping/>
  </p:clrMapOvr>
  <mc:AlternateContent xmlns:mc="http://schemas.openxmlformats.org/markup-compatibility/2006" xmlns:p14="http://schemas.microsoft.com/office/powerpoint/2010/main">
    <mc:Choice Requires="p14">
      <p:transition spd="slow" p14:dur="1500">
        <p:wipe dir="d"/>
      </p:transition>
    </mc:Choice>
    <mc:Fallback xmlns="">
      <p:transition spd="slow">
        <p:wipe dir="d"/>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3">
                                            <p:txEl>
                                              <p:pRg st="0" end="0"/>
                                            </p:txEl>
                                          </p:spTgt>
                                        </p:tgtEl>
                                      </p:cBhvr>
                                    </p:animEffect>
                                    <p:set>
                                      <p:cBhvr>
                                        <p:cTn id="17"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2"/>
                                        </p:tgtEl>
                                      </p:cBhvr>
                                    </p:animEffect>
                                    <p:set>
                                      <p:cBhvr>
                                        <p:cTn id="22"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555812"/>
            <a:ext cx="10808541" cy="430306"/>
          </a:xfrm>
        </p:spPr>
        <p:txBody>
          <a:bodyPr>
            <a:noAutofit/>
          </a:bodyPr>
          <a:lstStyle/>
          <a:p>
            <a:pPr algn="ctr"/>
            <a:r>
              <a:rPr lang="en-US" sz="3000" dirty="0" smtClean="0">
                <a:solidFill>
                  <a:schemeClr val="bg1"/>
                </a:solidFill>
                <a:latin typeface="Times New Roman" panose="02020603050405020304" pitchFamily="18" charset="0"/>
                <a:cs typeface="Times New Roman" panose="02020603050405020304" pitchFamily="18" charset="0"/>
              </a:rPr>
              <a:t>Tri</a:t>
            </a:r>
            <a:endParaRPr lang="en-US" sz="3000"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4211" y="1972235"/>
            <a:ext cx="10808541" cy="3818965"/>
          </a:xfrm>
        </p:spPr>
        <p:txBody>
          <a:bodyPr/>
          <a:lstStyle/>
          <a:p>
            <a:pPr marL="342900" lvl="0" indent="-342900" algn="just">
              <a:buClrTx/>
              <a:buFont typeface="Wingdings" panose="05000000000000000000" pitchFamily="2" charset="2"/>
              <a:buChar char="Ø"/>
            </a:pPr>
            <a:r>
              <a:rPr lang="en-US" sz="2500" dirty="0" err="1">
                <a:solidFill>
                  <a:schemeClr val="bg1"/>
                </a:solidFill>
                <a:latin typeface="Times New Roman" panose="02020603050405020304" pitchFamily="18" charset="0"/>
                <a:cs typeface="Times New Roman" panose="02020603050405020304" pitchFamily="18" charset="0"/>
              </a:rPr>
              <a:t>Dengan</a:t>
            </a:r>
            <a:r>
              <a:rPr lang="en-US" sz="2500" dirty="0">
                <a:solidFill>
                  <a:schemeClr val="bg1"/>
                </a:solidFill>
                <a:latin typeface="Times New Roman" panose="02020603050405020304" pitchFamily="18" charset="0"/>
                <a:cs typeface="Times New Roman" panose="02020603050405020304" pitchFamily="18" charset="0"/>
              </a:rPr>
              <a:t> provider Tri </a:t>
            </a:r>
            <a:r>
              <a:rPr lang="en-US" sz="2500" dirty="0" err="1">
                <a:solidFill>
                  <a:schemeClr val="bg1"/>
                </a:solidFill>
                <a:latin typeface="Times New Roman" panose="02020603050405020304" pitchFamily="18" charset="0"/>
                <a:cs typeface="Times New Roman" panose="02020603050405020304" pitchFamily="18" charset="0"/>
              </a:rPr>
              <a:t>ini</a:t>
            </a:r>
            <a:r>
              <a:rPr lang="en-US" sz="2500" dirty="0">
                <a:solidFill>
                  <a:schemeClr val="bg1"/>
                </a:solidFill>
                <a:latin typeface="Times New Roman" panose="02020603050405020304" pitchFamily="18" charset="0"/>
                <a:cs typeface="Times New Roman" panose="02020603050405020304" pitchFamily="18" charset="0"/>
              </a:rPr>
              <a:t> kami </a:t>
            </a:r>
            <a:r>
              <a:rPr lang="en-US" sz="2500" dirty="0" err="1">
                <a:solidFill>
                  <a:schemeClr val="bg1"/>
                </a:solidFill>
                <a:latin typeface="Times New Roman" panose="02020603050405020304" pitchFamily="18" charset="0"/>
                <a:cs typeface="Times New Roman" panose="02020603050405020304" pitchFamily="18" charset="0"/>
              </a:rPr>
              <a:t>menguji</a:t>
            </a:r>
            <a:r>
              <a:rPr lang="en-US" sz="2500" dirty="0">
                <a:solidFill>
                  <a:schemeClr val="bg1"/>
                </a:solidFill>
                <a:latin typeface="Times New Roman" panose="02020603050405020304" pitchFamily="18" charset="0"/>
                <a:cs typeface="Times New Roman" panose="02020603050405020304" pitchFamily="18" charset="0"/>
              </a:rPr>
              <a:t> di </a:t>
            </a:r>
            <a:r>
              <a:rPr lang="en-US" sz="2500" dirty="0" err="1">
                <a:solidFill>
                  <a:schemeClr val="bg1"/>
                </a:solidFill>
                <a:latin typeface="Times New Roman" panose="02020603050405020304" pitchFamily="18" charset="0"/>
                <a:cs typeface="Times New Roman" panose="02020603050405020304" pitchFamily="18" charset="0"/>
              </a:rPr>
              <a:t>daerah</a:t>
            </a:r>
            <a:r>
              <a:rPr lang="en-US" sz="2500" dirty="0">
                <a:solidFill>
                  <a:schemeClr val="bg1"/>
                </a:solidFill>
                <a:latin typeface="Times New Roman" panose="02020603050405020304" pitchFamily="18" charset="0"/>
                <a:cs typeface="Times New Roman" panose="02020603050405020304" pitchFamily="18" charset="0"/>
              </a:rPr>
              <a:t> Masjid Al-</a:t>
            </a:r>
            <a:r>
              <a:rPr lang="en-US" sz="2500" dirty="0" err="1">
                <a:solidFill>
                  <a:schemeClr val="bg1"/>
                </a:solidFill>
                <a:latin typeface="Times New Roman" panose="02020603050405020304" pitchFamily="18" charset="0"/>
                <a:cs typeface="Times New Roman" panose="02020603050405020304" pitchFamily="18" charset="0"/>
              </a:rPr>
              <a:t>Falah</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kampus</a:t>
            </a:r>
            <a:r>
              <a:rPr lang="en-US" sz="2500" dirty="0">
                <a:solidFill>
                  <a:schemeClr val="bg1"/>
                </a:solidFill>
                <a:latin typeface="Times New Roman" panose="02020603050405020304" pitchFamily="18" charset="0"/>
                <a:cs typeface="Times New Roman" panose="02020603050405020304" pitchFamily="18" charset="0"/>
              </a:rPr>
              <a:t>. Kami </a:t>
            </a:r>
            <a:r>
              <a:rPr lang="en-US" sz="2500" dirty="0" err="1">
                <a:solidFill>
                  <a:schemeClr val="bg1"/>
                </a:solidFill>
                <a:latin typeface="Times New Roman" panose="02020603050405020304" pitchFamily="18" charset="0"/>
                <a:cs typeface="Times New Roman" panose="02020603050405020304" pitchFamily="18" charset="0"/>
              </a:rPr>
              <a:t>melakukan</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percobaan</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dan</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mendapat</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hasil</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seperti</a:t>
            </a:r>
            <a:r>
              <a:rPr lang="en-US" sz="2500" dirty="0">
                <a:solidFill>
                  <a:schemeClr val="bg1"/>
                </a:solidFill>
                <a:latin typeface="Times New Roman" panose="02020603050405020304" pitchFamily="18" charset="0"/>
                <a:cs typeface="Times New Roman" panose="02020603050405020304" pitchFamily="18" charset="0"/>
              </a:rPr>
              <a:t> table </a:t>
            </a:r>
            <a:r>
              <a:rPr lang="id-ID" sz="2500" dirty="0" smtClean="0">
                <a:solidFill>
                  <a:schemeClr val="bg1"/>
                </a:solidFill>
                <a:latin typeface="Times New Roman" panose="02020603050405020304" pitchFamily="18" charset="0"/>
                <a:cs typeface="Times New Roman" panose="02020603050405020304" pitchFamily="18" charset="0"/>
              </a:rPr>
              <a:t>terlampir</a:t>
            </a:r>
            <a:r>
              <a:rPr lang="en-US" sz="2500" dirty="0" smtClean="0">
                <a:solidFill>
                  <a:schemeClr val="bg1"/>
                </a:solidFill>
                <a:latin typeface="Times New Roman" panose="02020603050405020304" pitchFamily="18" charset="0"/>
                <a:cs typeface="Times New Roman" panose="02020603050405020304" pitchFamily="18" charset="0"/>
              </a:rPr>
              <a:t>.</a:t>
            </a:r>
            <a:endParaRPr lang="id-ID" sz="2500" dirty="0">
              <a:solidFill>
                <a:schemeClr val="bg1"/>
              </a:solidFill>
              <a:latin typeface="Times New Roman" panose="02020603050405020304" pitchFamily="18" charset="0"/>
              <a:cs typeface="Times New Roman" panose="02020603050405020304" pitchFamily="18" charset="0"/>
            </a:endParaRP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103248165"/>
              </p:ext>
            </p:extLst>
          </p:nvPr>
        </p:nvGraphicFramePr>
        <p:xfrm>
          <a:off x="684210" y="3058160"/>
          <a:ext cx="10808539" cy="741680"/>
        </p:xfrm>
        <a:graphic>
          <a:graphicData uri="http://schemas.openxmlformats.org/drawingml/2006/table">
            <a:tbl>
              <a:tblPr firstRow="1" bandRow="1">
                <a:tableStyleId>{5C22544A-7EE6-4342-B048-85BDC9FD1C3A}</a:tableStyleId>
              </a:tblPr>
              <a:tblGrid>
                <a:gridCol w="1969343"/>
                <a:gridCol w="1344706"/>
                <a:gridCol w="1318182"/>
                <a:gridCol w="1544077"/>
                <a:gridCol w="1544077"/>
                <a:gridCol w="1544077"/>
                <a:gridCol w="1544077"/>
              </a:tblGrid>
              <a:tr h="370840">
                <a:tc>
                  <a:txBody>
                    <a:bodyPr/>
                    <a:lstStyle/>
                    <a:p>
                      <a:pPr algn="ctr"/>
                      <a:r>
                        <a:rPr lang="id-ID" sz="1500" dirty="0" smtClean="0">
                          <a:latin typeface="Times New Roman" panose="02020603050405020304" pitchFamily="18" charset="0"/>
                          <a:cs typeface="Times New Roman" panose="02020603050405020304" pitchFamily="18" charset="0"/>
                        </a:rPr>
                        <a:t>AREA</a:t>
                      </a:r>
                      <a:endParaRPr lang="id-ID" sz="1500" dirty="0">
                        <a:latin typeface="Times New Roman" panose="02020603050405020304" pitchFamily="18" charset="0"/>
                        <a:cs typeface="Times New Roman" panose="02020603050405020304" pitchFamily="18" charset="0"/>
                      </a:endParaRPr>
                    </a:p>
                  </a:txBody>
                  <a:tcPr/>
                </a:tc>
                <a:tc>
                  <a:txBody>
                    <a:bodyPr/>
                    <a:lstStyle/>
                    <a:p>
                      <a:pPr algn="ctr"/>
                      <a:r>
                        <a:rPr lang="id-ID" sz="1500" dirty="0" smtClean="0">
                          <a:latin typeface="Times New Roman" panose="02020603050405020304" pitchFamily="18" charset="0"/>
                          <a:cs typeface="Times New Roman" panose="02020603050405020304" pitchFamily="18" charset="0"/>
                        </a:rPr>
                        <a:t>PROVIDER</a:t>
                      </a:r>
                      <a:endParaRPr lang="id-ID" sz="1500" dirty="0">
                        <a:latin typeface="Times New Roman" panose="02020603050405020304" pitchFamily="18" charset="0"/>
                        <a:cs typeface="Times New Roman" panose="02020603050405020304" pitchFamily="18" charset="0"/>
                      </a:endParaRPr>
                    </a:p>
                  </a:txBody>
                  <a:tcPr/>
                </a:tc>
                <a:tc>
                  <a:txBody>
                    <a:bodyPr/>
                    <a:lstStyle/>
                    <a:p>
                      <a:pPr algn="ctr"/>
                      <a:r>
                        <a:rPr lang="id-ID" sz="1500" dirty="0" smtClean="0">
                          <a:latin typeface="Times New Roman" panose="02020603050405020304" pitchFamily="18" charset="0"/>
                          <a:cs typeface="Times New Roman" panose="02020603050405020304" pitchFamily="18" charset="0"/>
                        </a:rPr>
                        <a:t>RSRP</a:t>
                      </a:r>
                      <a:endParaRPr lang="id-ID" sz="1500" dirty="0">
                        <a:latin typeface="Times New Roman" panose="02020603050405020304" pitchFamily="18" charset="0"/>
                        <a:cs typeface="Times New Roman" panose="02020603050405020304" pitchFamily="18" charset="0"/>
                      </a:endParaRPr>
                    </a:p>
                  </a:txBody>
                  <a:tcPr/>
                </a:tc>
                <a:tc>
                  <a:txBody>
                    <a:bodyPr/>
                    <a:lstStyle/>
                    <a:p>
                      <a:pPr algn="ctr"/>
                      <a:r>
                        <a:rPr lang="id-ID" sz="1500" dirty="0" smtClean="0">
                          <a:latin typeface="Times New Roman" panose="02020603050405020304" pitchFamily="18" charset="0"/>
                          <a:cs typeface="Times New Roman" panose="02020603050405020304" pitchFamily="18" charset="0"/>
                        </a:rPr>
                        <a:t>RSRQ</a:t>
                      </a:r>
                      <a:endParaRPr lang="id-ID" sz="1500" dirty="0">
                        <a:latin typeface="Times New Roman" panose="02020603050405020304" pitchFamily="18" charset="0"/>
                        <a:cs typeface="Times New Roman" panose="02020603050405020304" pitchFamily="18" charset="0"/>
                      </a:endParaRPr>
                    </a:p>
                  </a:txBody>
                  <a:tcPr/>
                </a:tc>
                <a:tc>
                  <a:txBody>
                    <a:bodyPr/>
                    <a:lstStyle/>
                    <a:p>
                      <a:pPr algn="ctr"/>
                      <a:r>
                        <a:rPr lang="id-ID" sz="1500" dirty="0" smtClean="0">
                          <a:latin typeface="Times New Roman" panose="02020603050405020304" pitchFamily="18" charset="0"/>
                          <a:cs typeface="Times New Roman" panose="02020603050405020304" pitchFamily="18" charset="0"/>
                        </a:rPr>
                        <a:t>RSSNR</a:t>
                      </a:r>
                      <a:endParaRPr lang="id-ID" sz="1500" dirty="0">
                        <a:latin typeface="Times New Roman" panose="02020603050405020304" pitchFamily="18" charset="0"/>
                        <a:cs typeface="Times New Roman" panose="02020603050405020304" pitchFamily="18" charset="0"/>
                      </a:endParaRPr>
                    </a:p>
                  </a:txBody>
                  <a:tcPr/>
                </a:tc>
                <a:tc>
                  <a:txBody>
                    <a:bodyPr/>
                    <a:lstStyle/>
                    <a:p>
                      <a:pPr algn="ctr"/>
                      <a:r>
                        <a:rPr lang="id-ID" sz="1500" dirty="0" smtClean="0">
                          <a:latin typeface="Times New Roman" panose="02020603050405020304" pitchFamily="18" charset="0"/>
                          <a:cs typeface="Times New Roman" panose="02020603050405020304" pitchFamily="18" charset="0"/>
                        </a:rPr>
                        <a:t>DOWNLOAD</a:t>
                      </a:r>
                      <a:endParaRPr lang="id-ID" sz="1500" dirty="0">
                        <a:latin typeface="Times New Roman" panose="02020603050405020304" pitchFamily="18" charset="0"/>
                        <a:cs typeface="Times New Roman" panose="02020603050405020304" pitchFamily="18" charset="0"/>
                      </a:endParaRPr>
                    </a:p>
                  </a:txBody>
                  <a:tcPr/>
                </a:tc>
                <a:tc>
                  <a:txBody>
                    <a:bodyPr/>
                    <a:lstStyle/>
                    <a:p>
                      <a:pPr algn="ctr"/>
                      <a:r>
                        <a:rPr lang="id-ID" sz="1500" dirty="0" smtClean="0">
                          <a:latin typeface="Times New Roman" panose="02020603050405020304" pitchFamily="18" charset="0"/>
                          <a:cs typeface="Times New Roman" panose="02020603050405020304" pitchFamily="18" charset="0"/>
                        </a:rPr>
                        <a:t>UPLOAD</a:t>
                      </a:r>
                      <a:endParaRPr lang="id-ID" sz="1500" dirty="0">
                        <a:latin typeface="Times New Roman" panose="02020603050405020304" pitchFamily="18" charset="0"/>
                        <a:cs typeface="Times New Roman" panose="02020603050405020304" pitchFamily="18" charset="0"/>
                      </a:endParaRPr>
                    </a:p>
                  </a:txBody>
                  <a:tcPr/>
                </a:tc>
              </a:tr>
              <a:tr h="370840">
                <a:tc>
                  <a:txBody>
                    <a:bodyPr/>
                    <a:lstStyle/>
                    <a:p>
                      <a:r>
                        <a:rPr lang="en-US" sz="1500" dirty="0" err="1" smtClean="0">
                          <a:latin typeface="Times New Roman" panose="02020603050405020304" pitchFamily="18" charset="0"/>
                          <a:cs typeface="Times New Roman" panose="02020603050405020304" pitchFamily="18" charset="0"/>
                        </a:rPr>
                        <a:t>Jalan</a:t>
                      </a:r>
                      <a:r>
                        <a:rPr lang="en-US" sz="1500" baseline="0" dirty="0" smtClean="0">
                          <a:latin typeface="Times New Roman" panose="02020603050405020304" pitchFamily="18" charset="0"/>
                          <a:cs typeface="Times New Roman" panose="02020603050405020304" pitchFamily="18" charset="0"/>
                        </a:rPr>
                        <a:t> </a:t>
                      </a:r>
                      <a:r>
                        <a:rPr lang="en-US" sz="1500" baseline="0" dirty="0" err="1" smtClean="0">
                          <a:latin typeface="Times New Roman" panose="02020603050405020304" pitchFamily="18" charset="0"/>
                          <a:cs typeface="Times New Roman" panose="02020603050405020304" pitchFamily="18" charset="0"/>
                        </a:rPr>
                        <a:t>Soekarno-Hatta</a:t>
                      </a:r>
                      <a:endParaRPr lang="en-US" sz="1500" dirty="0">
                        <a:latin typeface="Times New Roman" panose="02020603050405020304" pitchFamily="18" charset="0"/>
                        <a:cs typeface="Times New Roman" panose="02020603050405020304" pitchFamily="18" charset="0"/>
                      </a:endParaRPr>
                    </a:p>
                  </a:txBody>
                  <a:tcPr/>
                </a:tc>
                <a:tc>
                  <a:txBody>
                    <a:bodyPr/>
                    <a:lstStyle/>
                    <a:p>
                      <a:r>
                        <a:rPr lang="en-US" sz="1500" dirty="0" smtClean="0">
                          <a:latin typeface="Times New Roman" panose="02020603050405020304" pitchFamily="18" charset="0"/>
                          <a:cs typeface="Times New Roman" panose="02020603050405020304" pitchFamily="18" charset="0"/>
                        </a:rPr>
                        <a:t>Tri</a:t>
                      </a:r>
                      <a:endParaRPr lang="en-US" sz="1500" dirty="0">
                        <a:latin typeface="Times New Roman" panose="02020603050405020304" pitchFamily="18" charset="0"/>
                        <a:cs typeface="Times New Roman" panose="02020603050405020304" pitchFamily="18" charset="0"/>
                      </a:endParaRPr>
                    </a:p>
                  </a:txBody>
                  <a:tcPr/>
                </a:tc>
                <a:tc>
                  <a:txBody>
                    <a:bodyPr/>
                    <a:lstStyle/>
                    <a:p>
                      <a:r>
                        <a:rPr lang="en-US" sz="1500" dirty="0" smtClean="0">
                          <a:latin typeface="Times New Roman" panose="02020603050405020304" pitchFamily="18" charset="0"/>
                          <a:cs typeface="Times New Roman" panose="02020603050405020304" pitchFamily="18" charset="0"/>
                        </a:rPr>
                        <a:t>-94 </a:t>
                      </a:r>
                      <a:r>
                        <a:rPr lang="en-US" sz="1500" dirty="0" err="1" smtClean="0">
                          <a:latin typeface="Times New Roman" panose="02020603050405020304" pitchFamily="18" charset="0"/>
                          <a:cs typeface="Times New Roman" panose="02020603050405020304" pitchFamily="18" charset="0"/>
                        </a:rPr>
                        <a:t>dBm</a:t>
                      </a:r>
                      <a:endParaRPr lang="en-US" sz="1500" dirty="0">
                        <a:latin typeface="Times New Roman" panose="02020603050405020304" pitchFamily="18" charset="0"/>
                        <a:cs typeface="Times New Roman" panose="02020603050405020304" pitchFamily="18" charset="0"/>
                      </a:endParaRPr>
                    </a:p>
                  </a:txBody>
                  <a:tcPr/>
                </a:tc>
                <a:tc>
                  <a:txBody>
                    <a:bodyPr/>
                    <a:lstStyle/>
                    <a:p>
                      <a:r>
                        <a:rPr lang="en-US" sz="1500" dirty="0" smtClean="0">
                          <a:latin typeface="Times New Roman" panose="02020603050405020304" pitchFamily="18" charset="0"/>
                          <a:cs typeface="Times New Roman" panose="02020603050405020304" pitchFamily="18" charset="0"/>
                        </a:rPr>
                        <a:t>-12 dB</a:t>
                      </a:r>
                      <a:endParaRPr lang="en-US" sz="1500" dirty="0">
                        <a:latin typeface="Times New Roman" panose="02020603050405020304" pitchFamily="18" charset="0"/>
                        <a:cs typeface="Times New Roman" panose="02020603050405020304" pitchFamily="18" charset="0"/>
                      </a:endParaRPr>
                    </a:p>
                  </a:txBody>
                  <a:tcPr/>
                </a:tc>
                <a:tc>
                  <a:txBody>
                    <a:bodyPr/>
                    <a:lstStyle/>
                    <a:p>
                      <a:r>
                        <a:rPr lang="en-US" sz="1500" dirty="0" smtClean="0">
                          <a:latin typeface="Times New Roman" panose="02020603050405020304" pitchFamily="18" charset="0"/>
                          <a:cs typeface="Times New Roman" panose="02020603050405020304" pitchFamily="18" charset="0"/>
                        </a:rPr>
                        <a:t>0.2 dB</a:t>
                      </a:r>
                      <a:endParaRPr lang="en-US" sz="1500" dirty="0">
                        <a:latin typeface="Times New Roman" panose="02020603050405020304" pitchFamily="18" charset="0"/>
                        <a:cs typeface="Times New Roman" panose="02020603050405020304" pitchFamily="18" charset="0"/>
                      </a:endParaRPr>
                    </a:p>
                  </a:txBody>
                  <a:tcPr/>
                </a:tc>
                <a:tc>
                  <a:txBody>
                    <a:bodyPr/>
                    <a:lstStyle/>
                    <a:p>
                      <a:r>
                        <a:rPr lang="en-US" sz="1500" dirty="0" smtClean="0">
                          <a:latin typeface="Times New Roman" panose="02020603050405020304" pitchFamily="18" charset="0"/>
                          <a:cs typeface="Times New Roman" panose="02020603050405020304" pitchFamily="18" charset="0"/>
                        </a:rPr>
                        <a:t>11,9 Mb/s</a:t>
                      </a:r>
                      <a:endParaRPr lang="en-US" sz="1500" dirty="0">
                        <a:latin typeface="Times New Roman" panose="02020603050405020304" pitchFamily="18" charset="0"/>
                        <a:cs typeface="Times New Roman" panose="02020603050405020304" pitchFamily="18" charset="0"/>
                      </a:endParaRPr>
                    </a:p>
                  </a:txBody>
                  <a:tcPr/>
                </a:tc>
                <a:tc>
                  <a:txBody>
                    <a:bodyPr/>
                    <a:lstStyle/>
                    <a:p>
                      <a:r>
                        <a:rPr lang="en-US" sz="1500" dirty="0" smtClean="0">
                          <a:latin typeface="Times New Roman" panose="02020603050405020304" pitchFamily="18" charset="0"/>
                          <a:cs typeface="Times New Roman" panose="02020603050405020304" pitchFamily="18" charset="0"/>
                        </a:rPr>
                        <a:t>22,6 Mb/s</a:t>
                      </a:r>
                      <a:endParaRPr lang="en-US" sz="15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50606042"/>
      </p:ext>
    </p:extLst>
  </p:cSld>
  <p:clrMapOvr>
    <a:masterClrMapping/>
  </p:clrMapOvr>
  <mc:AlternateContent xmlns:mc="http://schemas.openxmlformats.org/markup-compatibility/2006" xmlns:p14="http://schemas.microsoft.com/office/powerpoint/2010/main">
    <mc:Choice Requires="p14">
      <p:transition spd="slow" p14:dur="1500">
        <p:wipe dir="d"/>
      </p:transition>
    </mc:Choice>
    <mc:Fallback xmlns="">
      <p:transition spd="slow">
        <p:wipe dir="d"/>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50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50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500"/>
                                  </p:stCondLst>
                                  <p:childTnLst>
                                    <p:animEffect transition="out" filter="fade">
                                      <p:cBhvr>
                                        <p:cTn id="21" dur="1000"/>
                                        <p:tgtEl>
                                          <p:spTgt spid="2"/>
                                        </p:tgtEl>
                                      </p:cBhvr>
                                    </p:animEffect>
                                    <p:set>
                                      <p:cBhvr>
                                        <p:cTn id="22" dur="1" fill="hold">
                                          <p:stCondLst>
                                            <p:cond delay="999"/>
                                          </p:stCondLst>
                                        </p:cTn>
                                        <p:tgtEl>
                                          <p:spTgt spid="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500"/>
                                  </p:stCondLst>
                                  <p:childTnLst>
                                    <p:animEffect transition="out" filter="fade">
                                      <p:cBhvr>
                                        <p:cTn id="26" dur="1000"/>
                                        <p:tgtEl>
                                          <p:spTgt spid="3">
                                            <p:txEl>
                                              <p:pRg st="0" end="0"/>
                                            </p:txEl>
                                          </p:spTgt>
                                        </p:tgtEl>
                                      </p:cBhvr>
                                    </p:animEffect>
                                    <p:set>
                                      <p:cBhvr>
                                        <p:cTn id="27" dur="1" fill="hold">
                                          <p:stCondLst>
                                            <p:cond delay="999"/>
                                          </p:stCondLst>
                                        </p:cTn>
                                        <p:tgtEl>
                                          <p:spTgt spid="3">
                                            <p:txEl>
                                              <p:pRg st="0" end="0"/>
                                            </p:txEl>
                                          </p:spTgt>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6" presetClass="exit" presetSubtype="32" fill="hold" nodeType="clickEffect">
                                  <p:stCondLst>
                                    <p:cond delay="0"/>
                                  </p:stCondLst>
                                  <p:childTnLst>
                                    <p:animEffect transition="out" filter="circle(out)">
                                      <p:cBhvr>
                                        <p:cTn id="31" dur="2000"/>
                                        <p:tgtEl>
                                          <p:spTgt spid="4"/>
                                        </p:tgtEl>
                                      </p:cBhvr>
                                    </p:animEffect>
                                    <p:set>
                                      <p:cBhvr>
                                        <p:cTn id="32" dur="1" fill="hold">
                                          <p:stCondLst>
                                            <p:cond delay="1999"/>
                                          </p:stCondLst>
                                        </p:cTn>
                                        <p:tgtEl>
                                          <p:spTgt spid="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500"/>
                                  </p:stCondLst>
                                  <p:childTnLst>
                                    <p:animEffect transition="out" filter="fade">
                                      <p:cBhvr>
                                        <p:cTn id="36" dur="1000"/>
                                        <p:tgtEl>
                                          <p:spTgt spid="4"/>
                                        </p:tgtEl>
                                      </p:cBhvr>
                                    </p:animEffect>
                                    <p:set>
                                      <p:cBhvr>
                                        <p:cTn id="37" dur="1" fill="hold">
                                          <p:stCondLst>
                                            <p:cond delay="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69257"/>
            <a:ext cx="12192000" cy="578225"/>
          </a:xfrm>
        </p:spPr>
        <p:txBody>
          <a:bodyPr>
            <a:normAutofit/>
          </a:bodyPr>
          <a:lstStyle/>
          <a:p>
            <a:pPr algn="ctr"/>
            <a:r>
              <a:rPr lang="id-ID" sz="3000" dirty="0">
                <a:solidFill>
                  <a:schemeClr val="bg1"/>
                </a:solidFill>
                <a:latin typeface="Times New Roman" pitchFamily="18" charset="0"/>
                <a:cs typeface="Times New Roman" pitchFamily="18" charset="0"/>
              </a:rPr>
              <a:t>Percobaan </a:t>
            </a:r>
            <a:r>
              <a:rPr lang="id-ID" sz="3000" dirty="0" smtClean="0">
                <a:solidFill>
                  <a:schemeClr val="bg1"/>
                </a:solidFill>
                <a:latin typeface="Times New Roman" pitchFamily="18" charset="0"/>
                <a:cs typeface="Times New Roman" pitchFamily="18" charset="0"/>
              </a:rPr>
              <a:t>pada</a:t>
            </a:r>
            <a:r>
              <a:rPr lang="en-US" sz="3000" dirty="0">
                <a:solidFill>
                  <a:schemeClr val="bg1"/>
                </a:solidFill>
                <a:latin typeface="Times New Roman" pitchFamily="18" charset="0"/>
                <a:cs typeface="Times New Roman" pitchFamily="18" charset="0"/>
              </a:rPr>
              <a:t> </a:t>
            </a:r>
            <a:r>
              <a:rPr lang="en-US" sz="3000" dirty="0" smtClean="0">
                <a:solidFill>
                  <a:schemeClr val="bg1"/>
                </a:solidFill>
                <a:latin typeface="Times New Roman" pitchFamily="18" charset="0"/>
                <a:cs typeface="Times New Roman" pitchFamily="18" charset="0"/>
              </a:rPr>
              <a:t>tri</a:t>
            </a:r>
            <a:endParaRPr lang="en-US" sz="3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312024" y="1972236"/>
            <a:ext cx="7879976" cy="4885764"/>
          </a:xfrm>
        </p:spPr>
        <p:txBody>
          <a:bodyPr/>
          <a:lstStyle/>
          <a:p>
            <a:r>
              <a:rPr lang="en-US" sz="2000" dirty="0" err="1">
                <a:solidFill>
                  <a:schemeClr val="bg1"/>
                </a:solidFill>
                <a:latin typeface="Times New Roman" panose="02020603050405020304" pitchFamily="18" charset="0"/>
                <a:cs typeface="Times New Roman" panose="02020603050405020304" pitchFamily="18" charset="0"/>
              </a:rPr>
              <a:t>Beriikut</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ini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adalah</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hasil</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dari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percobaan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pada</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smtClean="0">
                <a:solidFill>
                  <a:schemeClr val="bg1"/>
                </a:solidFill>
                <a:latin typeface="Times New Roman" panose="02020603050405020304" pitchFamily="18" charset="0"/>
                <a:cs typeface="Times New Roman" panose="02020603050405020304" pitchFamily="18" charset="0"/>
              </a:rPr>
              <a:t>tri </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jarak</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smtClean="0">
                <a:solidFill>
                  <a:schemeClr val="bg1"/>
                </a:solidFill>
                <a:latin typeface="Times New Roman" panose="02020603050405020304" pitchFamily="18" charset="0"/>
                <a:cs typeface="Times New Roman" panose="02020603050405020304" pitchFamily="18" charset="0"/>
              </a:rPr>
              <a:t>550m</a:t>
            </a:r>
            <a:r>
              <a:rPr lang="en-US" sz="2000" dirty="0">
                <a:solidFill>
                  <a:schemeClr val="bg1"/>
                </a:solidFill>
                <a:latin typeface="Times New Roman" panose="02020603050405020304" pitchFamily="18" charset="0"/>
                <a:cs typeface="Times New Roman" panose="02020603050405020304" pitchFamily="18" charset="0"/>
              </a:rPr>
              <a:t>.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091" y="1255059"/>
            <a:ext cx="3219450" cy="5593976"/>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3826715352"/>
              </p:ext>
            </p:extLst>
          </p:nvPr>
        </p:nvGraphicFramePr>
        <p:xfrm>
          <a:off x="4312024" y="2716306"/>
          <a:ext cx="6517342" cy="2209800"/>
        </p:xfrm>
        <a:graphic>
          <a:graphicData uri="http://schemas.openxmlformats.org/drawingml/2006/table">
            <a:tbl>
              <a:tblPr firstRow="1" bandRow="1">
                <a:tableStyleId>{5C22544A-7EE6-4342-B048-85BDC9FD1C3A}</a:tableStyleId>
              </a:tblPr>
              <a:tblGrid>
                <a:gridCol w="2465294"/>
                <a:gridCol w="4052048"/>
              </a:tblGrid>
              <a:tr h="367752">
                <a:tc>
                  <a:txBody>
                    <a:bodyPr/>
                    <a:lstStyle/>
                    <a:p>
                      <a:r>
                        <a:rPr lang="en-US" sz="2000" dirty="0" smtClean="0">
                          <a:latin typeface="Times New Roman" panose="02020603050405020304" pitchFamily="18" charset="0"/>
                          <a:cs typeface="Times New Roman" panose="02020603050405020304" pitchFamily="18" charset="0"/>
                        </a:rPr>
                        <a:t>Area</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err="1" smtClean="0">
                          <a:latin typeface="Times New Roman" panose="02020603050405020304" pitchFamily="18" charset="0"/>
                          <a:cs typeface="Times New Roman" panose="02020603050405020304" pitchFamily="18" charset="0"/>
                        </a:rPr>
                        <a:t>Jalan</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Soekarno-Hatta</a:t>
                      </a:r>
                      <a:endParaRPr lang="en-US" sz="2000" dirty="0">
                        <a:latin typeface="Times New Roman" panose="02020603050405020304" pitchFamily="18" charset="0"/>
                        <a:cs typeface="Times New Roman" panose="02020603050405020304" pitchFamily="18" charset="0"/>
                      </a:endParaRPr>
                    </a:p>
                  </a:txBody>
                  <a:tcPr/>
                </a:tc>
              </a:tr>
              <a:tr h="367752">
                <a:tc>
                  <a:txBody>
                    <a:bodyPr/>
                    <a:lstStyle/>
                    <a:p>
                      <a:r>
                        <a:rPr lang="en-US" sz="2000" dirty="0" smtClean="0">
                          <a:latin typeface="Times New Roman" panose="02020603050405020304" pitchFamily="18" charset="0"/>
                          <a:cs typeface="Times New Roman" panose="02020603050405020304" pitchFamily="18" charset="0"/>
                        </a:rPr>
                        <a:t>Provider</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smtClean="0">
                          <a:latin typeface="Times New Roman" panose="02020603050405020304" pitchFamily="18" charset="0"/>
                          <a:cs typeface="Times New Roman" panose="02020603050405020304" pitchFamily="18" charset="0"/>
                        </a:rPr>
                        <a:t>Tri</a:t>
                      </a:r>
                      <a:endParaRPr lang="en-US" sz="2000" dirty="0">
                        <a:latin typeface="Times New Roman" panose="02020603050405020304" pitchFamily="18" charset="0"/>
                        <a:cs typeface="Times New Roman" panose="02020603050405020304" pitchFamily="18" charset="0"/>
                      </a:endParaRPr>
                    </a:p>
                  </a:txBody>
                  <a:tcPr/>
                </a:tc>
              </a:tr>
              <a:tr h="367752">
                <a:tc>
                  <a:txBody>
                    <a:bodyPr/>
                    <a:lstStyle/>
                    <a:p>
                      <a:r>
                        <a:rPr lang="en-US" sz="2000" dirty="0" smtClean="0">
                          <a:latin typeface="Times New Roman" panose="02020603050405020304" pitchFamily="18" charset="0"/>
                          <a:cs typeface="Times New Roman" panose="02020603050405020304" pitchFamily="18" charset="0"/>
                        </a:rPr>
                        <a:t>RSRP</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500" dirty="0" smtClean="0">
                          <a:latin typeface="Times New Roman" panose="02020603050405020304" pitchFamily="18" charset="0"/>
                          <a:cs typeface="Times New Roman" panose="02020603050405020304" pitchFamily="18" charset="0"/>
                        </a:rPr>
                        <a:t>-89 </a:t>
                      </a:r>
                      <a:r>
                        <a:rPr lang="en-US" sz="2500" dirty="0" err="1" smtClean="0">
                          <a:latin typeface="Times New Roman" panose="02020603050405020304" pitchFamily="18" charset="0"/>
                          <a:cs typeface="Times New Roman" panose="02020603050405020304" pitchFamily="18" charset="0"/>
                        </a:rPr>
                        <a:t>dBm</a:t>
                      </a:r>
                      <a:endParaRPr lang="en-US" sz="2500" dirty="0">
                        <a:latin typeface="Times New Roman" panose="02020603050405020304" pitchFamily="18" charset="0"/>
                        <a:cs typeface="Times New Roman" panose="02020603050405020304" pitchFamily="18" charset="0"/>
                      </a:endParaRPr>
                    </a:p>
                  </a:txBody>
                  <a:tcPr/>
                </a:tc>
              </a:tr>
              <a:tr h="36775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id-ID" sz="2000" dirty="0" smtClean="0">
                          <a:latin typeface="Times New Roman" panose="02020603050405020304" pitchFamily="18" charset="0"/>
                          <a:cs typeface="Times New Roman" panose="02020603050405020304" pitchFamily="18" charset="0"/>
                        </a:rPr>
                        <a:t>RSRQ</a:t>
                      </a:r>
                    </a:p>
                  </a:txBody>
                  <a:tcPr/>
                </a:tc>
                <a:tc>
                  <a:txBody>
                    <a:bodyPr/>
                    <a:lstStyle/>
                    <a:p>
                      <a:r>
                        <a:rPr lang="en-US" sz="2500" dirty="0" smtClean="0">
                          <a:latin typeface="Times New Roman" panose="02020603050405020304" pitchFamily="18" charset="0"/>
                          <a:cs typeface="Times New Roman" panose="02020603050405020304" pitchFamily="18" charset="0"/>
                        </a:rPr>
                        <a:t>-10 dB</a:t>
                      </a:r>
                      <a:endParaRPr lang="en-US" sz="2500" dirty="0">
                        <a:latin typeface="Times New Roman" panose="02020603050405020304" pitchFamily="18" charset="0"/>
                        <a:cs typeface="Times New Roman" panose="02020603050405020304" pitchFamily="18" charset="0"/>
                      </a:endParaRPr>
                    </a:p>
                  </a:txBody>
                  <a:tcPr/>
                </a:tc>
              </a:tr>
              <a:tr h="36775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id-ID" sz="2000" dirty="0" smtClean="0">
                          <a:latin typeface="Times New Roman" panose="02020603050405020304" pitchFamily="18" charset="0"/>
                          <a:cs typeface="Times New Roman" panose="02020603050405020304" pitchFamily="18" charset="0"/>
                        </a:rPr>
                        <a:t>RSSNR</a:t>
                      </a:r>
                    </a:p>
                  </a:txBody>
                  <a:tcPr/>
                </a:tc>
                <a:tc>
                  <a:txBody>
                    <a:bodyPr/>
                    <a:lstStyle/>
                    <a:p>
                      <a:r>
                        <a:rPr lang="en-US" sz="2500" baseline="0" dirty="0" smtClean="0">
                          <a:latin typeface="Times New Roman" panose="02020603050405020304" pitchFamily="18" charset="0"/>
                          <a:cs typeface="Times New Roman" panose="02020603050405020304" pitchFamily="18" charset="0"/>
                        </a:rPr>
                        <a:t>11.5 </a:t>
                      </a:r>
                      <a:r>
                        <a:rPr lang="en-US" sz="2500" dirty="0" smtClean="0">
                          <a:latin typeface="Times New Roman" panose="02020603050405020304" pitchFamily="18" charset="0"/>
                          <a:cs typeface="Times New Roman" panose="02020603050405020304" pitchFamily="18" charset="0"/>
                        </a:rPr>
                        <a:t>dB</a:t>
                      </a:r>
                      <a:endParaRPr lang="en-US" sz="25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980559615"/>
      </p:ext>
    </p:extLst>
  </p:cSld>
  <p:clrMapOvr>
    <a:masterClrMapping/>
  </p:clrMapOvr>
  <mc:AlternateContent xmlns:mc="http://schemas.openxmlformats.org/markup-compatibility/2006" xmlns:p14="http://schemas.microsoft.com/office/powerpoint/2010/main">
    <mc:Choice Requires="p14">
      <p:transition spd="slow" p14:dur="1500">
        <p:wipe dir="d"/>
      </p:transition>
    </mc:Choice>
    <mc:Fallback xmlns="">
      <p:transition spd="slow">
        <p:wipe dir="d"/>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2"/>
                                        </p:tgtEl>
                                      </p:cBhvr>
                                    </p:animEffect>
                                    <p:set>
                                      <p:cBhvr>
                                        <p:cTn id="27" dur="1" fill="hold">
                                          <p:stCondLst>
                                            <p:cond delay="499"/>
                                          </p:stCondLst>
                                        </p:cTn>
                                        <p:tgtEl>
                                          <p:spTgt spid="2"/>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4"/>
                                        </p:tgtEl>
                                      </p:cBhvr>
                                    </p:animEffect>
                                    <p:set>
                                      <p:cBhvr>
                                        <p:cTn id="32" dur="1" fill="hold">
                                          <p:stCondLst>
                                            <p:cond delay="499"/>
                                          </p:stCondLst>
                                        </p:cTn>
                                        <p:tgtEl>
                                          <p:spTgt spid="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500"/>
                                        <p:tgtEl>
                                          <p:spTgt spid="3">
                                            <p:txEl>
                                              <p:pRg st="0" end="0"/>
                                            </p:txEl>
                                          </p:spTgt>
                                        </p:tgtEl>
                                      </p:cBhvr>
                                    </p:animEffect>
                                    <p:set>
                                      <p:cBhvr>
                                        <p:cTn id="37"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500"/>
                                        <p:tgtEl>
                                          <p:spTgt spid="5"/>
                                        </p:tgtEl>
                                      </p:cBhvr>
                                    </p:animEffect>
                                    <p:set>
                                      <p:cBhvr>
                                        <p:cTn id="42"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46848"/>
            <a:ext cx="12192000" cy="537882"/>
          </a:xfrm>
        </p:spPr>
        <p:txBody>
          <a:bodyPr>
            <a:noAutofit/>
          </a:bodyPr>
          <a:lstStyle/>
          <a:p>
            <a:pPr algn="ctr"/>
            <a:r>
              <a:rPr lang="en-US" sz="3000" dirty="0" err="1">
                <a:solidFill>
                  <a:schemeClr val="bg1"/>
                </a:solidFill>
                <a:latin typeface="Times New Roman" panose="02020603050405020304" pitchFamily="18" charset="0"/>
                <a:cs typeface="Times New Roman" panose="02020603050405020304" pitchFamily="18" charset="0"/>
              </a:rPr>
              <a:t>Kecepatan</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jaringan</a:t>
            </a:r>
            <a:endParaRPr lang="en-US" sz="3000" dirty="0"/>
          </a:p>
        </p:txBody>
      </p:sp>
      <p:sp>
        <p:nvSpPr>
          <p:cNvPr id="3" name="Subtitle 2"/>
          <p:cNvSpPr>
            <a:spLocks noGrp="1"/>
          </p:cNvSpPr>
          <p:nvPr>
            <p:ph type="subTitle" idx="1"/>
          </p:nvPr>
        </p:nvSpPr>
        <p:spPr>
          <a:xfrm>
            <a:off x="4303059" y="1999129"/>
            <a:ext cx="7694612" cy="1963271"/>
          </a:xfrm>
        </p:spPr>
        <p:txBody>
          <a:bodyPr/>
          <a:lstStyle/>
          <a:p>
            <a:r>
              <a:rPr lang="en-US" sz="2000" dirty="0" err="1">
                <a:solidFill>
                  <a:schemeClr val="bg1"/>
                </a:solidFill>
                <a:latin typeface="Times New Roman" panose="02020603050405020304" pitchFamily="18" charset="0"/>
                <a:cs typeface="Times New Roman" panose="02020603050405020304" pitchFamily="18" charset="0"/>
              </a:rPr>
              <a:t>Berikut</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ini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adalah</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perbandigan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kecepatan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jaringan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smtClean="0">
                <a:solidFill>
                  <a:schemeClr val="bg1"/>
                </a:solidFill>
                <a:latin typeface="Times New Roman" panose="02020603050405020304" pitchFamily="18" charset="0"/>
                <a:cs typeface="Times New Roman" panose="02020603050405020304" pitchFamily="18" charset="0"/>
              </a:rPr>
              <a:t>Tri </a:t>
            </a:r>
            <a:r>
              <a:rPr lang="en-US" sz="2000" dirty="0" err="1">
                <a:solidFill>
                  <a:schemeClr val="bg1"/>
                </a:solidFill>
                <a:latin typeface="Times New Roman" panose="02020603050405020304" pitchFamily="18" charset="0"/>
                <a:cs typeface="Times New Roman" panose="02020603050405020304" pitchFamily="18" charset="0"/>
              </a:rPr>
              <a:t>dengan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jarak</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a:solidFill>
                  <a:schemeClr val="bg1"/>
                </a:solidFill>
              </a:rPr>
              <a:t>± </a:t>
            </a:r>
            <a:r>
              <a:rPr lang="en-US" sz="2000" dirty="0">
                <a:solidFill>
                  <a:schemeClr val="bg1"/>
                </a:solidFill>
                <a:latin typeface="Times New Roman" panose="02020603050405020304" pitchFamily="18" charset="0"/>
                <a:cs typeface="Times New Roman" panose="02020603050405020304" pitchFamily="18" charset="0"/>
              </a:rPr>
              <a:t>100</a:t>
            </a:r>
            <a:r>
              <a:rPr lang="en-US" sz="2000" dirty="0">
                <a:solidFill>
                  <a:schemeClr val="bg1"/>
                </a:solidFill>
              </a:rPr>
              <a:t>m </a:t>
            </a:r>
            <a:endParaRPr lang="en-US" sz="2000" dirty="0">
              <a:solidFill>
                <a:schemeClr val="bg1"/>
              </a:solidFill>
              <a:latin typeface="Times New Roman" panose="02020603050405020304" pitchFamily="18" charset="0"/>
              <a:cs typeface="Times New Roman" panose="02020603050405020304" pitchFamily="18" charset="0"/>
            </a:endParaRPr>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409" y="1264024"/>
            <a:ext cx="3300132" cy="5593976"/>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1250558655"/>
              </p:ext>
            </p:extLst>
          </p:nvPr>
        </p:nvGraphicFramePr>
        <p:xfrm>
          <a:off x="4303058" y="2881655"/>
          <a:ext cx="4769224" cy="1981200"/>
        </p:xfrm>
        <a:graphic>
          <a:graphicData uri="http://schemas.openxmlformats.org/drawingml/2006/table">
            <a:tbl>
              <a:tblPr firstRow="1" bandRow="1">
                <a:tableStyleId>{5C22544A-7EE6-4342-B048-85BDC9FD1C3A}</a:tableStyleId>
              </a:tblPr>
              <a:tblGrid>
                <a:gridCol w="2384612"/>
                <a:gridCol w="2384612"/>
              </a:tblGrid>
              <a:tr h="0">
                <a:tc>
                  <a:txBody>
                    <a:bodyPr/>
                    <a:lstStyle/>
                    <a:p>
                      <a:r>
                        <a:rPr lang="en-US" sz="2000" dirty="0" smtClean="0">
                          <a:solidFill>
                            <a:schemeClr val="tx1"/>
                          </a:solidFill>
                          <a:latin typeface="Times New Roman" panose="02020603050405020304" pitchFamily="18" charset="0"/>
                          <a:cs typeface="Times New Roman" panose="02020603050405020304" pitchFamily="18" charset="0"/>
                        </a:rPr>
                        <a:t>Download</a:t>
                      </a:r>
                      <a:endParaRPr lang="en-US"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2000" dirty="0" smtClean="0">
                          <a:solidFill>
                            <a:schemeClr val="tx1"/>
                          </a:solidFill>
                          <a:latin typeface="Times New Roman" panose="02020603050405020304" pitchFamily="18" charset="0"/>
                          <a:cs typeface="Times New Roman" panose="02020603050405020304" pitchFamily="18" charset="0"/>
                        </a:rPr>
                        <a:t>11,9 </a:t>
                      </a:r>
                      <a:r>
                        <a:rPr lang="en-US" sz="2000" dirty="0" smtClean="0">
                          <a:solidFill>
                            <a:schemeClr val="tx1"/>
                          </a:solidFill>
                          <a:latin typeface="Times New Roman" panose="02020603050405020304" pitchFamily="18" charset="0"/>
                          <a:cs typeface="Times New Roman" panose="02020603050405020304" pitchFamily="18" charset="0"/>
                        </a:rPr>
                        <a:t>Mbps </a:t>
                      </a:r>
                      <a:endParaRPr lang="en-US" sz="2000" dirty="0">
                        <a:solidFill>
                          <a:schemeClr val="tx1"/>
                        </a:solidFill>
                        <a:latin typeface="Times New Roman" panose="02020603050405020304" pitchFamily="18" charset="0"/>
                        <a:cs typeface="Times New Roman" panose="02020603050405020304" pitchFamily="18" charset="0"/>
                      </a:endParaRPr>
                    </a:p>
                  </a:txBody>
                  <a:tcPr/>
                </a:tc>
              </a:tr>
              <a:tr h="370840">
                <a:tc>
                  <a:txBody>
                    <a:bodyPr/>
                    <a:lstStyle/>
                    <a:p>
                      <a:r>
                        <a:rPr lang="en-US" sz="2000" dirty="0" smtClean="0">
                          <a:latin typeface="Times New Roman" panose="02020603050405020304" pitchFamily="18" charset="0"/>
                          <a:cs typeface="Times New Roman" panose="02020603050405020304" pitchFamily="18" charset="0"/>
                        </a:rPr>
                        <a:t>Upload</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smtClean="0">
                          <a:solidFill>
                            <a:schemeClr val="bg1"/>
                          </a:solidFill>
                          <a:latin typeface="Times New Roman" panose="02020603050405020304" pitchFamily="18" charset="0"/>
                          <a:cs typeface="Times New Roman" panose="02020603050405020304" pitchFamily="18" charset="0"/>
                        </a:rPr>
                        <a:t>22,6 </a:t>
                      </a:r>
                      <a:r>
                        <a:rPr lang="en-US" sz="2000" dirty="0" smtClean="0">
                          <a:solidFill>
                            <a:schemeClr val="bg1"/>
                          </a:solidFill>
                          <a:latin typeface="Times New Roman" panose="02020603050405020304" pitchFamily="18" charset="0"/>
                          <a:cs typeface="Times New Roman" panose="02020603050405020304" pitchFamily="18" charset="0"/>
                        </a:rPr>
                        <a:t>Mbps </a:t>
                      </a:r>
                      <a:endParaRPr lang="en-US" sz="2000" dirty="0">
                        <a:latin typeface="Times New Roman" panose="02020603050405020304" pitchFamily="18" charset="0"/>
                        <a:cs typeface="Times New Roman" panose="02020603050405020304" pitchFamily="18" charset="0"/>
                      </a:endParaRPr>
                    </a:p>
                  </a:txBody>
                  <a:tcPr/>
                </a:tc>
              </a:tr>
              <a:tr h="370840">
                <a:tc>
                  <a:txBody>
                    <a:bodyPr/>
                    <a:lstStyle/>
                    <a:p>
                      <a:r>
                        <a:rPr lang="en-US" sz="2000" dirty="0" smtClean="0">
                          <a:latin typeface="Times New Roman" panose="02020603050405020304" pitchFamily="18" charset="0"/>
                          <a:cs typeface="Times New Roman" panose="02020603050405020304" pitchFamily="18" charset="0"/>
                        </a:rPr>
                        <a:t>Ping</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smtClean="0">
                          <a:solidFill>
                            <a:schemeClr val="bg1"/>
                          </a:solidFill>
                          <a:latin typeface="Times New Roman" panose="02020603050405020304" pitchFamily="18" charset="0"/>
                          <a:cs typeface="Times New Roman" panose="02020603050405020304" pitchFamily="18" charset="0"/>
                        </a:rPr>
                        <a:t>62 </a:t>
                      </a:r>
                      <a:r>
                        <a:rPr lang="en-US" sz="2000" dirty="0" err="1" smtClean="0">
                          <a:solidFill>
                            <a:schemeClr val="bg1"/>
                          </a:solidFill>
                          <a:latin typeface="Times New Roman" panose="02020603050405020304" pitchFamily="18" charset="0"/>
                          <a:cs typeface="Times New Roman" panose="02020603050405020304" pitchFamily="18" charset="0"/>
                        </a:rPr>
                        <a:t>ms</a:t>
                      </a:r>
                      <a:endParaRPr lang="en-US" sz="2000" dirty="0">
                        <a:latin typeface="Times New Roman" panose="02020603050405020304" pitchFamily="18" charset="0"/>
                        <a:cs typeface="Times New Roman" panose="02020603050405020304" pitchFamily="18" charset="0"/>
                      </a:endParaRPr>
                    </a:p>
                  </a:txBody>
                  <a:tcPr/>
                </a:tc>
              </a:tr>
              <a:tr h="370840">
                <a:tc>
                  <a:txBody>
                    <a:bodyPr/>
                    <a:lstStyle/>
                    <a:p>
                      <a:r>
                        <a:rPr lang="en-US" sz="2000" dirty="0" smtClean="0">
                          <a:latin typeface="Times New Roman" panose="02020603050405020304" pitchFamily="18" charset="0"/>
                          <a:cs typeface="Times New Roman" panose="02020603050405020304" pitchFamily="18" charset="0"/>
                        </a:rPr>
                        <a:t>Jitter</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smtClean="0">
                          <a:solidFill>
                            <a:schemeClr val="bg1"/>
                          </a:solidFill>
                          <a:latin typeface="Times New Roman" panose="02020603050405020304" pitchFamily="18" charset="0"/>
                          <a:cs typeface="Times New Roman" panose="02020603050405020304" pitchFamily="18" charset="0"/>
                        </a:rPr>
                        <a:t>4 </a:t>
                      </a:r>
                      <a:r>
                        <a:rPr lang="en-US" sz="2000" dirty="0" err="1" smtClean="0">
                          <a:solidFill>
                            <a:schemeClr val="bg1"/>
                          </a:solidFill>
                          <a:latin typeface="Times New Roman" panose="02020603050405020304" pitchFamily="18" charset="0"/>
                          <a:cs typeface="Times New Roman" panose="02020603050405020304" pitchFamily="18" charset="0"/>
                        </a:rPr>
                        <a:t>ms</a:t>
                      </a:r>
                      <a:endParaRPr lang="en-US" sz="2000" dirty="0">
                        <a:latin typeface="Times New Roman" panose="02020603050405020304" pitchFamily="18" charset="0"/>
                        <a:cs typeface="Times New Roman" panose="02020603050405020304" pitchFamily="18" charset="0"/>
                      </a:endParaRPr>
                    </a:p>
                  </a:txBody>
                  <a:tcPr/>
                </a:tc>
              </a:tr>
              <a:tr h="370840">
                <a:tc>
                  <a:txBody>
                    <a:bodyPr/>
                    <a:lstStyle/>
                    <a:p>
                      <a:r>
                        <a:rPr lang="en-US" sz="2000" dirty="0" smtClean="0">
                          <a:latin typeface="Times New Roman" panose="02020603050405020304" pitchFamily="18" charset="0"/>
                          <a:cs typeface="Times New Roman" panose="02020603050405020304" pitchFamily="18" charset="0"/>
                        </a:rPr>
                        <a:t>Loss</a:t>
                      </a:r>
                      <a:r>
                        <a:rPr lang="en-US" sz="2000" baseline="0" dirty="0" smtClean="0">
                          <a:latin typeface="Times New Roman" panose="02020603050405020304" pitchFamily="18" charset="0"/>
                          <a:cs typeface="Times New Roman" panose="02020603050405020304" pitchFamily="18" charset="0"/>
                        </a:rPr>
                        <a:t> packet</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smtClean="0">
                          <a:solidFill>
                            <a:schemeClr val="bg1"/>
                          </a:solidFill>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139102017"/>
      </p:ext>
    </p:extLst>
  </p:cSld>
  <p:clrMapOvr>
    <a:masterClrMapping/>
  </p:clrMapOvr>
  <mc:AlternateContent xmlns:mc="http://schemas.openxmlformats.org/markup-compatibility/2006">
    <mc:Choice xmlns:p14="http://schemas.microsoft.com/office/powerpoint/2010/main" Requires="p14">
      <p:transition spd="slow" p14:dur="1500">
        <p:wipe dir="d"/>
      </p:transition>
    </mc:Choice>
    <mc:Fallback>
      <p:transition spd="slow">
        <p:wipe dir="d"/>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2"/>
                                        </p:tgtEl>
                                      </p:cBhvr>
                                    </p:animEffect>
                                    <p:set>
                                      <p:cBhvr>
                                        <p:cTn id="27" dur="1" fill="hold">
                                          <p:stCondLst>
                                            <p:cond delay="499"/>
                                          </p:stCondLst>
                                        </p:cTn>
                                        <p:tgtEl>
                                          <p:spTgt spid="2"/>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4"/>
                                        </p:tgtEl>
                                      </p:cBhvr>
                                    </p:animEffect>
                                    <p:set>
                                      <p:cBhvr>
                                        <p:cTn id="32" dur="1" fill="hold">
                                          <p:stCondLst>
                                            <p:cond delay="499"/>
                                          </p:stCondLst>
                                        </p:cTn>
                                        <p:tgtEl>
                                          <p:spTgt spid="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500"/>
                                        <p:tgtEl>
                                          <p:spTgt spid="3">
                                            <p:txEl>
                                              <p:pRg st="0" end="0"/>
                                            </p:txEl>
                                          </p:spTgt>
                                        </p:tgtEl>
                                      </p:cBhvr>
                                    </p:animEffect>
                                    <p:set>
                                      <p:cBhvr>
                                        <p:cTn id="37"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500"/>
                                        <p:tgtEl>
                                          <p:spTgt spid="5"/>
                                        </p:tgtEl>
                                      </p:cBhvr>
                                    </p:animEffect>
                                    <p:set>
                                      <p:cBhvr>
                                        <p:cTn id="42"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37883"/>
            <a:ext cx="12192000" cy="519952"/>
          </a:xfrm>
        </p:spPr>
        <p:txBody>
          <a:bodyPr>
            <a:noAutofit/>
          </a:bodyPr>
          <a:lstStyle/>
          <a:p>
            <a:pPr algn="ctr"/>
            <a:r>
              <a:rPr lang="en-US" sz="3000" dirty="0" err="1">
                <a:solidFill>
                  <a:schemeClr val="bg1"/>
                </a:solidFill>
                <a:latin typeface="Times New Roman" panose="02020603050405020304" pitchFamily="18" charset="0"/>
                <a:cs typeface="Times New Roman" panose="02020603050405020304" pitchFamily="18" charset="0"/>
              </a:rPr>
              <a:t>Bts</a:t>
            </a:r>
            <a:r>
              <a:rPr lang="en-US" sz="3000" dirty="0">
                <a:solidFill>
                  <a:schemeClr val="bg1"/>
                </a:solidFill>
                <a:latin typeface="Times New Roman" panose="02020603050405020304" pitchFamily="18" charset="0"/>
                <a:cs typeface="Times New Roman" panose="02020603050405020304" pitchFamily="18" charset="0"/>
              </a:rPr>
              <a:t> tower </a:t>
            </a:r>
            <a:r>
              <a:rPr lang="en-US" sz="3000" dirty="0" smtClean="0">
                <a:solidFill>
                  <a:schemeClr val="bg1"/>
                </a:solidFill>
                <a:latin typeface="Times New Roman" panose="02020603050405020304" pitchFamily="18" charset="0"/>
                <a:cs typeface="Times New Roman" panose="02020603050405020304" pitchFamily="18" charset="0"/>
              </a:rPr>
              <a:t>tri</a:t>
            </a:r>
            <a:endParaRPr lang="en-US" sz="3000" dirty="0"/>
          </a:p>
        </p:txBody>
      </p:sp>
      <p:sp>
        <p:nvSpPr>
          <p:cNvPr id="3" name="Subtitle 2"/>
          <p:cNvSpPr>
            <a:spLocks noGrp="1"/>
          </p:cNvSpPr>
          <p:nvPr>
            <p:ph type="subTitle" idx="1"/>
          </p:nvPr>
        </p:nvSpPr>
        <p:spPr>
          <a:xfrm>
            <a:off x="1607577" y="3646644"/>
            <a:ext cx="6400800" cy="1947333"/>
          </a:xfrm>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147" y="1281952"/>
            <a:ext cx="3229535" cy="5576047"/>
          </a:xfrm>
          <a:prstGeom prst="rect">
            <a:avLst/>
          </a:prstGeom>
        </p:spPr>
      </p:pic>
    </p:spTree>
    <p:extLst>
      <p:ext uri="{BB962C8B-B14F-4D97-AF65-F5344CB8AC3E}">
        <p14:creationId xmlns:p14="http://schemas.microsoft.com/office/powerpoint/2010/main" val="3187362149"/>
      </p:ext>
    </p:extLst>
  </p:cSld>
  <p:clrMapOvr>
    <a:masterClrMapping/>
  </p:clrMapOvr>
  <mc:AlternateContent xmlns:mc="http://schemas.openxmlformats.org/markup-compatibility/2006">
    <mc:Choice xmlns:p14="http://schemas.microsoft.com/office/powerpoint/2010/main" Requires="p14">
      <p:transition spd="slow" p14:dur="1500">
        <p:wipe dir="d"/>
      </p:transition>
    </mc:Choice>
    <mc:Fallback>
      <p:transition spd="slow">
        <p:wipe dir="d"/>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2"/>
                                        </p:tgtEl>
                                      </p:cBhvr>
                                    </p:animEffect>
                                    <p:set>
                                      <p:cBhvr>
                                        <p:cTn id="17" dur="1" fill="hold">
                                          <p:stCondLst>
                                            <p:cond delay="499"/>
                                          </p:stCondLst>
                                        </p:cTn>
                                        <p:tgtEl>
                                          <p:spTgt spid="2"/>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4"/>
                                        </p:tgtEl>
                                      </p:cBhvr>
                                    </p:animEffect>
                                    <p:set>
                                      <p:cBhvr>
                                        <p:cTn id="22"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564777"/>
            <a:ext cx="10799576" cy="466164"/>
          </a:xfrm>
        </p:spPr>
        <p:txBody>
          <a:bodyPr>
            <a:noAutofit/>
          </a:bodyPr>
          <a:lstStyle/>
          <a:p>
            <a:pPr algn="ctr"/>
            <a:r>
              <a:rPr lang="en-US" sz="3000" dirty="0" err="1" smtClean="0">
                <a:solidFill>
                  <a:schemeClr val="bg1"/>
                </a:solidFill>
                <a:latin typeface="Times New Roman" panose="02020603050405020304" pitchFamily="18" charset="0"/>
                <a:cs typeface="Times New Roman" panose="02020603050405020304" pitchFamily="18" charset="0"/>
              </a:rPr>
              <a:t>Analisis</a:t>
            </a:r>
            <a:r>
              <a:rPr lang="en-US" sz="3000" dirty="0" smtClean="0">
                <a:solidFill>
                  <a:schemeClr val="bg1"/>
                </a:solidFill>
                <a:latin typeface="Times New Roman" panose="02020603050405020304" pitchFamily="18" charset="0"/>
                <a:cs typeface="Times New Roman" panose="02020603050405020304" pitchFamily="18" charset="0"/>
              </a:rPr>
              <a:t> </a:t>
            </a:r>
            <a:r>
              <a:rPr lang="en-US" sz="3000" dirty="0" err="1" smtClean="0">
                <a:solidFill>
                  <a:schemeClr val="bg1"/>
                </a:solidFill>
                <a:latin typeface="Times New Roman" panose="02020603050405020304" pitchFamily="18" charset="0"/>
                <a:cs typeface="Times New Roman" panose="02020603050405020304" pitchFamily="18" charset="0"/>
              </a:rPr>
              <a:t>Umum</a:t>
            </a:r>
            <a:endParaRPr lang="en-US" sz="3000" dirty="0"/>
          </a:p>
        </p:txBody>
      </p:sp>
      <p:sp>
        <p:nvSpPr>
          <p:cNvPr id="3" name="Subtitle 2"/>
          <p:cNvSpPr>
            <a:spLocks noGrp="1"/>
          </p:cNvSpPr>
          <p:nvPr>
            <p:ph type="subTitle" idx="1"/>
          </p:nvPr>
        </p:nvSpPr>
        <p:spPr>
          <a:xfrm>
            <a:off x="684212" y="2015067"/>
            <a:ext cx="10799576" cy="4717427"/>
          </a:xfrm>
        </p:spPr>
        <p:txBody>
          <a:bodyPr>
            <a:normAutofit fontScale="25000" lnSpcReduction="20000"/>
          </a:bodyPr>
          <a:lstStyle/>
          <a:p>
            <a:pPr algn="just"/>
            <a:r>
              <a:rPr lang="en-US" sz="10000" dirty="0" smtClean="0">
                <a:solidFill>
                  <a:schemeClr val="bg1"/>
                </a:solidFill>
                <a:latin typeface="Times New Roman" panose="02020603050405020304" pitchFamily="18" charset="0"/>
                <a:cs typeface="Times New Roman" panose="02020603050405020304" pitchFamily="18" charset="0"/>
              </a:rPr>
              <a:t>	Dari </a:t>
            </a:r>
            <a:r>
              <a:rPr lang="en-US" sz="10000" dirty="0" err="1" smtClean="0">
                <a:solidFill>
                  <a:schemeClr val="bg1"/>
                </a:solidFill>
                <a:latin typeface="Times New Roman" panose="02020603050405020304" pitchFamily="18" charset="0"/>
                <a:cs typeface="Times New Roman" panose="02020603050405020304" pitchFamily="18" charset="0"/>
              </a:rPr>
              <a:t>hasil</a:t>
            </a:r>
            <a:r>
              <a:rPr lang="en-US" sz="10000" dirty="0" smtClean="0">
                <a:solidFill>
                  <a:schemeClr val="bg1"/>
                </a:solidFill>
                <a:latin typeface="Times New Roman" panose="02020603050405020304" pitchFamily="18" charset="0"/>
                <a:cs typeface="Times New Roman" panose="02020603050405020304" pitchFamily="18" charset="0"/>
              </a:rPr>
              <a:t> </a:t>
            </a:r>
            <a:r>
              <a:rPr lang="en-US" sz="10000" dirty="0" err="1" smtClean="0">
                <a:solidFill>
                  <a:schemeClr val="bg1"/>
                </a:solidFill>
                <a:latin typeface="Times New Roman" panose="02020603050405020304" pitchFamily="18" charset="0"/>
                <a:cs typeface="Times New Roman" panose="02020603050405020304" pitchFamily="18" charset="0"/>
              </a:rPr>
              <a:t>percobaan</a:t>
            </a:r>
            <a:r>
              <a:rPr lang="en-US" sz="10000" dirty="0" smtClean="0">
                <a:solidFill>
                  <a:schemeClr val="bg1"/>
                </a:solidFill>
                <a:latin typeface="Times New Roman" panose="02020603050405020304" pitchFamily="18" charset="0"/>
                <a:cs typeface="Times New Roman" panose="02020603050405020304" pitchFamily="18" charset="0"/>
              </a:rPr>
              <a:t> yang </a:t>
            </a:r>
            <a:r>
              <a:rPr lang="en-US" sz="10000" dirty="0" err="1" smtClean="0">
                <a:solidFill>
                  <a:schemeClr val="bg1"/>
                </a:solidFill>
                <a:latin typeface="Times New Roman" panose="02020603050405020304" pitchFamily="18" charset="0"/>
                <a:cs typeface="Times New Roman" panose="02020603050405020304" pitchFamily="18" charset="0"/>
              </a:rPr>
              <a:t>telah</a:t>
            </a:r>
            <a:r>
              <a:rPr lang="en-US" sz="10000" dirty="0" smtClean="0">
                <a:solidFill>
                  <a:schemeClr val="bg1"/>
                </a:solidFill>
                <a:latin typeface="Times New Roman" panose="02020603050405020304" pitchFamily="18" charset="0"/>
                <a:cs typeface="Times New Roman" panose="02020603050405020304" pitchFamily="18" charset="0"/>
              </a:rPr>
              <a:t> kami </a:t>
            </a:r>
            <a:r>
              <a:rPr lang="en-US" sz="10000" dirty="0" err="1" smtClean="0">
                <a:solidFill>
                  <a:schemeClr val="bg1"/>
                </a:solidFill>
                <a:latin typeface="Times New Roman" panose="02020603050405020304" pitchFamily="18" charset="0"/>
                <a:cs typeface="Times New Roman" panose="02020603050405020304" pitchFamily="18" charset="0"/>
              </a:rPr>
              <a:t>cari</a:t>
            </a:r>
            <a:r>
              <a:rPr lang="en-US" sz="10000" dirty="0" smtClean="0">
                <a:solidFill>
                  <a:schemeClr val="bg1"/>
                </a:solidFill>
                <a:latin typeface="Times New Roman" panose="02020603050405020304" pitchFamily="18" charset="0"/>
                <a:cs typeface="Times New Roman" panose="02020603050405020304" pitchFamily="18" charset="0"/>
              </a:rPr>
              <a:t>, </a:t>
            </a:r>
            <a:r>
              <a:rPr lang="en-US" sz="10000" dirty="0" err="1" smtClean="0">
                <a:solidFill>
                  <a:schemeClr val="bg1"/>
                </a:solidFill>
                <a:latin typeface="Times New Roman" panose="02020603050405020304" pitchFamily="18" charset="0"/>
                <a:cs typeface="Times New Roman" panose="02020603050405020304" pitchFamily="18" charset="0"/>
              </a:rPr>
              <a:t>analisis</a:t>
            </a:r>
            <a:r>
              <a:rPr lang="en-US" sz="10000" dirty="0" smtClean="0">
                <a:solidFill>
                  <a:schemeClr val="bg1"/>
                </a:solidFill>
                <a:latin typeface="Times New Roman" panose="02020603050405020304" pitchFamily="18" charset="0"/>
                <a:cs typeface="Times New Roman" panose="02020603050405020304" pitchFamily="18" charset="0"/>
              </a:rPr>
              <a:t> yang kami </a:t>
            </a:r>
            <a:r>
              <a:rPr lang="en-US" sz="10000" dirty="0" err="1" smtClean="0">
                <a:solidFill>
                  <a:schemeClr val="bg1"/>
                </a:solidFill>
                <a:latin typeface="Times New Roman" panose="02020603050405020304" pitchFamily="18" charset="0"/>
                <a:cs typeface="Times New Roman" panose="02020603050405020304" pitchFamily="18" charset="0"/>
              </a:rPr>
              <a:t>dapat</a:t>
            </a:r>
            <a:r>
              <a:rPr lang="en-US" sz="10000" dirty="0" smtClean="0">
                <a:solidFill>
                  <a:schemeClr val="bg1"/>
                </a:solidFill>
                <a:latin typeface="Times New Roman" panose="02020603050405020304" pitchFamily="18" charset="0"/>
                <a:cs typeface="Times New Roman" panose="02020603050405020304" pitchFamily="18" charset="0"/>
              </a:rPr>
              <a:t> </a:t>
            </a:r>
            <a:r>
              <a:rPr lang="en-US" sz="10000" dirty="0" err="1" smtClean="0">
                <a:solidFill>
                  <a:schemeClr val="bg1"/>
                </a:solidFill>
                <a:latin typeface="Times New Roman" panose="02020603050405020304" pitchFamily="18" charset="0"/>
                <a:cs typeface="Times New Roman" panose="02020603050405020304" pitchFamily="18" charset="0"/>
              </a:rPr>
              <a:t>adalah</a:t>
            </a:r>
            <a:r>
              <a:rPr lang="en-US" sz="10000" dirty="0" smtClean="0">
                <a:solidFill>
                  <a:schemeClr val="bg1"/>
                </a:solidFill>
                <a:latin typeface="Times New Roman" panose="02020603050405020304" pitchFamily="18" charset="0"/>
                <a:cs typeface="Times New Roman" panose="02020603050405020304" pitchFamily="18" charset="0"/>
              </a:rPr>
              <a:t> </a:t>
            </a:r>
            <a:r>
              <a:rPr lang="en-US" sz="10000" dirty="0" err="1" smtClean="0">
                <a:solidFill>
                  <a:schemeClr val="bg1"/>
                </a:solidFill>
                <a:latin typeface="Times New Roman" panose="02020603050405020304" pitchFamily="18" charset="0"/>
                <a:cs typeface="Times New Roman" panose="02020603050405020304" pitchFamily="18" charset="0"/>
              </a:rPr>
              <a:t>dari</a:t>
            </a:r>
            <a:r>
              <a:rPr lang="en-US" sz="10000" dirty="0" smtClean="0">
                <a:solidFill>
                  <a:schemeClr val="bg1"/>
                </a:solidFill>
                <a:latin typeface="Times New Roman" panose="02020603050405020304" pitchFamily="18" charset="0"/>
                <a:cs typeface="Times New Roman" panose="02020603050405020304" pitchFamily="18" charset="0"/>
              </a:rPr>
              <a:t> </a:t>
            </a:r>
            <a:r>
              <a:rPr lang="en-US" sz="10000" dirty="0" err="1" smtClean="0">
                <a:solidFill>
                  <a:schemeClr val="bg1"/>
                </a:solidFill>
                <a:latin typeface="Times New Roman" panose="02020603050405020304" pitchFamily="18" charset="0"/>
                <a:cs typeface="Times New Roman" panose="02020603050405020304" pitchFamily="18" charset="0"/>
              </a:rPr>
              <a:t>semua</a:t>
            </a:r>
            <a:r>
              <a:rPr lang="en-US" sz="10000" dirty="0" smtClean="0">
                <a:solidFill>
                  <a:schemeClr val="bg1"/>
                </a:solidFill>
                <a:latin typeface="Times New Roman" panose="02020603050405020304" pitchFamily="18" charset="0"/>
                <a:cs typeface="Times New Roman" panose="02020603050405020304" pitchFamily="18" charset="0"/>
              </a:rPr>
              <a:t> provider yang kami </a:t>
            </a:r>
            <a:r>
              <a:rPr lang="en-US" sz="10000" dirty="0" err="1" smtClean="0">
                <a:solidFill>
                  <a:schemeClr val="bg1"/>
                </a:solidFill>
                <a:latin typeface="Times New Roman" panose="02020603050405020304" pitchFamily="18" charset="0"/>
                <a:cs typeface="Times New Roman" panose="02020603050405020304" pitchFamily="18" charset="0"/>
              </a:rPr>
              <a:t>coba</a:t>
            </a:r>
            <a:r>
              <a:rPr lang="en-US" sz="10000" dirty="0" smtClean="0">
                <a:solidFill>
                  <a:schemeClr val="bg1"/>
                </a:solidFill>
                <a:latin typeface="Times New Roman" panose="02020603050405020304" pitchFamily="18" charset="0"/>
                <a:cs typeface="Times New Roman" panose="02020603050405020304" pitchFamily="18" charset="0"/>
              </a:rPr>
              <a:t> </a:t>
            </a:r>
            <a:r>
              <a:rPr lang="en-US" sz="10000" dirty="0" err="1" smtClean="0">
                <a:solidFill>
                  <a:schemeClr val="bg1"/>
                </a:solidFill>
                <a:latin typeface="Times New Roman" panose="02020603050405020304" pitchFamily="18" charset="0"/>
                <a:cs typeface="Times New Roman" panose="02020603050405020304" pitchFamily="18" charset="0"/>
              </a:rPr>
              <a:t>semuanya</a:t>
            </a:r>
            <a:r>
              <a:rPr lang="en-US" sz="10000" dirty="0" smtClean="0">
                <a:solidFill>
                  <a:schemeClr val="bg1"/>
                </a:solidFill>
                <a:latin typeface="Times New Roman" panose="02020603050405020304" pitchFamily="18" charset="0"/>
                <a:cs typeface="Times New Roman" panose="02020603050405020304" pitchFamily="18" charset="0"/>
              </a:rPr>
              <a:t> </a:t>
            </a:r>
            <a:r>
              <a:rPr lang="en-US" sz="10000" dirty="0" err="1" smtClean="0">
                <a:solidFill>
                  <a:schemeClr val="bg1"/>
                </a:solidFill>
                <a:latin typeface="Times New Roman" panose="02020603050405020304" pitchFamily="18" charset="0"/>
                <a:cs typeface="Times New Roman" panose="02020603050405020304" pitchFamily="18" charset="0"/>
              </a:rPr>
              <a:t>diluar</a:t>
            </a:r>
            <a:r>
              <a:rPr lang="en-US" sz="10000" dirty="0" smtClean="0">
                <a:solidFill>
                  <a:schemeClr val="bg1"/>
                </a:solidFill>
                <a:latin typeface="Times New Roman" panose="02020603050405020304" pitchFamily="18" charset="0"/>
                <a:cs typeface="Times New Roman" panose="02020603050405020304" pitchFamily="18" charset="0"/>
              </a:rPr>
              <a:t> </a:t>
            </a:r>
            <a:r>
              <a:rPr lang="en-US" sz="10000" dirty="0" err="1" smtClean="0">
                <a:solidFill>
                  <a:schemeClr val="bg1"/>
                </a:solidFill>
                <a:latin typeface="Times New Roman" panose="02020603050405020304" pitchFamily="18" charset="0"/>
                <a:cs typeface="Times New Roman" panose="02020603050405020304" pitchFamily="18" charset="0"/>
              </a:rPr>
              <a:t>ekspektasi</a:t>
            </a:r>
            <a:r>
              <a:rPr lang="en-US" sz="10000" dirty="0" smtClean="0">
                <a:solidFill>
                  <a:schemeClr val="bg1"/>
                </a:solidFill>
                <a:latin typeface="Times New Roman" panose="02020603050405020304" pitchFamily="18" charset="0"/>
                <a:cs typeface="Times New Roman" panose="02020603050405020304" pitchFamily="18" charset="0"/>
              </a:rPr>
              <a:t> kami, </a:t>
            </a:r>
            <a:r>
              <a:rPr lang="en-US" sz="10000" dirty="0" err="1" smtClean="0">
                <a:solidFill>
                  <a:schemeClr val="bg1"/>
                </a:solidFill>
                <a:latin typeface="Times New Roman" panose="02020603050405020304" pitchFamily="18" charset="0"/>
                <a:cs typeface="Times New Roman" panose="02020603050405020304" pitchFamily="18" charset="0"/>
              </a:rPr>
              <a:t>mengapa</a:t>
            </a:r>
            <a:r>
              <a:rPr lang="en-US" sz="10000" dirty="0" smtClean="0">
                <a:solidFill>
                  <a:schemeClr val="bg1"/>
                </a:solidFill>
                <a:latin typeface="Times New Roman" panose="02020603050405020304" pitchFamily="18" charset="0"/>
                <a:cs typeface="Times New Roman" panose="02020603050405020304" pitchFamily="18" charset="0"/>
              </a:rPr>
              <a:t>? </a:t>
            </a:r>
            <a:r>
              <a:rPr lang="en-US" sz="10000" dirty="0" err="1" smtClean="0">
                <a:solidFill>
                  <a:schemeClr val="bg1"/>
                </a:solidFill>
                <a:latin typeface="Times New Roman" panose="02020603050405020304" pitchFamily="18" charset="0"/>
                <a:cs typeface="Times New Roman" panose="02020603050405020304" pitchFamily="18" charset="0"/>
              </a:rPr>
              <a:t>Karena</a:t>
            </a:r>
            <a:r>
              <a:rPr lang="en-US" sz="10000" dirty="0" smtClean="0">
                <a:solidFill>
                  <a:schemeClr val="bg1"/>
                </a:solidFill>
                <a:latin typeface="Times New Roman" panose="02020603050405020304" pitchFamily="18" charset="0"/>
                <a:cs typeface="Times New Roman" panose="02020603050405020304" pitchFamily="18" charset="0"/>
              </a:rPr>
              <a:t> </a:t>
            </a:r>
            <a:r>
              <a:rPr lang="en-US" sz="10000" dirty="0" err="1" smtClean="0">
                <a:solidFill>
                  <a:schemeClr val="bg1"/>
                </a:solidFill>
                <a:latin typeface="Times New Roman" panose="02020603050405020304" pitchFamily="18" charset="0"/>
                <a:cs typeface="Times New Roman" panose="02020603050405020304" pitchFamily="18" charset="0"/>
              </a:rPr>
              <a:t>dari</a:t>
            </a:r>
            <a:r>
              <a:rPr lang="en-US" sz="10000" dirty="0" smtClean="0">
                <a:solidFill>
                  <a:schemeClr val="bg1"/>
                </a:solidFill>
                <a:latin typeface="Times New Roman" panose="02020603050405020304" pitchFamily="18" charset="0"/>
                <a:cs typeface="Times New Roman" panose="02020603050405020304" pitchFamily="18" charset="0"/>
              </a:rPr>
              <a:t> data yang kami </a:t>
            </a:r>
            <a:r>
              <a:rPr lang="en-US" sz="10000" dirty="0" err="1" smtClean="0">
                <a:solidFill>
                  <a:schemeClr val="bg1"/>
                </a:solidFill>
                <a:latin typeface="Times New Roman" panose="02020603050405020304" pitchFamily="18" charset="0"/>
                <a:cs typeface="Times New Roman" panose="02020603050405020304" pitchFamily="18" charset="0"/>
              </a:rPr>
              <a:t>dapat</a:t>
            </a:r>
            <a:r>
              <a:rPr lang="en-US" sz="10000" dirty="0" smtClean="0">
                <a:solidFill>
                  <a:schemeClr val="bg1"/>
                </a:solidFill>
                <a:latin typeface="Times New Roman" panose="02020603050405020304" pitchFamily="18" charset="0"/>
                <a:cs typeface="Times New Roman" panose="02020603050405020304" pitchFamily="18" charset="0"/>
              </a:rPr>
              <a:t> </a:t>
            </a:r>
            <a:r>
              <a:rPr lang="en-US" sz="10000" dirty="0" err="1" smtClean="0">
                <a:solidFill>
                  <a:schemeClr val="bg1"/>
                </a:solidFill>
                <a:latin typeface="Times New Roman" panose="02020603050405020304" pitchFamily="18" charset="0"/>
                <a:cs typeface="Times New Roman" panose="02020603050405020304" pitchFamily="18" charset="0"/>
              </a:rPr>
              <a:t>semua</a:t>
            </a:r>
            <a:r>
              <a:rPr lang="en-US" sz="10000" dirty="0" smtClean="0">
                <a:solidFill>
                  <a:schemeClr val="bg1"/>
                </a:solidFill>
                <a:latin typeface="Times New Roman" panose="02020603050405020304" pitchFamily="18" charset="0"/>
                <a:cs typeface="Times New Roman" panose="02020603050405020304" pitchFamily="18" charset="0"/>
              </a:rPr>
              <a:t> </a:t>
            </a:r>
            <a:r>
              <a:rPr lang="en-US" sz="10000" dirty="0" err="1" smtClean="0">
                <a:solidFill>
                  <a:schemeClr val="bg1"/>
                </a:solidFill>
                <a:latin typeface="Times New Roman" panose="02020603050405020304" pitchFamily="18" charset="0"/>
                <a:cs typeface="Times New Roman" panose="02020603050405020304" pitchFamily="18" charset="0"/>
              </a:rPr>
              <a:t>termasuk</a:t>
            </a:r>
            <a:r>
              <a:rPr lang="en-US" sz="10000" dirty="0" smtClean="0">
                <a:solidFill>
                  <a:schemeClr val="bg1"/>
                </a:solidFill>
                <a:latin typeface="Times New Roman" panose="02020603050405020304" pitchFamily="18" charset="0"/>
                <a:cs typeface="Times New Roman" panose="02020603050405020304" pitchFamily="18" charset="0"/>
              </a:rPr>
              <a:t> </a:t>
            </a:r>
            <a:r>
              <a:rPr lang="en-US" sz="10000" dirty="0" err="1" smtClean="0">
                <a:solidFill>
                  <a:schemeClr val="bg1"/>
                </a:solidFill>
                <a:latin typeface="Times New Roman" panose="02020603050405020304" pitchFamily="18" charset="0"/>
                <a:cs typeface="Times New Roman" panose="02020603050405020304" pitchFamily="18" charset="0"/>
              </a:rPr>
              <a:t>kedalam</a:t>
            </a:r>
            <a:r>
              <a:rPr lang="en-US" sz="10000" dirty="0" smtClean="0">
                <a:solidFill>
                  <a:schemeClr val="bg1"/>
                </a:solidFill>
                <a:latin typeface="Times New Roman" panose="02020603050405020304" pitchFamily="18" charset="0"/>
                <a:cs typeface="Times New Roman" panose="02020603050405020304" pitchFamily="18" charset="0"/>
              </a:rPr>
              <a:t> </a:t>
            </a:r>
            <a:r>
              <a:rPr lang="en-US" sz="10000" dirty="0" err="1" smtClean="0">
                <a:solidFill>
                  <a:schemeClr val="bg1"/>
                </a:solidFill>
                <a:latin typeface="Times New Roman" panose="02020603050405020304" pitchFamily="18" charset="0"/>
                <a:cs typeface="Times New Roman" panose="02020603050405020304" pitchFamily="18" charset="0"/>
              </a:rPr>
              <a:t>kategori</a:t>
            </a:r>
            <a:r>
              <a:rPr lang="en-US" sz="10000" dirty="0" smtClean="0">
                <a:solidFill>
                  <a:schemeClr val="bg1"/>
                </a:solidFill>
                <a:latin typeface="Times New Roman" panose="02020603050405020304" pitchFamily="18" charset="0"/>
                <a:cs typeface="Times New Roman" panose="02020603050405020304" pitchFamily="18" charset="0"/>
              </a:rPr>
              <a:t> </a:t>
            </a:r>
            <a:r>
              <a:rPr lang="en-US" sz="10000" dirty="0" err="1" smtClean="0">
                <a:solidFill>
                  <a:schemeClr val="bg1"/>
                </a:solidFill>
                <a:latin typeface="Times New Roman" panose="02020603050405020304" pitchFamily="18" charset="0"/>
                <a:cs typeface="Times New Roman" panose="02020603050405020304" pitchFamily="18" charset="0"/>
              </a:rPr>
              <a:t>sangat</a:t>
            </a:r>
            <a:r>
              <a:rPr lang="en-US" sz="10000" dirty="0" smtClean="0">
                <a:solidFill>
                  <a:schemeClr val="bg1"/>
                </a:solidFill>
                <a:latin typeface="Times New Roman" panose="02020603050405020304" pitchFamily="18" charset="0"/>
                <a:cs typeface="Times New Roman" panose="02020603050405020304" pitchFamily="18" charset="0"/>
              </a:rPr>
              <a:t> </a:t>
            </a:r>
            <a:r>
              <a:rPr lang="en-US" sz="10000" dirty="0" err="1" smtClean="0">
                <a:solidFill>
                  <a:schemeClr val="bg1"/>
                </a:solidFill>
                <a:latin typeface="Times New Roman" panose="02020603050405020304" pitchFamily="18" charset="0"/>
                <a:cs typeface="Times New Roman" panose="02020603050405020304" pitchFamily="18" charset="0"/>
              </a:rPr>
              <a:t>baik</a:t>
            </a:r>
            <a:r>
              <a:rPr lang="en-US" sz="10000" dirty="0" smtClean="0">
                <a:solidFill>
                  <a:schemeClr val="bg1"/>
                </a:solidFill>
                <a:latin typeface="Times New Roman" panose="02020603050405020304" pitchFamily="18" charset="0"/>
                <a:cs typeface="Times New Roman" panose="02020603050405020304" pitchFamily="18" charset="0"/>
              </a:rPr>
              <a:t> </a:t>
            </a:r>
            <a:r>
              <a:rPr lang="en-US" sz="10000" dirty="0" err="1" smtClean="0">
                <a:solidFill>
                  <a:schemeClr val="bg1"/>
                </a:solidFill>
                <a:latin typeface="Times New Roman" panose="02020603050405020304" pitchFamily="18" charset="0"/>
                <a:cs typeface="Times New Roman" panose="02020603050405020304" pitchFamily="18" charset="0"/>
              </a:rPr>
              <a:t>dan</a:t>
            </a:r>
            <a:r>
              <a:rPr lang="en-US" sz="10000" dirty="0" smtClean="0">
                <a:solidFill>
                  <a:schemeClr val="bg1"/>
                </a:solidFill>
                <a:latin typeface="Times New Roman" panose="02020603050405020304" pitchFamily="18" charset="0"/>
                <a:cs typeface="Times New Roman" panose="02020603050405020304" pitchFamily="18" charset="0"/>
              </a:rPr>
              <a:t> </a:t>
            </a:r>
            <a:r>
              <a:rPr lang="en-US" sz="10000" dirty="0" err="1" smtClean="0">
                <a:solidFill>
                  <a:schemeClr val="bg1"/>
                </a:solidFill>
                <a:latin typeface="Times New Roman" panose="02020603050405020304" pitchFamily="18" charset="0"/>
                <a:cs typeface="Times New Roman" panose="02020603050405020304" pitchFamily="18" charset="0"/>
              </a:rPr>
              <a:t>juga</a:t>
            </a:r>
            <a:r>
              <a:rPr lang="en-US" sz="10000" dirty="0" smtClean="0">
                <a:solidFill>
                  <a:schemeClr val="bg1"/>
                </a:solidFill>
                <a:latin typeface="Times New Roman" panose="02020603050405020304" pitchFamily="18" charset="0"/>
                <a:cs typeface="Times New Roman" panose="02020603050405020304" pitchFamily="18" charset="0"/>
              </a:rPr>
              <a:t> </a:t>
            </a:r>
            <a:r>
              <a:rPr lang="en-US" sz="10000" dirty="0" err="1" smtClean="0">
                <a:solidFill>
                  <a:schemeClr val="bg1"/>
                </a:solidFill>
                <a:latin typeface="Times New Roman" panose="02020603050405020304" pitchFamily="18" charset="0"/>
                <a:cs typeface="Times New Roman" panose="02020603050405020304" pitchFamily="18" charset="0"/>
              </a:rPr>
              <a:t>karna</a:t>
            </a:r>
            <a:r>
              <a:rPr lang="en-US" sz="10000" dirty="0" smtClean="0">
                <a:solidFill>
                  <a:schemeClr val="bg1"/>
                </a:solidFill>
                <a:latin typeface="Times New Roman" panose="02020603050405020304" pitchFamily="18" charset="0"/>
                <a:cs typeface="Times New Roman" panose="02020603050405020304" pitchFamily="18" charset="0"/>
              </a:rPr>
              <a:t> </a:t>
            </a:r>
            <a:r>
              <a:rPr lang="en-US" sz="10000" dirty="0" err="1" smtClean="0">
                <a:solidFill>
                  <a:schemeClr val="bg1"/>
                </a:solidFill>
                <a:latin typeface="Times New Roman" panose="02020603050405020304" pitchFamily="18" charset="0"/>
                <a:cs typeface="Times New Roman" panose="02020603050405020304" pitchFamily="18" charset="0"/>
              </a:rPr>
              <a:t>jarak</a:t>
            </a:r>
            <a:r>
              <a:rPr lang="en-US" sz="10000" dirty="0" smtClean="0">
                <a:solidFill>
                  <a:schemeClr val="bg1"/>
                </a:solidFill>
                <a:latin typeface="Times New Roman" panose="02020603050405020304" pitchFamily="18" charset="0"/>
                <a:cs typeface="Times New Roman" panose="02020603050405020304" pitchFamily="18" charset="0"/>
              </a:rPr>
              <a:t> </a:t>
            </a:r>
            <a:r>
              <a:rPr lang="en-US" sz="10000" dirty="0" err="1" smtClean="0">
                <a:solidFill>
                  <a:schemeClr val="bg1"/>
                </a:solidFill>
                <a:latin typeface="Times New Roman" panose="02020603050405020304" pitchFamily="18" charset="0"/>
                <a:cs typeface="Times New Roman" panose="02020603050405020304" pitchFamily="18" charset="0"/>
              </a:rPr>
              <a:t>antara</a:t>
            </a:r>
            <a:r>
              <a:rPr lang="en-US" sz="10000" dirty="0" smtClean="0">
                <a:solidFill>
                  <a:schemeClr val="bg1"/>
                </a:solidFill>
                <a:latin typeface="Times New Roman" panose="02020603050405020304" pitchFamily="18" charset="0"/>
                <a:cs typeface="Times New Roman" panose="02020603050405020304" pitchFamily="18" charset="0"/>
              </a:rPr>
              <a:t> tower </a:t>
            </a:r>
            <a:r>
              <a:rPr lang="en-US" sz="10000" dirty="0" err="1" smtClean="0">
                <a:solidFill>
                  <a:schemeClr val="bg1"/>
                </a:solidFill>
                <a:latin typeface="Times New Roman" panose="02020603050405020304" pitchFamily="18" charset="0"/>
                <a:cs typeface="Times New Roman" panose="02020603050405020304" pitchFamily="18" charset="0"/>
              </a:rPr>
              <a:t>dengan</a:t>
            </a:r>
            <a:r>
              <a:rPr lang="en-US" sz="10000" dirty="0" smtClean="0">
                <a:solidFill>
                  <a:schemeClr val="bg1"/>
                </a:solidFill>
                <a:latin typeface="Times New Roman" panose="02020603050405020304" pitchFamily="18" charset="0"/>
                <a:cs typeface="Times New Roman" panose="02020603050405020304" pitchFamily="18" charset="0"/>
              </a:rPr>
              <a:t> user </a:t>
            </a:r>
            <a:r>
              <a:rPr lang="en-US" sz="10000" dirty="0" err="1" smtClean="0">
                <a:solidFill>
                  <a:schemeClr val="bg1"/>
                </a:solidFill>
                <a:latin typeface="Times New Roman" panose="02020603050405020304" pitchFamily="18" charset="0"/>
                <a:cs typeface="Times New Roman" panose="02020603050405020304" pitchFamily="18" charset="0"/>
              </a:rPr>
              <a:t>bisa</a:t>
            </a:r>
            <a:r>
              <a:rPr lang="en-US" sz="10000" dirty="0" smtClean="0">
                <a:solidFill>
                  <a:schemeClr val="bg1"/>
                </a:solidFill>
                <a:latin typeface="Times New Roman" panose="02020603050405020304" pitchFamily="18" charset="0"/>
                <a:cs typeface="Times New Roman" panose="02020603050405020304" pitchFamily="18" charset="0"/>
              </a:rPr>
              <a:t> </a:t>
            </a:r>
            <a:r>
              <a:rPr lang="en-US" sz="10000" dirty="0" err="1" smtClean="0">
                <a:solidFill>
                  <a:schemeClr val="bg1"/>
                </a:solidFill>
                <a:latin typeface="Times New Roman" panose="02020603050405020304" pitchFamily="18" charset="0"/>
                <a:cs typeface="Times New Roman" panose="02020603050405020304" pitchFamily="18" charset="0"/>
              </a:rPr>
              <a:t>dianggap</a:t>
            </a:r>
            <a:r>
              <a:rPr lang="en-US" sz="10000" dirty="0" smtClean="0">
                <a:solidFill>
                  <a:schemeClr val="bg1"/>
                </a:solidFill>
                <a:latin typeface="Times New Roman" panose="02020603050405020304" pitchFamily="18" charset="0"/>
                <a:cs typeface="Times New Roman" panose="02020603050405020304" pitchFamily="18" charset="0"/>
              </a:rPr>
              <a:t> </a:t>
            </a:r>
            <a:r>
              <a:rPr lang="en-US" sz="10000" dirty="0" err="1" smtClean="0">
                <a:solidFill>
                  <a:schemeClr val="bg1"/>
                </a:solidFill>
                <a:latin typeface="Times New Roman" panose="02020603050405020304" pitchFamily="18" charset="0"/>
                <a:cs typeface="Times New Roman" panose="02020603050405020304" pitchFamily="18" charset="0"/>
              </a:rPr>
              <a:t>tidak</a:t>
            </a:r>
            <a:r>
              <a:rPr lang="en-US" sz="10000" dirty="0" smtClean="0">
                <a:solidFill>
                  <a:schemeClr val="bg1"/>
                </a:solidFill>
                <a:latin typeface="Times New Roman" panose="02020603050405020304" pitchFamily="18" charset="0"/>
                <a:cs typeface="Times New Roman" panose="02020603050405020304" pitchFamily="18" charset="0"/>
              </a:rPr>
              <a:t> </a:t>
            </a:r>
            <a:r>
              <a:rPr lang="en-US" sz="10000" dirty="0" err="1" smtClean="0">
                <a:solidFill>
                  <a:schemeClr val="bg1"/>
                </a:solidFill>
                <a:latin typeface="Times New Roman" panose="02020603050405020304" pitchFamily="18" charset="0"/>
                <a:cs typeface="Times New Roman" panose="02020603050405020304" pitchFamily="18" charset="0"/>
              </a:rPr>
              <a:t>jauh</a:t>
            </a:r>
            <a:r>
              <a:rPr lang="en-US" sz="10000" dirty="0" smtClean="0">
                <a:solidFill>
                  <a:schemeClr val="bg1"/>
                </a:solidFill>
                <a:latin typeface="Times New Roman" panose="02020603050405020304" pitchFamily="18" charset="0"/>
                <a:cs typeface="Times New Roman" panose="02020603050405020304" pitchFamily="18" charset="0"/>
              </a:rPr>
              <a:t>. Dan </a:t>
            </a:r>
            <a:r>
              <a:rPr lang="en-US" sz="10000" dirty="0" err="1" smtClean="0">
                <a:solidFill>
                  <a:schemeClr val="bg1"/>
                </a:solidFill>
                <a:latin typeface="Times New Roman" panose="02020603050405020304" pitchFamily="18" charset="0"/>
                <a:cs typeface="Times New Roman" panose="02020603050405020304" pitchFamily="18" charset="0"/>
              </a:rPr>
              <a:t>juga</a:t>
            </a:r>
            <a:r>
              <a:rPr lang="en-US" sz="10000" dirty="0" smtClean="0">
                <a:solidFill>
                  <a:schemeClr val="bg1"/>
                </a:solidFill>
                <a:latin typeface="Times New Roman" panose="02020603050405020304" pitchFamily="18" charset="0"/>
                <a:cs typeface="Times New Roman" panose="02020603050405020304" pitchFamily="18" charset="0"/>
              </a:rPr>
              <a:t> </a:t>
            </a:r>
            <a:r>
              <a:rPr lang="en-US" sz="10000" dirty="0" err="1" smtClean="0">
                <a:solidFill>
                  <a:schemeClr val="bg1"/>
                </a:solidFill>
                <a:latin typeface="Times New Roman" panose="02020603050405020304" pitchFamily="18" charset="0"/>
                <a:cs typeface="Times New Roman" panose="02020603050405020304" pitchFamily="18" charset="0"/>
              </a:rPr>
              <a:t>tidak</a:t>
            </a:r>
            <a:r>
              <a:rPr lang="en-US" sz="10000" dirty="0" smtClean="0">
                <a:solidFill>
                  <a:schemeClr val="bg1"/>
                </a:solidFill>
                <a:latin typeface="Times New Roman" panose="02020603050405020304" pitchFamily="18" charset="0"/>
                <a:cs typeface="Times New Roman" panose="02020603050405020304" pitchFamily="18" charset="0"/>
              </a:rPr>
              <a:t> </a:t>
            </a:r>
            <a:r>
              <a:rPr lang="en-US" sz="10000" dirty="0" err="1" smtClean="0">
                <a:solidFill>
                  <a:schemeClr val="bg1"/>
                </a:solidFill>
                <a:latin typeface="Times New Roman" panose="02020603050405020304" pitchFamily="18" charset="0"/>
                <a:cs typeface="Times New Roman" panose="02020603050405020304" pitchFamily="18" charset="0"/>
              </a:rPr>
              <a:t>ada</a:t>
            </a:r>
            <a:r>
              <a:rPr lang="en-US" sz="10000" dirty="0" smtClean="0">
                <a:solidFill>
                  <a:schemeClr val="bg1"/>
                </a:solidFill>
                <a:latin typeface="Times New Roman" panose="02020603050405020304" pitchFamily="18" charset="0"/>
                <a:cs typeface="Times New Roman" panose="02020603050405020304" pitchFamily="18" charset="0"/>
              </a:rPr>
              <a:t> </a:t>
            </a:r>
            <a:r>
              <a:rPr lang="en-US" sz="10000" dirty="0" err="1" smtClean="0">
                <a:solidFill>
                  <a:schemeClr val="bg1"/>
                </a:solidFill>
                <a:latin typeface="Times New Roman" panose="02020603050405020304" pitchFamily="18" charset="0"/>
                <a:cs typeface="Times New Roman" panose="02020603050405020304" pitchFamily="18" charset="0"/>
              </a:rPr>
              <a:t>gangguan</a:t>
            </a:r>
            <a:r>
              <a:rPr lang="en-US" sz="10000" dirty="0" smtClean="0">
                <a:solidFill>
                  <a:schemeClr val="bg1"/>
                </a:solidFill>
                <a:latin typeface="Times New Roman" panose="02020603050405020304" pitchFamily="18" charset="0"/>
                <a:cs typeface="Times New Roman" panose="02020603050405020304" pitchFamily="18" charset="0"/>
              </a:rPr>
              <a:t> </a:t>
            </a:r>
            <a:r>
              <a:rPr lang="en-US" sz="10000" dirty="0" err="1" smtClean="0">
                <a:solidFill>
                  <a:schemeClr val="bg1"/>
                </a:solidFill>
                <a:latin typeface="Times New Roman" panose="02020603050405020304" pitchFamily="18" charset="0"/>
                <a:cs typeface="Times New Roman" panose="02020603050405020304" pitchFamily="18" charset="0"/>
              </a:rPr>
              <a:t>pada</a:t>
            </a:r>
            <a:r>
              <a:rPr lang="en-US" sz="10000" dirty="0" smtClean="0">
                <a:solidFill>
                  <a:schemeClr val="bg1"/>
                </a:solidFill>
                <a:latin typeface="Times New Roman" panose="02020603050405020304" pitchFamily="18" charset="0"/>
                <a:cs typeface="Times New Roman" panose="02020603050405020304" pitchFamily="18" charset="0"/>
              </a:rPr>
              <a:t> </a:t>
            </a:r>
            <a:r>
              <a:rPr lang="en-US" sz="10000" dirty="0" err="1" smtClean="0">
                <a:solidFill>
                  <a:schemeClr val="bg1"/>
                </a:solidFill>
                <a:latin typeface="Times New Roman" panose="02020603050405020304" pitchFamily="18" charset="0"/>
                <a:cs typeface="Times New Roman" panose="02020603050405020304" pitchFamily="18" charset="0"/>
              </a:rPr>
              <a:t>jaringan</a:t>
            </a:r>
            <a:r>
              <a:rPr lang="en-US" sz="10000" dirty="0" smtClean="0">
                <a:solidFill>
                  <a:schemeClr val="bg1"/>
                </a:solidFill>
                <a:latin typeface="Times New Roman" panose="02020603050405020304" pitchFamily="18" charset="0"/>
                <a:cs typeface="Times New Roman" panose="02020603050405020304" pitchFamily="18" charset="0"/>
              </a:rPr>
              <a:t> yang </a:t>
            </a:r>
            <a:r>
              <a:rPr lang="en-US" sz="10000" dirty="0" err="1" smtClean="0">
                <a:solidFill>
                  <a:schemeClr val="bg1"/>
                </a:solidFill>
                <a:latin typeface="Times New Roman" panose="02020603050405020304" pitchFamily="18" charset="0"/>
                <a:cs typeface="Times New Roman" panose="02020603050405020304" pitchFamily="18" charset="0"/>
              </a:rPr>
              <a:t>disebabkan</a:t>
            </a:r>
            <a:r>
              <a:rPr lang="en-US" sz="10000" dirty="0" smtClean="0">
                <a:solidFill>
                  <a:schemeClr val="bg1"/>
                </a:solidFill>
                <a:latin typeface="Times New Roman" panose="02020603050405020304" pitchFamily="18" charset="0"/>
                <a:cs typeface="Times New Roman" panose="02020603050405020304" pitchFamily="18" charset="0"/>
              </a:rPr>
              <a:t> </a:t>
            </a:r>
            <a:r>
              <a:rPr lang="en-US" sz="10000" dirty="0" err="1" smtClean="0">
                <a:solidFill>
                  <a:schemeClr val="bg1"/>
                </a:solidFill>
                <a:latin typeface="Times New Roman" panose="02020603050405020304" pitchFamily="18" charset="0"/>
                <a:cs typeface="Times New Roman" panose="02020603050405020304" pitchFamily="18" charset="0"/>
              </a:rPr>
              <a:t>oleh</a:t>
            </a:r>
            <a:r>
              <a:rPr lang="en-US" sz="10000" dirty="0" smtClean="0">
                <a:solidFill>
                  <a:schemeClr val="bg1"/>
                </a:solidFill>
                <a:latin typeface="Times New Roman" panose="02020603050405020304" pitchFamily="18" charset="0"/>
                <a:cs typeface="Times New Roman" panose="02020603050405020304" pitchFamily="18" charset="0"/>
              </a:rPr>
              <a:t> </a:t>
            </a:r>
            <a:r>
              <a:rPr lang="en-US" sz="10000" dirty="0" err="1" smtClean="0">
                <a:solidFill>
                  <a:schemeClr val="bg1"/>
                </a:solidFill>
                <a:latin typeface="Times New Roman" panose="02020603050405020304" pitchFamily="18" charset="0"/>
                <a:cs typeface="Times New Roman" panose="02020603050405020304" pitchFamily="18" charset="0"/>
              </a:rPr>
              <a:t>beberapa</a:t>
            </a:r>
            <a:r>
              <a:rPr lang="en-US" sz="10000" dirty="0" smtClean="0">
                <a:solidFill>
                  <a:schemeClr val="bg1"/>
                </a:solidFill>
                <a:latin typeface="Times New Roman" panose="02020603050405020304" pitchFamily="18" charset="0"/>
                <a:cs typeface="Times New Roman" panose="02020603050405020304" pitchFamily="18" charset="0"/>
              </a:rPr>
              <a:t> </a:t>
            </a:r>
            <a:r>
              <a:rPr lang="en-US" sz="10000" dirty="0" err="1" smtClean="0">
                <a:solidFill>
                  <a:schemeClr val="bg1"/>
                </a:solidFill>
                <a:latin typeface="Times New Roman" panose="02020603050405020304" pitchFamily="18" charset="0"/>
                <a:cs typeface="Times New Roman" panose="02020603050405020304" pitchFamily="18" charset="0"/>
              </a:rPr>
              <a:t>faktor</a:t>
            </a:r>
            <a:r>
              <a:rPr lang="en-US" sz="10000" dirty="0" smtClean="0">
                <a:solidFill>
                  <a:schemeClr val="bg1"/>
                </a:solidFill>
                <a:latin typeface="Times New Roman" panose="02020603050405020304" pitchFamily="18" charset="0"/>
                <a:cs typeface="Times New Roman" panose="02020603050405020304" pitchFamily="18" charset="0"/>
              </a:rPr>
              <a:t> </a:t>
            </a:r>
            <a:r>
              <a:rPr lang="en-US" sz="10000" dirty="0" err="1" smtClean="0">
                <a:solidFill>
                  <a:schemeClr val="bg1"/>
                </a:solidFill>
                <a:latin typeface="Times New Roman" panose="02020603050405020304" pitchFamily="18" charset="0"/>
                <a:cs typeface="Times New Roman" panose="02020603050405020304" pitchFamily="18" charset="0"/>
              </a:rPr>
              <a:t>seperti</a:t>
            </a:r>
            <a:r>
              <a:rPr lang="en-US" sz="10000" dirty="0" smtClean="0">
                <a:solidFill>
                  <a:schemeClr val="bg1"/>
                </a:solidFill>
                <a:latin typeface="Times New Roman" panose="02020603050405020304" pitchFamily="18" charset="0"/>
                <a:cs typeface="Times New Roman" panose="02020603050405020304" pitchFamily="18" charset="0"/>
              </a:rPr>
              <a:t>: </a:t>
            </a:r>
            <a:r>
              <a:rPr lang="en-US" sz="10000" dirty="0" err="1" smtClean="0">
                <a:solidFill>
                  <a:schemeClr val="bg1"/>
                </a:solidFill>
                <a:latin typeface="Times New Roman" panose="02020603050405020304" pitchFamily="18" charset="0"/>
                <a:cs typeface="Times New Roman" panose="02020603050405020304" pitchFamily="18" charset="0"/>
              </a:rPr>
              <a:t>penghalang</a:t>
            </a:r>
            <a:r>
              <a:rPr lang="en-US" sz="10000" dirty="0" smtClean="0">
                <a:solidFill>
                  <a:schemeClr val="bg1"/>
                </a:solidFill>
                <a:latin typeface="Times New Roman" panose="02020603050405020304" pitchFamily="18" charset="0"/>
                <a:cs typeface="Times New Roman" panose="02020603050405020304" pitchFamily="18" charset="0"/>
              </a:rPr>
              <a:t> </a:t>
            </a:r>
            <a:r>
              <a:rPr lang="en-US" sz="10000" dirty="0" err="1" smtClean="0">
                <a:solidFill>
                  <a:schemeClr val="bg1"/>
                </a:solidFill>
                <a:latin typeface="Times New Roman" panose="02020603050405020304" pitchFamily="18" charset="0"/>
                <a:cs typeface="Times New Roman" panose="02020603050405020304" pitchFamily="18" charset="0"/>
              </a:rPr>
              <a:t>seperti</a:t>
            </a:r>
            <a:r>
              <a:rPr lang="en-US" sz="10000" dirty="0" smtClean="0">
                <a:solidFill>
                  <a:schemeClr val="bg1"/>
                </a:solidFill>
                <a:latin typeface="Times New Roman" panose="02020603050405020304" pitchFamily="18" charset="0"/>
                <a:cs typeface="Times New Roman" panose="02020603050405020304" pitchFamily="18" charset="0"/>
              </a:rPr>
              <a:t> </a:t>
            </a:r>
            <a:r>
              <a:rPr lang="en-US" sz="10000" dirty="0" err="1" smtClean="0">
                <a:solidFill>
                  <a:schemeClr val="bg1"/>
                </a:solidFill>
                <a:latin typeface="Times New Roman" panose="02020603050405020304" pitchFamily="18" charset="0"/>
                <a:cs typeface="Times New Roman" panose="02020603050405020304" pitchFamily="18" charset="0"/>
              </a:rPr>
              <a:t>tembok</a:t>
            </a:r>
            <a:r>
              <a:rPr lang="en-US" sz="10000" dirty="0" smtClean="0">
                <a:solidFill>
                  <a:schemeClr val="bg1"/>
                </a:solidFill>
                <a:latin typeface="Times New Roman" panose="02020603050405020304" pitchFamily="18" charset="0"/>
                <a:cs typeface="Times New Roman" panose="02020603050405020304" pitchFamily="18" charset="0"/>
              </a:rPr>
              <a:t> </a:t>
            </a:r>
            <a:r>
              <a:rPr lang="en-US" sz="10000" dirty="0" err="1" smtClean="0">
                <a:solidFill>
                  <a:schemeClr val="bg1"/>
                </a:solidFill>
                <a:latin typeface="Times New Roman" panose="02020603050405020304" pitchFamily="18" charset="0"/>
                <a:cs typeface="Times New Roman" panose="02020603050405020304" pitchFamily="18" charset="0"/>
              </a:rPr>
              <a:t>dan</a:t>
            </a:r>
            <a:r>
              <a:rPr lang="en-US" sz="10000" dirty="0" smtClean="0">
                <a:solidFill>
                  <a:schemeClr val="bg1"/>
                </a:solidFill>
                <a:latin typeface="Times New Roman" panose="02020603050405020304" pitchFamily="18" charset="0"/>
                <a:cs typeface="Times New Roman" panose="02020603050405020304" pitchFamily="18" charset="0"/>
              </a:rPr>
              <a:t> </a:t>
            </a:r>
            <a:r>
              <a:rPr lang="en-US" sz="10000" dirty="0" err="1" smtClean="0">
                <a:solidFill>
                  <a:schemeClr val="bg1"/>
                </a:solidFill>
                <a:latin typeface="Times New Roman" panose="02020603050405020304" pitchFamily="18" charset="0"/>
                <a:cs typeface="Times New Roman" panose="02020603050405020304" pitchFamily="18" charset="0"/>
              </a:rPr>
              <a:t>cuaca</a:t>
            </a:r>
            <a:r>
              <a:rPr lang="en-US" sz="10000" dirty="0" smtClean="0">
                <a:solidFill>
                  <a:schemeClr val="bg1"/>
                </a:solidFill>
                <a:latin typeface="Times New Roman" panose="02020603050405020304" pitchFamily="18" charset="0"/>
                <a:cs typeface="Times New Roman" panose="02020603050405020304" pitchFamily="18" charset="0"/>
              </a:rPr>
              <a:t> yang </a:t>
            </a:r>
            <a:r>
              <a:rPr lang="en-US" sz="10000" dirty="0" err="1" smtClean="0">
                <a:solidFill>
                  <a:schemeClr val="bg1"/>
                </a:solidFill>
                <a:latin typeface="Times New Roman" panose="02020603050405020304" pitchFamily="18" charset="0"/>
                <a:cs typeface="Times New Roman" panose="02020603050405020304" pitchFamily="18" charset="0"/>
              </a:rPr>
              <a:t>buruk</a:t>
            </a:r>
            <a:r>
              <a:rPr lang="en-US" sz="10000" dirty="0" smtClean="0">
                <a:solidFill>
                  <a:schemeClr val="bg1"/>
                </a:solidFill>
                <a:latin typeface="Times New Roman" panose="02020603050405020304" pitchFamily="18" charset="0"/>
                <a:cs typeface="Times New Roman" panose="02020603050405020304" pitchFamily="18" charset="0"/>
              </a:rPr>
              <a:t>. Kami </a:t>
            </a:r>
            <a:r>
              <a:rPr lang="en-US" sz="10000" dirty="0" err="1" smtClean="0">
                <a:solidFill>
                  <a:schemeClr val="bg1"/>
                </a:solidFill>
                <a:latin typeface="Times New Roman" panose="02020603050405020304" pitchFamily="18" charset="0"/>
                <a:cs typeface="Times New Roman" panose="02020603050405020304" pitchFamily="18" charset="0"/>
              </a:rPr>
              <a:t>melakukan</a:t>
            </a:r>
            <a:r>
              <a:rPr lang="en-US" sz="10000" dirty="0" smtClean="0">
                <a:solidFill>
                  <a:schemeClr val="bg1"/>
                </a:solidFill>
                <a:latin typeface="Times New Roman" panose="02020603050405020304" pitchFamily="18" charset="0"/>
                <a:cs typeface="Times New Roman" panose="02020603050405020304" pitchFamily="18" charset="0"/>
              </a:rPr>
              <a:t> </a:t>
            </a:r>
            <a:r>
              <a:rPr lang="en-US" sz="10000" dirty="0" err="1" smtClean="0">
                <a:solidFill>
                  <a:schemeClr val="bg1"/>
                </a:solidFill>
                <a:latin typeface="Times New Roman" panose="02020603050405020304" pitchFamily="18" charset="0"/>
                <a:cs typeface="Times New Roman" panose="02020603050405020304" pitchFamily="18" charset="0"/>
              </a:rPr>
              <a:t>percobaan</a:t>
            </a:r>
            <a:r>
              <a:rPr lang="en-US" sz="10000" dirty="0" smtClean="0">
                <a:solidFill>
                  <a:schemeClr val="bg1"/>
                </a:solidFill>
                <a:latin typeface="Times New Roman" panose="02020603050405020304" pitchFamily="18" charset="0"/>
                <a:cs typeface="Times New Roman" panose="02020603050405020304" pitchFamily="18" charset="0"/>
              </a:rPr>
              <a:t> </a:t>
            </a:r>
            <a:r>
              <a:rPr lang="en-US" sz="10000" dirty="0" err="1" smtClean="0">
                <a:solidFill>
                  <a:schemeClr val="bg1"/>
                </a:solidFill>
                <a:latin typeface="Times New Roman" panose="02020603050405020304" pitchFamily="18" charset="0"/>
                <a:cs typeface="Times New Roman" panose="02020603050405020304" pitchFamily="18" charset="0"/>
              </a:rPr>
              <a:t>pada</a:t>
            </a:r>
            <a:r>
              <a:rPr lang="en-US" sz="10000" dirty="0" smtClean="0">
                <a:solidFill>
                  <a:schemeClr val="bg1"/>
                </a:solidFill>
                <a:latin typeface="Times New Roman" panose="02020603050405020304" pitchFamily="18" charset="0"/>
                <a:cs typeface="Times New Roman" panose="02020603050405020304" pitchFamily="18" charset="0"/>
              </a:rPr>
              <a:t> </a:t>
            </a:r>
            <a:r>
              <a:rPr lang="en-US" sz="10000" dirty="0" err="1" smtClean="0">
                <a:solidFill>
                  <a:schemeClr val="bg1"/>
                </a:solidFill>
                <a:latin typeface="Times New Roman" panose="02020603050405020304" pitchFamily="18" charset="0"/>
                <a:cs typeface="Times New Roman" panose="02020603050405020304" pitchFamily="18" charset="0"/>
              </a:rPr>
              <a:t>tempat</a:t>
            </a:r>
            <a:r>
              <a:rPr lang="en-US" sz="10000" dirty="0" smtClean="0">
                <a:solidFill>
                  <a:schemeClr val="bg1"/>
                </a:solidFill>
                <a:latin typeface="Times New Roman" panose="02020603050405020304" pitchFamily="18" charset="0"/>
                <a:cs typeface="Times New Roman" panose="02020603050405020304" pitchFamily="18" charset="0"/>
              </a:rPr>
              <a:t> yang </a:t>
            </a:r>
            <a:r>
              <a:rPr lang="en-US" sz="10000" dirty="0" err="1" smtClean="0">
                <a:solidFill>
                  <a:schemeClr val="bg1"/>
                </a:solidFill>
                <a:latin typeface="Times New Roman" panose="02020603050405020304" pitchFamily="18" charset="0"/>
                <a:cs typeface="Times New Roman" panose="02020603050405020304" pitchFamily="18" charset="0"/>
              </a:rPr>
              <a:t>terbuka</a:t>
            </a:r>
            <a:r>
              <a:rPr lang="en-US" sz="10000" dirty="0" smtClean="0">
                <a:solidFill>
                  <a:schemeClr val="bg1"/>
                </a:solidFill>
                <a:latin typeface="Times New Roman" panose="02020603050405020304" pitchFamily="18" charset="0"/>
                <a:cs typeface="Times New Roman" panose="02020603050405020304" pitchFamily="18" charset="0"/>
              </a:rPr>
              <a:t> </a:t>
            </a:r>
            <a:r>
              <a:rPr lang="en-US" sz="10000" dirty="0" err="1" smtClean="0">
                <a:solidFill>
                  <a:schemeClr val="bg1"/>
                </a:solidFill>
                <a:latin typeface="Times New Roman" panose="02020603050405020304" pitchFamily="18" charset="0"/>
                <a:cs typeface="Times New Roman" panose="02020603050405020304" pitchFamily="18" charset="0"/>
              </a:rPr>
              <a:t>seperti</a:t>
            </a:r>
            <a:r>
              <a:rPr lang="en-US" sz="10000" dirty="0" smtClean="0">
                <a:solidFill>
                  <a:schemeClr val="bg1"/>
                </a:solidFill>
                <a:latin typeface="Times New Roman" panose="02020603050405020304" pitchFamily="18" charset="0"/>
                <a:cs typeface="Times New Roman" panose="02020603050405020304" pitchFamily="18" charset="0"/>
              </a:rPr>
              <a:t> </a:t>
            </a:r>
            <a:r>
              <a:rPr lang="en-US" sz="10000" dirty="0" err="1" smtClean="0">
                <a:solidFill>
                  <a:schemeClr val="bg1"/>
                </a:solidFill>
                <a:latin typeface="Times New Roman" panose="02020603050405020304" pitchFamily="18" charset="0"/>
                <a:cs typeface="Times New Roman" panose="02020603050405020304" pitchFamily="18" charset="0"/>
              </a:rPr>
              <a:t>lapangan</a:t>
            </a:r>
            <a:r>
              <a:rPr lang="en-US" sz="10000" dirty="0" smtClean="0">
                <a:solidFill>
                  <a:schemeClr val="bg1"/>
                </a:solidFill>
                <a:latin typeface="Times New Roman" panose="02020603050405020304" pitchFamily="18" charset="0"/>
                <a:cs typeface="Times New Roman" panose="02020603050405020304" pitchFamily="18" charset="0"/>
              </a:rPr>
              <a:t>, </a:t>
            </a:r>
            <a:r>
              <a:rPr lang="en-US" sz="10000" dirty="0" err="1" smtClean="0">
                <a:solidFill>
                  <a:schemeClr val="bg1"/>
                </a:solidFill>
                <a:latin typeface="Times New Roman" panose="02020603050405020304" pitchFamily="18" charset="0"/>
                <a:cs typeface="Times New Roman" panose="02020603050405020304" pitchFamily="18" charset="0"/>
              </a:rPr>
              <a:t>dalam</a:t>
            </a:r>
            <a:r>
              <a:rPr lang="en-US" sz="10000" dirty="0" smtClean="0">
                <a:solidFill>
                  <a:schemeClr val="bg1"/>
                </a:solidFill>
                <a:latin typeface="Times New Roman" panose="02020603050405020304" pitchFamily="18" charset="0"/>
                <a:cs typeface="Times New Roman" panose="02020603050405020304" pitchFamily="18" charset="0"/>
              </a:rPr>
              <a:t> </a:t>
            </a:r>
            <a:r>
              <a:rPr lang="en-US" sz="10000" dirty="0" err="1" smtClean="0">
                <a:solidFill>
                  <a:schemeClr val="bg1"/>
                </a:solidFill>
                <a:latin typeface="Times New Roman" panose="02020603050405020304" pitchFamily="18" charset="0"/>
                <a:cs typeface="Times New Roman" panose="02020603050405020304" pitchFamily="18" charset="0"/>
              </a:rPr>
              <a:t>pengujian</a:t>
            </a:r>
            <a:r>
              <a:rPr lang="en-US" sz="10000" dirty="0" smtClean="0">
                <a:solidFill>
                  <a:schemeClr val="bg1"/>
                </a:solidFill>
                <a:latin typeface="Times New Roman" panose="02020603050405020304" pitchFamily="18" charset="0"/>
                <a:cs typeface="Times New Roman" panose="02020603050405020304" pitchFamily="18" charset="0"/>
              </a:rPr>
              <a:t> kami </a:t>
            </a:r>
            <a:r>
              <a:rPr lang="en-US" sz="10000" dirty="0" err="1" smtClean="0">
                <a:solidFill>
                  <a:schemeClr val="bg1"/>
                </a:solidFill>
                <a:latin typeface="Times New Roman" panose="02020603050405020304" pitchFamily="18" charset="0"/>
                <a:cs typeface="Times New Roman" panose="02020603050405020304" pitchFamily="18" charset="0"/>
              </a:rPr>
              <a:t>mendapat</a:t>
            </a:r>
            <a:r>
              <a:rPr lang="en-US" sz="10000" dirty="0" smtClean="0">
                <a:solidFill>
                  <a:schemeClr val="bg1"/>
                </a:solidFill>
                <a:latin typeface="Times New Roman" panose="02020603050405020304" pitchFamily="18" charset="0"/>
                <a:cs typeface="Times New Roman" panose="02020603050405020304" pitchFamily="18" charset="0"/>
              </a:rPr>
              <a:t> </a:t>
            </a:r>
            <a:r>
              <a:rPr lang="en-US" sz="10000" dirty="0" err="1" smtClean="0">
                <a:solidFill>
                  <a:schemeClr val="bg1"/>
                </a:solidFill>
                <a:latin typeface="Times New Roman" panose="02020603050405020304" pitchFamily="18" charset="0"/>
                <a:cs typeface="Times New Roman" panose="02020603050405020304" pitchFamily="18" charset="0"/>
              </a:rPr>
              <a:t>kesimpulan</a:t>
            </a:r>
            <a:r>
              <a:rPr lang="en-US" sz="10000" dirty="0" smtClean="0">
                <a:solidFill>
                  <a:schemeClr val="bg1"/>
                </a:solidFill>
                <a:latin typeface="Times New Roman" panose="02020603050405020304" pitchFamily="18" charset="0"/>
                <a:cs typeface="Times New Roman" panose="02020603050405020304" pitchFamily="18" charset="0"/>
              </a:rPr>
              <a:t> </a:t>
            </a:r>
            <a:r>
              <a:rPr lang="en-US" sz="10000" dirty="0" err="1" smtClean="0">
                <a:solidFill>
                  <a:schemeClr val="bg1"/>
                </a:solidFill>
                <a:latin typeface="Times New Roman" panose="02020603050405020304" pitchFamily="18" charset="0"/>
                <a:cs typeface="Times New Roman" panose="02020603050405020304" pitchFamily="18" charset="0"/>
              </a:rPr>
              <a:t>bahwa</a:t>
            </a:r>
            <a:r>
              <a:rPr lang="en-US" sz="10000" dirty="0" smtClean="0">
                <a:solidFill>
                  <a:schemeClr val="bg1"/>
                </a:solidFill>
                <a:latin typeface="Times New Roman" panose="02020603050405020304" pitchFamily="18" charset="0"/>
                <a:cs typeface="Times New Roman" panose="02020603050405020304" pitchFamily="18" charset="0"/>
              </a:rPr>
              <a:t> </a:t>
            </a:r>
            <a:r>
              <a:rPr lang="en-US" sz="10000" dirty="0" err="1" smtClean="0">
                <a:solidFill>
                  <a:schemeClr val="bg1"/>
                </a:solidFill>
                <a:latin typeface="Times New Roman" panose="02020603050405020304" pitchFamily="18" charset="0"/>
                <a:cs typeface="Times New Roman" panose="02020603050405020304" pitchFamily="18" charset="0"/>
              </a:rPr>
              <a:t>semakin</a:t>
            </a:r>
            <a:r>
              <a:rPr lang="en-US" sz="10000" dirty="0" smtClean="0">
                <a:solidFill>
                  <a:schemeClr val="bg1"/>
                </a:solidFill>
                <a:latin typeface="Times New Roman" panose="02020603050405020304" pitchFamily="18" charset="0"/>
                <a:cs typeface="Times New Roman" panose="02020603050405020304" pitchFamily="18" charset="0"/>
              </a:rPr>
              <a:t> </a:t>
            </a:r>
            <a:r>
              <a:rPr lang="en-US" sz="10000" dirty="0" err="1" smtClean="0">
                <a:solidFill>
                  <a:schemeClr val="bg1"/>
                </a:solidFill>
                <a:latin typeface="Times New Roman" panose="02020603050405020304" pitchFamily="18" charset="0"/>
                <a:cs typeface="Times New Roman" panose="02020603050405020304" pitchFamily="18" charset="0"/>
              </a:rPr>
              <a:t>dekat</a:t>
            </a:r>
            <a:r>
              <a:rPr lang="en-US" sz="10000" dirty="0" smtClean="0">
                <a:solidFill>
                  <a:schemeClr val="bg1"/>
                </a:solidFill>
                <a:latin typeface="Times New Roman" panose="02020603050405020304" pitchFamily="18" charset="0"/>
                <a:cs typeface="Times New Roman" panose="02020603050405020304" pitchFamily="18" charset="0"/>
              </a:rPr>
              <a:t> </a:t>
            </a:r>
            <a:r>
              <a:rPr lang="en-US" sz="10000" dirty="0" err="1" smtClean="0">
                <a:solidFill>
                  <a:schemeClr val="bg1"/>
                </a:solidFill>
                <a:latin typeface="Times New Roman" panose="02020603050405020304" pitchFamily="18" charset="0"/>
                <a:cs typeface="Times New Roman" panose="02020603050405020304" pitchFamily="18" charset="0"/>
              </a:rPr>
              <a:t>jarak</a:t>
            </a:r>
            <a:r>
              <a:rPr lang="en-US" sz="10000" dirty="0" smtClean="0">
                <a:solidFill>
                  <a:schemeClr val="bg1"/>
                </a:solidFill>
                <a:latin typeface="Times New Roman" panose="02020603050405020304" pitchFamily="18" charset="0"/>
                <a:cs typeface="Times New Roman" panose="02020603050405020304" pitchFamily="18" charset="0"/>
              </a:rPr>
              <a:t> user </a:t>
            </a:r>
            <a:r>
              <a:rPr lang="en-US" sz="10000" dirty="0" err="1" smtClean="0">
                <a:solidFill>
                  <a:schemeClr val="bg1"/>
                </a:solidFill>
                <a:latin typeface="Times New Roman" panose="02020603050405020304" pitchFamily="18" charset="0"/>
                <a:cs typeface="Times New Roman" panose="02020603050405020304" pitchFamily="18" charset="0"/>
              </a:rPr>
              <a:t>terhadap</a:t>
            </a:r>
            <a:r>
              <a:rPr lang="en-US" sz="10000" dirty="0" smtClean="0">
                <a:solidFill>
                  <a:schemeClr val="bg1"/>
                </a:solidFill>
                <a:latin typeface="Times New Roman" panose="02020603050405020304" pitchFamily="18" charset="0"/>
                <a:cs typeface="Times New Roman" panose="02020603050405020304" pitchFamily="18" charset="0"/>
              </a:rPr>
              <a:t> tower </a:t>
            </a:r>
            <a:r>
              <a:rPr lang="en-US" sz="10000" dirty="0" err="1" smtClean="0">
                <a:solidFill>
                  <a:schemeClr val="bg1"/>
                </a:solidFill>
                <a:latin typeface="Times New Roman" panose="02020603050405020304" pitchFamily="18" charset="0"/>
                <a:cs typeface="Times New Roman" panose="02020603050405020304" pitchFamily="18" charset="0"/>
              </a:rPr>
              <a:t>maka</a:t>
            </a:r>
            <a:r>
              <a:rPr lang="en-US" sz="10000" dirty="0" smtClean="0">
                <a:solidFill>
                  <a:schemeClr val="bg1"/>
                </a:solidFill>
                <a:latin typeface="Times New Roman" panose="02020603050405020304" pitchFamily="18" charset="0"/>
                <a:cs typeface="Times New Roman" panose="02020603050405020304" pitchFamily="18" charset="0"/>
              </a:rPr>
              <a:t> </a:t>
            </a:r>
            <a:r>
              <a:rPr lang="en-US" sz="10000" dirty="0" err="1" smtClean="0">
                <a:solidFill>
                  <a:schemeClr val="bg1"/>
                </a:solidFill>
                <a:latin typeface="Times New Roman" panose="02020603050405020304" pitchFamily="18" charset="0"/>
                <a:cs typeface="Times New Roman" panose="02020603050405020304" pitchFamily="18" charset="0"/>
              </a:rPr>
              <a:t>semakin</a:t>
            </a:r>
            <a:r>
              <a:rPr lang="en-US" sz="10000" dirty="0" smtClean="0">
                <a:solidFill>
                  <a:schemeClr val="bg1"/>
                </a:solidFill>
                <a:latin typeface="Times New Roman" panose="02020603050405020304" pitchFamily="18" charset="0"/>
                <a:cs typeface="Times New Roman" panose="02020603050405020304" pitchFamily="18" charset="0"/>
              </a:rPr>
              <a:t> </a:t>
            </a:r>
            <a:r>
              <a:rPr lang="en-US" sz="10000" dirty="0" err="1" smtClean="0">
                <a:solidFill>
                  <a:schemeClr val="bg1"/>
                </a:solidFill>
                <a:latin typeface="Times New Roman" panose="02020603050405020304" pitchFamily="18" charset="0"/>
                <a:cs typeface="Times New Roman" panose="02020603050405020304" pitchFamily="18" charset="0"/>
              </a:rPr>
              <a:t>baik</a:t>
            </a:r>
            <a:r>
              <a:rPr lang="en-US" sz="10000" dirty="0" smtClean="0">
                <a:solidFill>
                  <a:schemeClr val="bg1"/>
                </a:solidFill>
                <a:latin typeface="Times New Roman" panose="02020603050405020304" pitchFamily="18" charset="0"/>
                <a:cs typeface="Times New Roman" panose="02020603050405020304" pitchFamily="18" charset="0"/>
              </a:rPr>
              <a:t> </a:t>
            </a:r>
            <a:r>
              <a:rPr lang="en-US" sz="10000" dirty="0" err="1" smtClean="0">
                <a:solidFill>
                  <a:schemeClr val="bg1"/>
                </a:solidFill>
                <a:latin typeface="Times New Roman" panose="02020603050405020304" pitchFamily="18" charset="0"/>
                <a:cs typeface="Times New Roman" panose="02020603050405020304" pitchFamily="18" charset="0"/>
              </a:rPr>
              <a:t>juga</a:t>
            </a:r>
            <a:r>
              <a:rPr lang="en-US" sz="10000" dirty="0" smtClean="0">
                <a:solidFill>
                  <a:schemeClr val="bg1"/>
                </a:solidFill>
                <a:latin typeface="Times New Roman" panose="02020603050405020304" pitchFamily="18" charset="0"/>
                <a:cs typeface="Times New Roman" panose="02020603050405020304" pitchFamily="18" charset="0"/>
              </a:rPr>
              <a:t> </a:t>
            </a:r>
            <a:r>
              <a:rPr lang="en-US" sz="10000" dirty="0" err="1" smtClean="0">
                <a:solidFill>
                  <a:schemeClr val="bg1"/>
                </a:solidFill>
                <a:latin typeface="Times New Roman" panose="02020603050405020304" pitchFamily="18" charset="0"/>
                <a:cs typeface="Times New Roman" panose="02020603050405020304" pitchFamily="18" charset="0"/>
              </a:rPr>
              <a:t>jaringan</a:t>
            </a:r>
            <a:r>
              <a:rPr lang="en-US" sz="10000" dirty="0" smtClean="0">
                <a:solidFill>
                  <a:schemeClr val="bg1"/>
                </a:solidFill>
                <a:latin typeface="Times New Roman" panose="02020603050405020304" pitchFamily="18" charset="0"/>
                <a:cs typeface="Times New Roman" panose="02020603050405020304" pitchFamily="18" charset="0"/>
              </a:rPr>
              <a:t> internet yang </a:t>
            </a:r>
            <a:r>
              <a:rPr lang="en-US" sz="10000" dirty="0" err="1" smtClean="0">
                <a:solidFill>
                  <a:schemeClr val="bg1"/>
                </a:solidFill>
                <a:latin typeface="Times New Roman" panose="02020603050405020304" pitchFamily="18" charset="0"/>
                <a:cs typeface="Times New Roman" panose="02020603050405020304" pitchFamily="18" charset="0"/>
              </a:rPr>
              <a:t>didapat</a:t>
            </a:r>
            <a:r>
              <a:rPr lang="en-US" sz="10000" dirty="0" smtClean="0">
                <a:solidFill>
                  <a:schemeClr val="bg1"/>
                </a:solidFill>
                <a:latin typeface="Times New Roman" panose="02020603050405020304" pitchFamily="18" charset="0"/>
                <a:cs typeface="Times New Roman" panose="02020603050405020304" pitchFamily="18" charset="0"/>
              </a:rPr>
              <a:t>.  </a:t>
            </a:r>
            <a:r>
              <a:rPr lang="en-US" sz="10000" dirty="0" err="1" smtClean="0">
                <a:solidFill>
                  <a:schemeClr val="bg1"/>
                </a:solidFill>
                <a:latin typeface="Times New Roman" panose="02020603050405020304" pitchFamily="18" charset="0"/>
                <a:cs typeface="Times New Roman" panose="02020603050405020304" pitchFamily="18" charset="0"/>
              </a:rPr>
              <a:t>Tetapi</a:t>
            </a:r>
            <a:r>
              <a:rPr lang="en-US" sz="10000" dirty="0" smtClean="0">
                <a:solidFill>
                  <a:schemeClr val="bg1"/>
                </a:solidFill>
                <a:latin typeface="Times New Roman" panose="02020603050405020304" pitchFamily="18" charset="0"/>
                <a:cs typeface="Times New Roman" panose="02020603050405020304" pitchFamily="18" charset="0"/>
              </a:rPr>
              <a:t> </a:t>
            </a:r>
            <a:r>
              <a:rPr lang="en-US" sz="10000" dirty="0" err="1" smtClean="0">
                <a:solidFill>
                  <a:schemeClr val="bg1"/>
                </a:solidFill>
                <a:latin typeface="Times New Roman" panose="02020603050405020304" pitchFamily="18" charset="0"/>
                <a:cs typeface="Times New Roman" panose="02020603050405020304" pitchFamily="18" charset="0"/>
              </a:rPr>
              <a:t>jika</a:t>
            </a:r>
            <a:r>
              <a:rPr lang="en-US" sz="10000" dirty="0" smtClean="0">
                <a:solidFill>
                  <a:schemeClr val="bg1"/>
                </a:solidFill>
                <a:latin typeface="Times New Roman" panose="02020603050405020304" pitchFamily="18" charset="0"/>
                <a:cs typeface="Times New Roman" panose="02020603050405020304" pitchFamily="18" charset="0"/>
              </a:rPr>
              <a:t> user </a:t>
            </a:r>
            <a:r>
              <a:rPr lang="en-US" sz="10000" dirty="0" err="1" smtClean="0">
                <a:solidFill>
                  <a:schemeClr val="bg1"/>
                </a:solidFill>
                <a:latin typeface="Times New Roman" panose="02020603050405020304" pitchFamily="18" charset="0"/>
                <a:cs typeface="Times New Roman" panose="02020603050405020304" pitchFamily="18" charset="0"/>
              </a:rPr>
              <a:t>berada</a:t>
            </a:r>
            <a:r>
              <a:rPr lang="en-US" sz="10000" dirty="0" smtClean="0">
                <a:solidFill>
                  <a:schemeClr val="bg1"/>
                </a:solidFill>
                <a:latin typeface="Times New Roman" panose="02020603050405020304" pitchFamily="18" charset="0"/>
                <a:cs typeface="Times New Roman" panose="02020603050405020304" pitchFamily="18" charset="0"/>
              </a:rPr>
              <a:t> </a:t>
            </a:r>
            <a:r>
              <a:rPr lang="en-US" sz="10000" dirty="0" err="1" smtClean="0">
                <a:solidFill>
                  <a:schemeClr val="bg1"/>
                </a:solidFill>
                <a:latin typeface="Times New Roman" panose="02020603050405020304" pitchFamily="18" charset="0"/>
                <a:cs typeface="Times New Roman" panose="02020603050405020304" pitchFamily="18" charset="0"/>
              </a:rPr>
              <a:t>diantara</a:t>
            </a:r>
            <a:r>
              <a:rPr lang="en-US" sz="10000" dirty="0" smtClean="0">
                <a:solidFill>
                  <a:schemeClr val="bg1"/>
                </a:solidFill>
                <a:latin typeface="Times New Roman" panose="02020603050405020304" pitchFamily="18" charset="0"/>
                <a:cs typeface="Times New Roman" panose="02020603050405020304" pitchFamily="18" charset="0"/>
              </a:rPr>
              <a:t> </a:t>
            </a:r>
            <a:r>
              <a:rPr lang="en-US" sz="10000" dirty="0" err="1" smtClean="0">
                <a:solidFill>
                  <a:schemeClr val="bg1"/>
                </a:solidFill>
                <a:latin typeface="Times New Roman" panose="02020603050405020304" pitchFamily="18" charset="0"/>
                <a:cs typeface="Times New Roman" panose="02020603050405020304" pitchFamily="18" charset="0"/>
              </a:rPr>
              <a:t>dua</a:t>
            </a:r>
            <a:r>
              <a:rPr lang="en-US" sz="10000" dirty="0" smtClean="0">
                <a:solidFill>
                  <a:schemeClr val="bg1"/>
                </a:solidFill>
                <a:latin typeface="Times New Roman" panose="02020603050405020304" pitchFamily="18" charset="0"/>
                <a:cs typeface="Times New Roman" panose="02020603050405020304" pitchFamily="18" charset="0"/>
              </a:rPr>
              <a:t> tower yang </a:t>
            </a:r>
            <a:r>
              <a:rPr lang="en-US" sz="10000" dirty="0" err="1" smtClean="0">
                <a:solidFill>
                  <a:schemeClr val="bg1"/>
                </a:solidFill>
                <a:latin typeface="Times New Roman" panose="02020603050405020304" pitchFamily="18" charset="0"/>
                <a:cs typeface="Times New Roman" panose="02020603050405020304" pitchFamily="18" charset="0"/>
              </a:rPr>
              <a:t>berdekatan</a:t>
            </a:r>
            <a:r>
              <a:rPr lang="en-US" sz="10000" dirty="0" smtClean="0">
                <a:solidFill>
                  <a:schemeClr val="bg1"/>
                </a:solidFill>
                <a:latin typeface="Times New Roman" panose="02020603050405020304" pitchFamily="18" charset="0"/>
                <a:cs typeface="Times New Roman" panose="02020603050405020304" pitchFamily="18" charset="0"/>
              </a:rPr>
              <a:t> </a:t>
            </a:r>
            <a:r>
              <a:rPr lang="en-US" sz="10000" dirty="0" err="1" smtClean="0">
                <a:solidFill>
                  <a:schemeClr val="bg1"/>
                </a:solidFill>
                <a:latin typeface="Times New Roman" panose="02020603050405020304" pitchFamily="18" charset="0"/>
                <a:cs typeface="Times New Roman" panose="02020603050405020304" pitchFamily="18" charset="0"/>
              </a:rPr>
              <a:t>maka</a:t>
            </a:r>
            <a:r>
              <a:rPr lang="en-US" sz="10000" dirty="0" smtClean="0">
                <a:solidFill>
                  <a:schemeClr val="bg1"/>
                </a:solidFill>
                <a:latin typeface="Times New Roman" panose="02020603050405020304" pitchFamily="18" charset="0"/>
                <a:cs typeface="Times New Roman" panose="02020603050405020304" pitchFamily="18" charset="0"/>
              </a:rPr>
              <a:t> user </a:t>
            </a:r>
            <a:r>
              <a:rPr lang="en-US" sz="10000" dirty="0" err="1" smtClean="0">
                <a:solidFill>
                  <a:schemeClr val="bg1"/>
                </a:solidFill>
                <a:latin typeface="Times New Roman" panose="02020603050405020304" pitchFamily="18" charset="0"/>
                <a:cs typeface="Times New Roman" panose="02020603050405020304" pitchFamily="18" charset="0"/>
              </a:rPr>
              <a:t>akan</a:t>
            </a:r>
            <a:r>
              <a:rPr lang="en-US" sz="10000" dirty="0" smtClean="0">
                <a:solidFill>
                  <a:schemeClr val="bg1"/>
                </a:solidFill>
                <a:latin typeface="Times New Roman" panose="02020603050405020304" pitchFamily="18" charset="0"/>
                <a:cs typeface="Times New Roman" panose="02020603050405020304" pitchFamily="18" charset="0"/>
              </a:rPr>
              <a:t> </a:t>
            </a:r>
            <a:r>
              <a:rPr lang="en-US" sz="10000" dirty="0" err="1" smtClean="0">
                <a:solidFill>
                  <a:schemeClr val="bg1"/>
                </a:solidFill>
                <a:latin typeface="Times New Roman" panose="02020603050405020304" pitchFamily="18" charset="0"/>
                <a:cs typeface="Times New Roman" panose="02020603050405020304" pitchFamily="18" charset="0"/>
              </a:rPr>
              <a:t>mengalami</a:t>
            </a:r>
            <a:r>
              <a:rPr lang="en-US" sz="10000" dirty="0" smtClean="0">
                <a:solidFill>
                  <a:schemeClr val="bg1"/>
                </a:solidFill>
                <a:latin typeface="Times New Roman" panose="02020603050405020304" pitchFamily="18" charset="0"/>
                <a:cs typeface="Times New Roman" panose="02020603050405020304" pitchFamily="18" charset="0"/>
              </a:rPr>
              <a:t> </a:t>
            </a:r>
            <a:r>
              <a:rPr lang="en-US" sz="10000" dirty="0" err="1" smtClean="0">
                <a:solidFill>
                  <a:schemeClr val="bg1"/>
                </a:solidFill>
                <a:latin typeface="Times New Roman" panose="02020603050405020304" pitchFamily="18" charset="0"/>
                <a:cs typeface="Times New Roman" panose="02020603050405020304" pitchFamily="18" charset="0"/>
              </a:rPr>
              <a:t>inteferensi</a:t>
            </a:r>
            <a:r>
              <a:rPr lang="en-US" sz="10000" dirty="0" smtClean="0">
                <a:solidFill>
                  <a:schemeClr val="bg1"/>
                </a:solidFill>
                <a:latin typeface="Times New Roman" panose="02020603050405020304" pitchFamily="18" charset="0"/>
                <a:cs typeface="Times New Roman" panose="02020603050405020304" pitchFamily="18" charset="0"/>
              </a:rPr>
              <a:t> </a:t>
            </a:r>
            <a:r>
              <a:rPr lang="en-US" sz="10000" dirty="0" err="1" smtClean="0">
                <a:solidFill>
                  <a:schemeClr val="bg1"/>
                </a:solidFill>
                <a:latin typeface="Times New Roman" panose="02020603050405020304" pitchFamily="18" charset="0"/>
                <a:cs typeface="Times New Roman" panose="02020603050405020304" pitchFamily="18" charset="0"/>
              </a:rPr>
              <a:t>jariingan</a:t>
            </a:r>
            <a:r>
              <a:rPr lang="en-US" sz="10000" dirty="0" smtClean="0">
                <a:solidFill>
                  <a:schemeClr val="bg1"/>
                </a:solidFill>
                <a:latin typeface="Times New Roman" panose="02020603050405020304" pitchFamily="18" charset="0"/>
                <a:cs typeface="Times New Roman" panose="02020603050405020304" pitchFamily="18" charset="0"/>
              </a:rPr>
              <a:t> yang </a:t>
            </a:r>
            <a:r>
              <a:rPr lang="en-US" sz="10000" dirty="0" err="1" smtClean="0">
                <a:solidFill>
                  <a:schemeClr val="bg1"/>
                </a:solidFill>
                <a:latin typeface="Times New Roman" panose="02020603050405020304" pitchFamily="18" charset="0"/>
                <a:cs typeface="Times New Roman" panose="02020603050405020304" pitchFamily="18" charset="0"/>
              </a:rPr>
              <a:t>didapat</a:t>
            </a:r>
            <a:r>
              <a:rPr lang="en-US" sz="10000" dirty="0" smtClean="0">
                <a:solidFill>
                  <a:schemeClr val="bg1"/>
                </a:solidFill>
                <a:latin typeface="Times New Roman" panose="02020603050405020304" pitchFamily="18" charset="0"/>
                <a:cs typeface="Times New Roman" panose="02020603050405020304" pitchFamily="18" charset="0"/>
              </a:rPr>
              <a:t> </a:t>
            </a:r>
            <a:r>
              <a:rPr lang="en-US" sz="10000" dirty="0" err="1" smtClean="0">
                <a:solidFill>
                  <a:schemeClr val="bg1"/>
                </a:solidFill>
                <a:latin typeface="Times New Roman" panose="02020603050405020304" pitchFamily="18" charset="0"/>
                <a:cs typeface="Times New Roman" panose="02020603050405020304" pitchFamily="18" charset="0"/>
              </a:rPr>
              <a:t>dari</a:t>
            </a:r>
            <a:r>
              <a:rPr lang="en-US" sz="10000" dirty="0" smtClean="0">
                <a:solidFill>
                  <a:schemeClr val="bg1"/>
                </a:solidFill>
                <a:latin typeface="Times New Roman" panose="02020603050405020304" pitchFamily="18" charset="0"/>
                <a:cs typeface="Times New Roman" panose="02020603050405020304" pitchFamily="18" charset="0"/>
              </a:rPr>
              <a:t> tower yang </a:t>
            </a:r>
            <a:r>
              <a:rPr lang="en-US" sz="10000" dirty="0" err="1" smtClean="0">
                <a:solidFill>
                  <a:schemeClr val="bg1"/>
                </a:solidFill>
                <a:latin typeface="Times New Roman" panose="02020603050405020304" pitchFamily="18" charset="0"/>
                <a:cs typeface="Times New Roman" panose="02020603050405020304" pitchFamily="18" charset="0"/>
              </a:rPr>
              <a:t>tidak</a:t>
            </a:r>
            <a:r>
              <a:rPr lang="en-US" sz="10000" dirty="0" smtClean="0">
                <a:solidFill>
                  <a:schemeClr val="bg1"/>
                </a:solidFill>
                <a:latin typeface="Times New Roman" panose="02020603050405020304" pitchFamily="18" charset="0"/>
                <a:cs typeface="Times New Roman" panose="02020603050405020304" pitchFamily="18" charset="0"/>
              </a:rPr>
              <a:t> se-provider, user </a:t>
            </a:r>
            <a:r>
              <a:rPr lang="en-US" sz="10000" dirty="0" err="1" smtClean="0">
                <a:solidFill>
                  <a:schemeClr val="bg1"/>
                </a:solidFill>
                <a:latin typeface="Times New Roman" panose="02020603050405020304" pitchFamily="18" charset="0"/>
                <a:cs typeface="Times New Roman" panose="02020603050405020304" pitchFamily="18" charset="0"/>
              </a:rPr>
              <a:t>juga</a:t>
            </a:r>
            <a:r>
              <a:rPr lang="en-US" sz="10000" dirty="0" smtClean="0">
                <a:solidFill>
                  <a:schemeClr val="bg1"/>
                </a:solidFill>
                <a:latin typeface="Times New Roman" panose="02020603050405020304" pitchFamily="18" charset="0"/>
                <a:cs typeface="Times New Roman" panose="02020603050405020304" pitchFamily="18" charset="0"/>
              </a:rPr>
              <a:t> </a:t>
            </a:r>
            <a:r>
              <a:rPr lang="en-US" sz="10000" dirty="0" err="1" smtClean="0">
                <a:solidFill>
                  <a:schemeClr val="bg1"/>
                </a:solidFill>
                <a:latin typeface="Times New Roman" panose="02020603050405020304" pitchFamily="18" charset="0"/>
                <a:cs typeface="Times New Roman" panose="02020603050405020304" pitchFamily="18" charset="0"/>
              </a:rPr>
              <a:t>bisa</a:t>
            </a:r>
            <a:r>
              <a:rPr lang="en-US" sz="10000" dirty="0" smtClean="0">
                <a:solidFill>
                  <a:schemeClr val="bg1"/>
                </a:solidFill>
                <a:latin typeface="Times New Roman" panose="02020603050405020304" pitchFamily="18" charset="0"/>
                <a:cs typeface="Times New Roman" panose="02020603050405020304" pitchFamily="18" charset="0"/>
              </a:rPr>
              <a:t> </a:t>
            </a:r>
            <a:r>
              <a:rPr lang="en-US" sz="10000" dirty="0" err="1" smtClean="0">
                <a:solidFill>
                  <a:schemeClr val="bg1"/>
                </a:solidFill>
                <a:latin typeface="Times New Roman" panose="02020603050405020304" pitchFamily="18" charset="0"/>
                <a:cs typeface="Times New Roman" panose="02020603050405020304" pitchFamily="18" charset="0"/>
              </a:rPr>
              <a:t>mengalami</a:t>
            </a:r>
            <a:r>
              <a:rPr lang="en-US" sz="10000" dirty="0" smtClean="0">
                <a:solidFill>
                  <a:schemeClr val="bg1"/>
                </a:solidFill>
                <a:latin typeface="Times New Roman" panose="02020603050405020304" pitchFamily="18" charset="0"/>
                <a:cs typeface="Times New Roman" panose="02020603050405020304" pitchFamily="18" charset="0"/>
              </a:rPr>
              <a:t> </a:t>
            </a:r>
            <a:r>
              <a:rPr lang="en-US" sz="10000" dirty="0" err="1" smtClean="0">
                <a:solidFill>
                  <a:schemeClr val="bg1"/>
                </a:solidFill>
                <a:latin typeface="Times New Roman" panose="02020603050405020304" pitchFamily="18" charset="0"/>
                <a:cs typeface="Times New Roman" panose="02020603050405020304" pitchFamily="18" charset="0"/>
              </a:rPr>
              <a:t>gangguan</a:t>
            </a:r>
            <a:r>
              <a:rPr lang="en-US" sz="10000" dirty="0" smtClean="0">
                <a:solidFill>
                  <a:schemeClr val="bg1"/>
                </a:solidFill>
                <a:latin typeface="Times New Roman" panose="02020603050405020304" pitchFamily="18" charset="0"/>
                <a:cs typeface="Times New Roman" panose="02020603050405020304" pitchFamily="18" charset="0"/>
              </a:rPr>
              <a:t> </a:t>
            </a:r>
            <a:r>
              <a:rPr lang="en-US" sz="10000" dirty="0" err="1" smtClean="0">
                <a:solidFill>
                  <a:schemeClr val="bg1"/>
                </a:solidFill>
                <a:latin typeface="Times New Roman" panose="02020603050405020304" pitchFamily="18" charset="0"/>
                <a:cs typeface="Times New Roman" panose="02020603050405020304" pitchFamily="18" charset="0"/>
              </a:rPr>
              <a:t>dari</a:t>
            </a:r>
            <a:r>
              <a:rPr lang="en-US" sz="10000" dirty="0" smtClean="0">
                <a:solidFill>
                  <a:schemeClr val="bg1"/>
                </a:solidFill>
                <a:latin typeface="Times New Roman" panose="02020603050405020304" pitchFamily="18" charset="0"/>
                <a:cs typeface="Times New Roman" panose="02020603050405020304" pitchFamily="18" charset="0"/>
              </a:rPr>
              <a:t> noise yang </a:t>
            </a:r>
            <a:r>
              <a:rPr lang="en-US" sz="10000" dirty="0" err="1" smtClean="0">
                <a:solidFill>
                  <a:schemeClr val="bg1"/>
                </a:solidFill>
                <a:latin typeface="Times New Roman" panose="02020603050405020304" pitchFamily="18" charset="0"/>
                <a:cs typeface="Times New Roman" panose="02020603050405020304" pitchFamily="18" charset="0"/>
              </a:rPr>
              <a:t>diberikan</a:t>
            </a:r>
            <a:r>
              <a:rPr lang="en-US" sz="10000" dirty="0" smtClean="0">
                <a:solidFill>
                  <a:schemeClr val="bg1"/>
                </a:solidFill>
                <a:latin typeface="Times New Roman" panose="02020603050405020304" pitchFamily="18" charset="0"/>
                <a:cs typeface="Times New Roman" panose="02020603050405020304" pitchFamily="18" charset="0"/>
              </a:rPr>
              <a:t> </a:t>
            </a:r>
            <a:r>
              <a:rPr lang="en-US" sz="10000" dirty="0" err="1" smtClean="0">
                <a:solidFill>
                  <a:schemeClr val="bg1"/>
                </a:solidFill>
                <a:latin typeface="Times New Roman" panose="02020603050405020304" pitchFamily="18" charset="0"/>
                <a:cs typeface="Times New Roman" panose="02020603050405020304" pitchFamily="18" charset="0"/>
              </a:rPr>
              <a:t>oleh</a:t>
            </a:r>
            <a:r>
              <a:rPr lang="en-US" sz="10000" dirty="0" smtClean="0">
                <a:solidFill>
                  <a:schemeClr val="bg1"/>
                </a:solidFill>
                <a:latin typeface="Times New Roman" panose="02020603050405020304" pitchFamily="18" charset="0"/>
                <a:cs typeface="Times New Roman" panose="02020603050405020304" pitchFamily="18" charset="0"/>
              </a:rPr>
              <a:t> tower yang </a:t>
            </a:r>
            <a:r>
              <a:rPr lang="en-US" sz="10000" dirty="0" err="1" smtClean="0">
                <a:solidFill>
                  <a:schemeClr val="bg1"/>
                </a:solidFill>
                <a:latin typeface="Times New Roman" panose="02020603050405020304" pitchFamily="18" charset="0"/>
                <a:cs typeface="Times New Roman" panose="02020603050405020304" pitchFamily="18" charset="0"/>
              </a:rPr>
              <a:t>dapat</a:t>
            </a:r>
            <a:r>
              <a:rPr lang="en-US" sz="10000" dirty="0" smtClean="0">
                <a:solidFill>
                  <a:schemeClr val="bg1"/>
                </a:solidFill>
                <a:latin typeface="Times New Roman" panose="02020603050405020304" pitchFamily="18" charset="0"/>
                <a:cs typeface="Times New Roman" panose="02020603050405020304" pitchFamily="18" charset="0"/>
              </a:rPr>
              <a:t> </a:t>
            </a:r>
            <a:r>
              <a:rPr lang="en-US" sz="10000" dirty="0" err="1" smtClean="0">
                <a:solidFill>
                  <a:schemeClr val="bg1"/>
                </a:solidFill>
                <a:latin typeface="Times New Roman" panose="02020603050405020304" pitchFamily="18" charset="0"/>
                <a:cs typeface="Times New Roman" panose="02020603050405020304" pitchFamily="18" charset="0"/>
              </a:rPr>
              <a:t>menggaggu</a:t>
            </a:r>
            <a:r>
              <a:rPr lang="en-US" sz="10000" dirty="0" smtClean="0">
                <a:solidFill>
                  <a:schemeClr val="bg1"/>
                </a:solidFill>
                <a:latin typeface="Times New Roman" panose="02020603050405020304" pitchFamily="18" charset="0"/>
                <a:cs typeface="Times New Roman" panose="02020603050405020304" pitchFamily="18" charset="0"/>
              </a:rPr>
              <a:t> </a:t>
            </a:r>
            <a:r>
              <a:rPr lang="en-US" sz="10000" dirty="0" err="1" smtClean="0">
                <a:solidFill>
                  <a:schemeClr val="bg1"/>
                </a:solidFill>
                <a:latin typeface="Times New Roman" panose="02020603050405020304" pitchFamily="18" charset="0"/>
                <a:cs typeface="Times New Roman" panose="02020603050405020304" pitchFamily="18" charset="0"/>
              </a:rPr>
              <a:t>sinyal</a:t>
            </a:r>
            <a:r>
              <a:rPr lang="en-US" sz="10000" dirty="0" smtClean="0">
                <a:solidFill>
                  <a:schemeClr val="bg1"/>
                </a:solidFill>
                <a:latin typeface="Times New Roman" panose="02020603050405020304" pitchFamily="18" charset="0"/>
                <a:cs typeface="Times New Roman" panose="02020603050405020304" pitchFamily="18" charset="0"/>
              </a:rPr>
              <a:t> </a:t>
            </a:r>
            <a:r>
              <a:rPr lang="en-US" sz="10000" dirty="0" err="1" smtClean="0">
                <a:solidFill>
                  <a:schemeClr val="bg1"/>
                </a:solidFill>
                <a:latin typeface="Times New Roman" panose="02020603050405020304" pitchFamily="18" charset="0"/>
                <a:cs typeface="Times New Roman" panose="02020603050405020304" pitchFamily="18" charset="0"/>
              </a:rPr>
              <a:t>utama</a:t>
            </a:r>
            <a:r>
              <a:rPr lang="en-US" sz="10000" dirty="0" smtClean="0">
                <a:solidFill>
                  <a:schemeClr val="bg1"/>
                </a:solidFill>
                <a:latin typeface="Times New Roman" panose="02020603050405020304" pitchFamily="18" charset="0"/>
                <a:cs typeface="Times New Roman" panose="02020603050405020304" pitchFamily="18" charset="0"/>
              </a:rPr>
              <a:t> yang </a:t>
            </a:r>
            <a:r>
              <a:rPr lang="en-US" sz="10000" dirty="0" err="1" smtClean="0">
                <a:solidFill>
                  <a:schemeClr val="bg1"/>
                </a:solidFill>
                <a:latin typeface="Times New Roman" panose="02020603050405020304" pitchFamily="18" charset="0"/>
                <a:cs typeface="Times New Roman" panose="02020603050405020304" pitchFamily="18" charset="0"/>
              </a:rPr>
              <a:t>diberikan</a:t>
            </a:r>
            <a:r>
              <a:rPr lang="en-US" sz="10000" dirty="0" smtClean="0">
                <a:solidFill>
                  <a:schemeClr val="bg1"/>
                </a:solidFill>
                <a:latin typeface="Times New Roman" panose="02020603050405020304" pitchFamily="18" charset="0"/>
                <a:cs typeface="Times New Roman" panose="02020603050405020304" pitchFamily="18" charset="0"/>
              </a:rPr>
              <a:t> </a:t>
            </a:r>
            <a:r>
              <a:rPr lang="en-US" sz="10000" dirty="0" err="1" smtClean="0">
                <a:solidFill>
                  <a:schemeClr val="bg1"/>
                </a:solidFill>
                <a:latin typeface="Times New Roman" panose="02020603050405020304" pitchFamily="18" charset="0"/>
                <a:cs typeface="Times New Roman" panose="02020603050405020304" pitchFamily="18" charset="0"/>
              </a:rPr>
              <a:t>oleh</a:t>
            </a:r>
            <a:r>
              <a:rPr lang="en-US" sz="10000" dirty="0" smtClean="0">
                <a:solidFill>
                  <a:schemeClr val="bg1"/>
                </a:solidFill>
                <a:latin typeface="Times New Roman" panose="02020603050405020304" pitchFamily="18" charset="0"/>
                <a:cs typeface="Times New Roman" panose="02020603050405020304" pitchFamily="18" charset="0"/>
              </a:rPr>
              <a:t> tower. </a:t>
            </a:r>
            <a:r>
              <a:rPr lang="en-US" sz="10000" dirty="0" err="1" smtClean="0">
                <a:solidFill>
                  <a:schemeClr val="bg1"/>
                </a:solidFill>
                <a:latin typeface="Times New Roman" panose="02020603050405020304" pitchFamily="18" charset="0"/>
                <a:cs typeface="Times New Roman" panose="02020603050405020304" pitchFamily="18" charset="0"/>
              </a:rPr>
              <a:t>Mungkin</a:t>
            </a:r>
            <a:r>
              <a:rPr lang="en-US" sz="10000" dirty="0" smtClean="0">
                <a:solidFill>
                  <a:schemeClr val="bg1"/>
                </a:solidFill>
                <a:latin typeface="Times New Roman" panose="02020603050405020304" pitchFamily="18" charset="0"/>
                <a:cs typeface="Times New Roman" panose="02020603050405020304" pitchFamily="18" charset="0"/>
              </a:rPr>
              <a:t> </a:t>
            </a:r>
            <a:r>
              <a:rPr lang="en-US" sz="10000" dirty="0" err="1" smtClean="0">
                <a:solidFill>
                  <a:schemeClr val="bg1"/>
                </a:solidFill>
                <a:latin typeface="Times New Roman" panose="02020603050405020304" pitchFamily="18" charset="0"/>
                <a:cs typeface="Times New Roman" panose="02020603050405020304" pitchFamily="18" charset="0"/>
              </a:rPr>
              <a:t>dari</a:t>
            </a:r>
            <a:r>
              <a:rPr lang="en-US" sz="10000" dirty="0" smtClean="0">
                <a:solidFill>
                  <a:schemeClr val="bg1"/>
                </a:solidFill>
                <a:latin typeface="Times New Roman" panose="02020603050405020304" pitchFamily="18" charset="0"/>
                <a:cs typeface="Times New Roman" panose="02020603050405020304" pitchFamily="18" charset="0"/>
              </a:rPr>
              <a:t> </a:t>
            </a:r>
            <a:r>
              <a:rPr lang="en-US" sz="10000" dirty="0" err="1" smtClean="0">
                <a:solidFill>
                  <a:schemeClr val="bg1"/>
                </a:solidFill>
                <a:latin typeface="Times New Roman" panose="02020603050405020304" pitchFamily="18" charset="0"/>
                <a:cs typeface="Times New Roman" panose="02020603050405020304" pitchFamily="18" charset="0"/>
              </a:rPr>
              <a:t>percobaan</a:t>
            </a:r>
            <a:r>
              <a:rPr lang="en-US" sz="10000" dirty="0" smtClean="0">
                <a:solidFill>
                  <a:schemeClr val="bg1"/>
                </a:solidFill>
                <a:latin typeface="Times New Roman" panose="02020603050405020304" pitchFamily="18" charset="0"/>
                <a:cs typeface="Times New Roman" panose="02020603050405020304" pitchFamily="18" charset="0"/>
              </a:rPr>
              <a:t> yang kami </a:t>
            </a:r>
            <a:r>
              <a:rPr lang="en-US" sz="10000" dirty="0" err="1" smtClean="0">
                <a:solidFill>
                  <a:schemeClr val="bg1"/>
                </a:solidFill>
                <a:latin typeface="Times New Roman" panose="02020603050405020304" pitchFamily="18" charset="0"/>
                <a:cs typeface="Times New Roman" panose="02020603050405020304" pitchFamily="18" charset="0"/>
              </a:rPr>
              <a:t>lakukan</a:t>
            </a:r>
            <a:r>
              <a:rPr lang="en-US" sz="10000" dirty="0" smtClean="0">
                <a:solidFill>
                  <a:schemeClr val="bg1"/>
                </a:solidFill>
                <a:latin typeface="Times New Roman" panose="02020603050405020304" pitchFamily="18" charset="0"/>
                <a:cs typeface="Times New Roman" panose="02020603050405020304" pitchFamily="18" charset="0"/>
              </a:rPr>
              <a:t> noise yang kami </a:t>
            </a:r>
            <a:r>
              <a:rPr lang="en-US" sz="10000" dirty="0" err="1" smtClean="0">
                <a:solidFill>
                  <a:schemeClr val="bg1"/>
                </a:solidFill>
                <a:latin typeface="Times New Roman" panose="02020603050405020304" pitchFamily="18" charset="0"/>
                <a:cs typeface="Times New Roman" panose="02020603050405020304" pitchFamily="18" charset="0"/>
              </a:rPr>
              <a:t>dapat</a:t>
            </a:r>
            <a:r>
              <a:rPr lang="en-US" sz="10000" dirty="0" smtClean="0">
                <a:solidFill>
                  <a:schemeClr val="bg1"/>
                </a:solidFill>
                <a:latin typeface="Times New Roman" panose="02020603050405020304" pitchFamily="18" charset="0"/>
                <a:cs typeface="Times New Roman" panose="02020603050405020304" pitchFamily="18" charset="0"/>
              </a:rPr>
              <a:t> </a:t>
            </a:r>
            <a:r>
              <a:rPr lang="en-US" sz="10000" dirty="0" err="1" smtClean="0">
                <a:solidFill>
                  <a:schemeClr val="bg1"/>
                </a:solidFill>
                <a:latin typeface="Times New Roman" panose="02020603050405020304" pitchFamily="18" charset="0"/>
                <a:cs typeface="Times New Roman" panose="02020603050405020304" pitchFamily="18" charset="0"/>
              </a:rPr>
              <a:t>tidak</a:t>
            </a:r>
            <a:r>
              <a:rPr lang="en-US" sz="10000" dirty="0" smtClean="0">
                <a:solidFill>
                  <a:schemeClr val="bg1"/>
                </a:solidFill>
                <a:latin typeface="Times New Roman" panose="02020603050405020304" pitchFamily="18" charset="0"/>
                <a:cs typeface="Times New Roman" panose="02020603050405020304" pitchFamily="18" charset="0"/>
              </a:rPr>
              <a:t> </a:t>
            </a:r>
            <a:r>
              <a:rPr lang="en-US" sz="10000" dirty="0" err="1" smtClean="0">
                <a:solidFill>
                  <a:schemeClr val="bg1"/>
                </a:solidFill>
                <a:latin typeface="Times New Roman" panose="02020603050405020304" pitchFamily="18" charset="0"/>
                <a:cs typeface="Times New Roman" panose="02020603050405020304" pitchFamily="18" charset="0"/>
              </a:rPr>
              <a:t>terlalu</a:t>
            </a:r>
            <a:r>
              <a:rPr lang="en-US" sz="10000" dirty="0" smtClean="0">
                <a:solidFill>
                  <a:schemeClr val="bg1"/>
                </a:solidFill>
                <a:latin typeface="Times New Roman" panose="02020603050405020304" pitchFamily="18" charset="0"/>
                <a:cs typeface="Times New Roman" panose="02020603050405020304" pitchFamily="18" charset="0"/>
              </a:rPr>
              <a:t> </a:t>
            </a:r>
            <a:r>
              <a:rPr lang="en-US" sz="10000" dirty="0" err="1" smtClean="0">
                <a:solidFill>
                  <a:schemeClr val="bg1"/>
                </a:solidFill>
                <a:latin typeface="Times New Roman" panose="02020603050405020304" pitchFamily="18" charset="0"/>
                <a:cs typeface="Times New Roman" panose="02020603050405020304" pitchFamily="18" charset="0"/>
              </a:rPr>
              <a:t>mengganggu</a:t>
            </a:r>
            <a:r>
              <a:rPr lang="en-US" sz="10000" dirty="0" smtClean="0">
                <a:solidFill>
                  <a:schemeClr val="bg1"/>
                </a:solidFill>
                <a:latin typeface="Times New Roman" panose="02020603050405020304" pitchFamily="18" charset="0"/>
                <a:cs typeface="Times New Roman" panose="02020603050405020304" pitchFamily="18" charset="0"/>
              </a:rPr>
              <a:t> </a:t>
            </a:r>
            <a:r>
              <a:rPr lang="en-US" sz="10000" dirty="0" err="1" smtClean="0">
                <a:solidFill>
                  <a:schemeClr val="bg1"/>
                </a:solidFill>
                <a:latin typeface="Times New Roman" panose="02020603050405020304" pitchFamily="18" charset="0"/>
                <a:cs typeface="Times New Roman" panose="02020603050405020304" pitchFamily="18" charset="0"/>
              </a:rPr>
              <a:t>sinyal</a:t>
            </a:r>
            <a:r>
              <a:rPr lang="en-US" sz="10000" dirty="0" smtClean="0">
                <a:solidFill>
                  <a:schemeClr val="bg1"/>
                </a:solidFill>
                <a:latin typeface="Times New Roman" panose="02020603050405020304" pitchFamily="18" charset="0"/>
                <a:cs typeface="Times New Roman" panose="02020603050405020304" pitchFamily="18" charset="0"/>
              </a:rPr>
              <a:t> </a:t>
            </a:r>
            <a:r>
              <a:rPr lang="en-US" sz="10000" dirty="0" err="1" smtClean="0">
                <a:solidFill>
                  <a:schemeClr val="bg1"/>
                </a:solidFill>
                <a:latin typeface="Times New Roman" panose="02020603050405020304" pitchFamily="18" charset="0"/>
                <a:cs typeface="Times New Roman" panose="02020603050405020304" pitchFamily="18" charset="0"/>
              </a:rPr>
              <a:t>utama</a:t>
            </a:r>
            <a:r>
              <a:rPr lang="en-US" sz="10000" dirty="0" smtClean="0">
                <a:solidFill>
                  <a:schemeClr val="bg1"/>
                </a:solidFill>
                <a:latin typeface="Times New Roman" panose="02020603050405020304" pitchFamily="18" charset="0"/>
                <a:cs typeface="Times New Roman" panose="02020603050405020304" pitchFamily="18" charset="0"/>
              </a:rPr>
              <a:t> yang </a:t>
            </a:r>
            <a:r>
              <a:rPr lang="en-US" sz="10000" dirty="0" err="1" smtClean="0">
                <a:solidFill>
                  <a:schemeClr val="bg1"/>
                </a:solidFill>
                <a:latin typeface="Times New Roman" panose="02020603050405020304" pitchFamily="18" charset="0"/>
                <a:cs typeface="Times New Roman" panose="02020603050405020304" pitchFamily="18" charset="0"/>
              </a:rPr>
              <a:t>diberikan</a:t>
            </a:r>
            <a:r>
              <a:rPr lang="en-US" sz="10000" dirty="0" smtClean="0">
                <a:solidFill>
                  <a:schemeClr val="bg1"/>
                </a:solidFill>
                <a:latin typeface="Times New Roman" panose="02020603050405020304" pitchFamily="18" charset="0"/>
                <a:cs typeface="Times New Roman" panose="02020603050405020304" pitchFamily="18" charset="0"/>
              </a:rPr>
              <a:t>. </a:t>
            </a:r>
            <a:endParaRPr lang="id-ID" sz="10000" dirty="0">
              <a:solidFill>
                <a:schemeClr val="bg1"/>
              </a:solidFill>
              <a:latin typeface="Times New Roman" panose="02020603050405020304" pitchFamily="18" charset="0"/>
              <a:cs typeface="Times New Roman" panose="02020603050405020304" pitchFamily="18" charset="0"/>
            </a:endParaRPr>
          </a:p>
          <a:p>
            <a:pPr algn="just"/>
            <a:endParaRPr lang="id-ID" dirty="0"/>
          </a:p>
          <a:p>
            <a:endParaRPr lang="en-US" dirty="0"/>
          </a:p>
        </p:txBody>
      </p:sp>
    </p:spTree>
    <p:extLst>
      <p:ext uri="{BB962C8B-B14F-4D97-AF65-F5344CB8AC3E}">
        <p14:creationId xmlns:p14="http://schemas.microsoft.com/office/powerpoint/2010/main" val="561750249"/>
      </p:ext>
    </p:extLst>
  </p:cSld>
  <p:clrMapOvr>
    <a:masterClrMapping/>
  </p:clrMapOvr>
  <mc:AlternateContent xmlns:mc="http://schemas.openxmlformats.org/markup-compatibility/2006" xmlns:p14="http://schemas.microsoft.com/office/powerpoint/2010/main">
    <mc:Choice Requires="p14">
      <p:transition spd="slow" p14:dur="1500">
        <p:wipe dir="d"/>
      </p:transition>
    </mc:Choice>
    <mc:Fallback xmlns="">
      <p:transition spd="slow">
        <p:wipe dir="d"/>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50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500"/>
                                  </p:stCondLst>
                                  <p:childTnLst>
                                    <p:animEffect transition="out" filter="fade">
                                      <p:cBhvr>
                                        <p:cTn id="16" dur="1000"/>
                                        <p:tgtEl>
                                          <p:spTgt spid="2"/>
                                        </p:tgtEl>
                                      </p:cBhvr>
                                    </p:animEffect>
                                    <p:set>
                                      <p:cBhvr>
                                        <p:cTn id="17" dur="1" fill="hold">
                                          <p:stCondLst>
                                            <p:cond delay="999"/>
                                          </p:stCondLst>
                                        </p:cTn>
                                        <p:tgtEl>
                                          <p:spTgt spid="2"/>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500"/>
                                  </p:stCondLst>
                                  <p:childTnLst>
                                    <p:animEffect transition="out" filter="fade">
                                      <p:cBhvr>
                                        <p:cTn id="21" dur="1000"/>
                                        <p:tgtEl>
                                          <p:spTgt spid="3">
                                            <p:txEl>
                                              <p:pRg st="0" end="0"/>
                                            </p:txEl>
                                          </p:spTgt>
                                        </p:tgtEl>
                                      </p:cBhvr>
                                    </p:animEffect>
                                    <p:set>
                                      <p:cBhvr>
                                        <p:cTn id="22" dur="1" fill="hold">
                                          <p:stCondLst>
                                            <p:cond delay="9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564776"/>
            <a:ext cx="10817506" cy="484095"/>
          </a:xfrm>
        </p:spPr>
        <p:txBody>
          <a:bodyPr>
            <a:noAutofit/>
          </a:bodyPr>
          <a:lstStyle/>
          <a:p>
            <a:pPr algn="ctr"/>
            <a:r>
              <a:rPr lang="id-ID" altLang="en-US" sz="3000" dirty="0" smtClean="0">
                <a:solidFill>
                  <a:schemeClr val="bg1"/>
                </a:solidFill>
                <a:latin typeface="Times New Roman" panose="02020603050405020304" pitchFamily="18" charset="0"/>
                <a:cs typeface="Times New Roman" panose="02020603050405020304" pitchFamily="18" charset="0"/>
              </a:rPr>
              <a:t>Analisis Jarak</a:t>
            </a:r>
            <a:endParaRPr lang="en-US" sz="3000"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4212" y="1990165"/>
            <a:ext cx="10817506" cy="3756211"/>
          </a:xfrm>
        </p:spPr>
        <p:txBody>
          <a:bodyPr>
            <a:normAutofit/>
          </a:bodyPr>
          <a:lstStyle/>
          <a:p>
            <a:r>
              <a:rPr lang="en-US" altLang="en-US" sz="2500" dirty="0" smtClean="0">
                <a:solidFill>
                  <a:schemeClr val="bg1"/>
                </a:solidFill>
                <a:latin typeface="Times New Roman" panose="02020603050405020304" pitchFamily="18" charset="0"/>
                <a:cs typeface="Times New Roman" panose="02020603050405020304" pitchFamily="18" charset="0"/>
              </a:rPr>
              <a:t>	</a:t>
            </a:r>
            <a:r>
              <a:rPr lang="id-ID" altLang="en-US" sz="2500" dirty="0" smtClean="0">
                <a:solidFill>
                  <a:schemeClr val="bg1"/>
                </a:solidFill>
                <a:latin typeface="Times New Roman" panose="02020603050405020304" pitchFamily="18" charset="0"/>
                <a:cs typeface="Times New Roman" panose="02020603050405020304" pitchFamily="18" charset="0"/>
              </a:rPr>
              <a:t>Pada </a:t>
            </a:r>
            <a:r>
              <a:rPr lang="id-ID" altLang="en-US" sz="2500" dirty="0">
                <a:solidFill>
                  <a:schemeClr val="bg1"/>
                </a:solidFill>
                <a:latin typeface="Times New Roman" panose="02020603050405020304" pitchFamily="18" charset="0"/>
                <a:cs typeface="Times New Roman" panose="02020603050405020304" pitchFamily="18" charset="0"/>
              </a:rPr>
              <a:t>percobaan dengan salah satu provider kami melakukan yang pertama degan jarak 610 meter dan yang kedua dengan jarak </a:t>
            </a:r>
            <a:r>
              <a:rPr lang="en-US" altLang="en-US" sz="2500" dirty="0" smtClean="0">
                <a:solidFill>
                  <a:schemeClr val="bg1"/>
                </a:solidFill>
                <a:latin typeface="Times New Roman" panose="02020603050405020304" pitchFamily="18" charset="0"/>
                <a:cs typeface="Times New Roman" panose="02020603050405020304" pitchFamily="18" charset="0"/>
              </a:rPr>
              <a:t>100</a:t>
            </a:r>
            <a:r>
              <a:rPr lang="id-ID" altLang="en-US" sz="2500" dirty="0" smtClean="0">
                <a:solidFill>
                  <a:schemeClr val="bg1"/>
                </a:solidFill>
                <a:latin typeface="Times New Roman" panose="02020603050405020304" pitchFamily="18" charset="0"/>
                <a:cs typeface="Times New Roman" panose="02020603050405020304" pitchFamily="18" charset="0"/>
              </a:rPr>
              <a:t> </a:t>
            </a:r>
            <a:r>
              <a:rPr lang="id-ID" altLang="en-US" sz="2500" dirty="0">
                <a:solidFill>
                  <a:schemeClr val="bg1"/>
                </a:solidFill>
                <a:latin typeface="Times New Roman" panose="02020603050405020304" pitchFamily="18" charset="0"/>
                <a:cs typeface="Times New Roman" panose="02020603050405020304" pitchFamily="18" charset="0"/>
              </a:rPr>
              <a:t>meter dan kami membandingkan keduanya sehingga kami menyimpulkan bahwa, pada kedua percobaan tersebut besar PING yang didapatkan sama, tetapi besar jitter dan kecepatan upload serta download,  yang berjarak </a:t>
            </a:r>
            <a:r>
              <a:rPr lang="en-US" altLang="en-US" sz="2500" dirty="0" smtClean="0">
                <a:solidFill>
                  <a:schemeClr val="bg1"/>
                </a:solidFill>
                <a:latin typeface="Times New Roman" panose="02020603050405020304" pitchFamily="18" charset="0"/>
                <a:cs typeface="Times New Roman" panose="02020603050405020304" pitchFamily="18" charset="0"/>
              </a:rPr>
              <a:t>100</a:t>
            </a:r>
            <a:r>
              <a:rPr lang="id-ID" altLang="en-US" sz="2500" dirty="0" smtClean="0">
                <a:solidFill>
                  <a:schemeClr val="bg1"/>
                </a:solidFill>
                <a:latin typeface="Times New Roman" panose="02020603050405020304" pitchFamily="18" charset="0"/>
                <a:cs typeface="Times New Roman" panose="02020603050405020304" pitchFamily="18" charset="0"/>
              </a:rPr>
              <a:t> </a:t>
            </a:r>
            <a:r>
              <a:rPr lang="id-ID" altLang="en-US" sz="2500" dirty="0">
                <a:solidFill>
                  <a:schemeClr val="bg1"/>
                </a:solidFill>
                <a:latin typeface="Times New Roman" panose="02020603050405020304" pitchFamily="18" charset="0"/>
                <a:cs typeface="Times New Roman" panose="02020603050405020304" pitchFamily="18" charset="0"/>
              </a:rPr>
              <a:t>meterlah yang lebih baik.jadi jarak dari user dan tower itu berpengaruh terhadap kecepatan dan kualitas internet.</a:t>
            </a:r>
          </a:p>
          <a:p>
            <a:endParaRPr lang="en-US" dirty="0"/>
          </a:p>
        </p:txBody>
      </p:sp>
    </p:spTree>
    <p:extLst>
      <p:ext uri="{BB962C8B-B14F-4D97-AF65-F5344CB8AC3E}">
        <p14:creationId xmlns:p14="http://schemas.microsoft.com/office/powerpoint/2010/main" val="1898444957"/>
      </p:ext>
    </p:extLst>
  </p:cSld>
  <p:clrMapOvr>
    <a:masterClrMapping/>
  </p:clrMapOvr>
  <mc:AlternateContent xmlns:mc="http://schemas.openxmlformats.org/markup-compatibility/2006" xmlns:p14="http://schemas.microsoft.com/office/powerpoint/2010/main">
    <mc:Choice Requires="p14">
      <p:transition spd="slow" p14:dur="1500">
        <p:wipe dir="d"/>
      </p:transition>
    </mc:Choice>
    <mc:Fallback xmlns="">
      <p:transition spd="slow">
        <p:wipe dir="d"/>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50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500"/>
                                  </p:stCondLst>
                                  <p:childTnLst>
                                    <p:animEffect transition="out" filter="fade">
                                      <p:cBhvr>
                                        <p:cTn id="16" dur="1000"/>
                                        <p:tgtEl>
                                          <p:spTgt spid="2"/>
                                        </p:tgtEl>
                                      </p:cBhvr>
                                    </p:animEffect>
                                    <p:set>
                                      <p:cBhvr>
                                        <p:cTn id="17" dur="1" fill="hold">
                                          <p:stCondLst>
                                            <p:cond delay="999"/>
                                          </p:stCondLst>
                                        </p:cTn>
                                        <p:tgtEl>
                                          <p:spTgt spid="2"/>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500"/>
                                  </p:stCondLst>
                                  <p:childTnLst>
                                    <p:animEffect transition="out" filter="fade">
                                      <p:cBhvr>
                                        <p:cTn id="21" dur="1000"/>
                                        <p:tgtEl>
                                          <p:spTgt spid="3">
                                            <p:txEl>
                                              <p:pRg st="0" end="0"/>
                                            </p:txEl>
                                          </p:spTgt>
                                        </p:tgtEl>
                                      </p:cBhvr>
                                    </p:animEffect>
                                    <p:set>
                                      <p:cBhvr>
                                        <p:cTn id="22" dur="1" fill="hold">
                                          <p:stCondLst>
                                            <p:cond delay="9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2188" y="1149992"/>
            <a:ext cx="10808541" cy="1174378"/>
          </a:xfrm>
        </p:spPr>
        <p:txBody>
          <a:bodyPr>
            <a:normAutofit/>
          </a:bodyPr>
          <a:lstStyle/>
          <a:p>
            <a:pPr algn="ctr"/>
            <a:r>
              <a:rPr lang="en-US" sz="4000" dirty="0" err="1" smtClean="0">
                <a:solidFill>
                  <a:schemeClr val="bg1"/>
                </a:solidFill>
                <a:latin typeface="Times New Roman" panose="02020603050405020304" pitchFamily="18" charset="0"/>
                <a:cs typeface="Times New Roman" panose="02020603050405020304" pitchFamily="18" charset="0"/>
              </a:rPr>
              <a:t>Terima</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smtClean="0">
                <a:solidFill>
                  <a:schemeClr val="bg1"/>
                </a:solidFill>
                <a:latin typeface="Times New Roman" panose="02020603050405020304" pitchFamily="18" charset="0"/>
                <a:cs typeface="Times New Roman" panose="02020603050405020304" pitchFamily="18" charset="0"/>
              </a:rPr>
              <a:t>kasih</a:t>
            </a:r>
            <a:endParaRPr lang="en-US" sz="4000"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626383971"/>
      </p:ext>
    </p:extLst>
  </p:cSld>
  <p:clrMapOvr>
    <a:masterClrMapping/>
  </p:clrMapOvr>
  <mc:AlternateContent xmlns:mc="http://schemas.openxmlformats.org/markup-compatibility/2006" xmlns:p14="http://schemas.microsoft.com/office/powerpoint/2010/main">
    <mc:Choice Requires="p14">
      <p:transition spd="slow" p14:dur="1500">
        <p:wipe dir="d"/>
      </p:transition>
    </mc:Choice>
    <mc:Fallback xmlns="">
      <p:transition spd="slow">
        <p:wipe dir="d"/>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2.5E-6 3.33333E-6 L 0.04284 0.01481 C 0.04076 0.01666 0.03867 0.01828 0.03672 0.02037 C 0.03477 0.02245 0.03047 0.0294 0.02904 0.03125 C 0.02708 0.03379 0.02487 0.03565 0.02292 0.03796 C 0.01732 0.04467 0.01576 0.04815 0.00912 0.0544 C -0.00599 0.06852 -0.00325 0.06528 -0.01536 0.07338 C -0.01797 0.07523 -0.02044 0.07731 -0.02305 0.07893 C -0.02669 0.08125 -0.03346 0.08449 -0.0375 0.08565 C -0.0401 0.08634 -0.04271 0.08657 -0.04518 0.08703 C -0.05443 0.08611 -0.06367 0.08611 -0.07279 0.08426 C -0.07812 0.08333 -0.09544 0.0706 -0.09726 0.06944 C -0.1013 0.0662 -0.10547 0.06342 -0.1095 0.05972 C -0.1207 0.04977 -0.1082 0.06065 -0.11797 0.05301 C -0.11901 0.05208 -0.11992 0.05092 -0.12096 0.05023 C -0.122 0.04953 -0.12305 0.04953 -0.12409 0.04884 C -0.12487 0.04861 -0.12552 0.04791 -0.1263 0.04745 C -0.12708 0.04676 -0.12786 0.0456 -0.12864 0.0449 C -0.13112 0.04259 -0.13099 0.04467 -0.1332 0.04074 L -0.1332 0.03935 L -0.09492 -0.0382 C -0.08672 -0.04097 -0.07604 -0.04514 -0.06745 -0.0463 C -0.06159 -0.04722 -0.04987 -0.04769 -0.04987 -0.04769 L 0.22956 -0.01922 L 0.20886 0.03264 L 0.20052 0.04213 C 0.19974 0.04305 0.19896 0.04398 0.19818 0.0449 C 0.1974 0.04583 0.19675 0.04699 0.19583 0.04745 L 0.19362 0.04884 C 0.18893 0.06018 0.19375 0.05 0.18893 0.05717 C 0.18789 0.05879 0.18711 0.06088 0.18594 0.0625 C 0.18477 0.06412 0.18333 0.06504 0.18216 0.06666 C 0.18047 0.06875 0.17917 0.07129 0.17748 0.07338 C 0.17526 0.07639 0.17292 0.0787 0.17057 0.08148 C 0.16042 0.09467 0.16693 0.08842 0.15534 0.10069 C 0.14818 0.1081 0.14128 0.11597 0.13386 0.12245 L 0.12318 0.13194 L -0.13398 0.21365 C -0.13958 0.21041 -0.1457 0.20926 -0.15078 0.20393 C -0.1526 0.20231 -0.1543 0.2 -0.15625 0.19861 C -0.16601 0.19166 -0.15885 0.19953 -0.16614 0.19305 C -0.16693 0.19236 -0.16758 0.1912 -0.16849 0.19051 C -0.16914 0.18981 -0.17005 0.18981 -0.1707 0.18912 C -0.17669 0.18379 -0.16953 0.18842 -0.17539 0.18495 C -0.17708 0.18171 -0.17917 0.17893 -0.18073 0.17546 L -0.18685 0.1618 L -0.18763 -0.02732 L -0.13932 -0.05996 L -0.11562 -0.07616 C -0.0987 -0.08773 -0.09206 -0.09121 -0.07656 -0.10486 C -0.07239 -0.10857 -0.06849 -0.1132 -0.06432 -0.11713 C -0.05156 -0.12917 -0.05638 -0.12199 -0.04674 -0.13611 C -0.0418 -0.14329 -0.03216 -0.15787 -0.03216 -0.15787 L 0.16992 -0.16343 L 0.21419 -0.15116 C 0.21914 -0.14977 0.22396 -0.14861 0.22878 -0.14699 C 0.23281 -0.1456 0.23698 -0.14398 0.24102 -0.14283 C 0.24362 -0.14213 0.2461 -0.1419 0.2487 -0.14167 C 0.26224 -0.13611 0.24948 -0.14213 0.26094 -0.13472 C 0.26263 -0.13357 0.26458 -0.1331 0.26628 -0.13195 C 0.27044 -0.12917 0.28386 -0.11898 0.28919 -0.11435 C 0.29596 -0.10857 0.30248 -0.10255 0.30912 -0.09676 C 0.31328 -0.09306 0.31771 -0.09074 0.32136 -0.08588 C 0.32826 -0.07662 0.33568 -0.06875 0.34128 -0.05718 C 0.34323 -0.05324 0.34557 -0.04977 0.34662 -0.04491 C 0.34766 -0.04051 0.34883 -0.03588 0.34974 -0.03125 C 0.35 -0.0301 0.35026 -0.02871 0.35052 -0.02732 C 0.35091 -0.025 0.35208 -0.02037 0.35208 -0.02037 L 0.28386 0.11018 C 0.27656 0.1206 0.26914 0.13125 0.26172 0.14143 C 0.25807 0.14629 0.23451 0.17615 0.2319 0.17963 C 0.22083 0.19375 0.203 0.21759 0.19206 0.23264 C 0.18594 0.2412 0.17982 0.25 0.1737 0.25856 C 0.16732 0.26713 0.16094 0.27569 0.15456 0.28426 L 0.13854 0.30602 C 0.13307 0.31342 0.12813 0.32129 0.1224 0.32778 C 0.11888 0.33194 0.11511 0.33565 0.11172 0.34004 C 0.10729 0.3456 0.10326 0.35254 0.0987 0.35787 C 0.07461 0.38472 0.05951 0.39907 0.03516 0.41898 C 0.02813 0.42477 0.02096 0.43032 0.01367 0.43541 C 0.00742 0.43981 -0.00547 0.44768 -0.00547 0.44768 L -0.11719 0.45972 L -0.13776 0.45717 C -0.14114 0.45486 -0.1444 0.45231 -0.14779 0.45023 C -0.15364 0.44676 -0.15091 0.44861 -0.15625 0.4449 L -0.16536 0.43125 C -0.16719 0.42847 -0.16927 0.42639 -0.1707 0.42315 C -0.1763 0.41088 -0.18268 0.39722 -0.18685 0.38356 C -0.19779 0.34745 -0.18711 0.38379 -0.19596 0.34953 C -0.2026 0.32384 -0.19922 0.34259 -0.20443 0.31296 C -0.20547 0.30648 -0.20742 0.29375 -0.20742 0.29375 L -0.21901 0.01898 C -0.21849 0.01481 -0.21836 0.01065 -0.21745 0.00671 C -0.21667 0.00301 -0.21185 -0.00695 -0.21055 -0.00949 C -0.19583 -0.03727 -0.20495 -0.02014 -0.19219 -0.03959 C -0.18034 -0.05764 -0.18711 -0.04954 -0.17383 -0.06667 C -0.16797 -0.07408 -0.16224 -0.08172 -0.15625 -0.08843 C -0.15417 -0.09074 -0.15221 -0.09306 -0.15013 -0.09537 C -0.14857 -0.09676 -0.14544 -0.09931 -0.14544 -0.09931 L 0.00677 -0.2 C 0.00886 -0.20116 0.03294 -0.21412 0.03893 -0.21644 C 0.04375 -0.21806 0.0487 -0.21898 0.05352 -0.22037 C 0.07201 -0.22593 0.06068 -0.22385 0.078 -0.22593 C 0.11198 -0.23519 0.08828 -0.22963 0.16224 -0.22732 C 0.17083 -0.22709 0.17057 -0.23079 0.17057 -0.22454 L 0.28854 -0.07894 C 0.29128 -0.07477 0.29427 -0.07107 0.29688 -0.06667 C 0.29805 -0.06482 0.29883 -0.06204 0.3 -0.05996 C 0.30169 -0.05695 0.30365 -0.05486 0.30534 -0.05185 C 0.3086 -0.0456 0.31146 -0.03912 0.31445 -0.03264 C 0.31445 -0.03264 0.32214 -0.01644 0.32214 -0.01644 C 0.32526 -0.0088 0.32721 -0.0044 0.32982 0.00393 C 0.33373 0.0162 0.33229 0.01319 0.33516 0.02569 C 0.3405 0.04861 0.3362 0.02731 0.3405 0.05023 C 0.34076 0.0537 0.34219 0.07268 0.34206 0.07477 C 0.34128 0.0949 0.34037 0.11481 0.33828 0.13472 C 0.33698 0.14676 0.325 0.18842 0.32292 0.19444 C 0.30716 0.24213 0.27787 0.30324 0.25938 0.33611 C 0.23034 0.38773 0.21055 0.425 0.18216 0.4706 C 0.17409 0.48356 0.16628 0.49722 0.15755 0.50879 C 0.14258 0.52916 0.12826 0.55162 0.1125 0.57014 C 0.10195 0.58217 0.09206 0.59629 0.08112 0.60671 C 0.0405 0.6456 0.00235 0.67153 -0.04062 0.70069 C -0.04922 0.70648 -0.05768 0.71296 -0.06667 0.7169 C -0.08555 0.72569 -0.09167 0.7294 -0.11029 0.73472 C -0.11484 0.73588 -0.1194 0.73657 -0.12409 0.7375 L -0.147 0.73472 L -0.2832 0.62315 C -0.29062 0.61227 -0.29831 0.60185 -0.30547 0.59051 C -0.30768 0.5868 -0.31042 0.58333 -0.31159 0.57824 C -0.3164 0.55648 -0.31966 0.53403 -0.32305 0.51157 C -0.34323 0.37453 -0.3401 0.40115 -0.34831 0.30879 C -0.34987 0.25903 -0.35156 0.23703 -0.34752 0.18217 C -0.34661 0.17014 -0.34427 0.1581 -0.3414 0.14699 C -0.33411 0.11759 -0.33021 0.1125 -0.32148 0.08981 C -0.31263 0.0662 -0.31706 0.07384 -0.30547 0.05301 C -0.29349 0.03194 -0.28372 0.02153 -0.26875 0.00139 C -0.23984 -0.0375 -0.22383 -0.0632 -0.18828 -0.0926 L -0.14401 -0.1294 C -0.13906 -0.13357 -0.1345 -0.13912 -0.12943 -0.14283 C -0.12252 -0.14792 -0.09206 -0.16667 -0.08268 -0.17014 L -0.04987 -0.18241 C -0.04088 -0.18542 -0.03203 -0.18866 -0.02305 -0.19051 L -0.00312 -0.19468 L 0.02982 -0.2 C 0.04922 -0.19908 0.06862 -0.19931 0.08802 -0.19722 C 0.09089 -0.19699 0.09349 -0.19445 0.09636 -0.19329 C 0.10065 -0.19167 0.10508 -0.19097 0.10938 -0.18912 C 0.11432 -0.18704 0.11914 -0.1838 0.12396 -0.18102 C 0.12695 -0.17917 0.12995 -0.17709 0.13307 -0.17547 C 0.13594 -0.17431 0.13867 -0.17385 0.14154 -0.17292 C 0.153 -0.16505 0.1655 -0.16111 0.17604 -0.14977 C 0.18346 -0.14167 0.19466 -0.13079 0.20195 -0.11968 C 0.20703 -0.11227 0.21172 -0.1044 0.21654 -0.09676 C 0.23073 -0.07408 0.23906 -0.06273 0.25169 -0.02593 C 0.26276 0.00578 0.26927 0.0206 0.27552 0.05856 C 0.28438 0.11273 0.27982 0.07986 0.28698 0.15787 C 0.2875 0.16921 0.28867 0.18032 0.28854 0.1919 C 0.28815 0.22685 0.28698 0.2618 0.28542 0.29653 C 0.28438 0.3206 0.28073 0.3456 0.27695 0.36875 C 0.27487 0.38148 0.27279 0.39421 0.27018 0.40671 C 0.26563 0.42801 0.25703 0.45903 0.25026 0.47754 C 0.24479 0.49213 0.23893 0.50625 0.23268 0.51967 C 0.22708 0.53148 0.22162 0.54375 0.21498 0.5537 C 0.19831 0.57916 0.18138 0.6044 0.16302 0.62592 C 0.15052 0.64028 0.1375 0.6544 0.12318 0.66111 C 0.1155 0.66481 0.10794 0.66898 0.10026 0.67199 C 0.08138 0.6794 0.07721 0.67893 0.05886 0.68171 C 0.03802 0.67893 0.0168 0.68032 -0.0039 0.67338 C -0.05638 0.65625 -0.11458 0.59791 -0.15924 0.55926 C -0.20417 0.52014 -0.27083 0.45278 -0.30469 0.41088 C -0.33398 0.37453 -0.3664 0.34514 -0.39271 0.30208 C -0.42786 0.24421 -0.47448 0.18657 -0.50052 0.10879 C -0.50807 0.08611 -0.51445 0.06227 -0.52044 0.03796 C -0.52252 0.0294 -0.52292 0.0199 -0.52422 0.01088 C -0.5237 -0.0051 -0.52578 -0.02176 -0.52266 -0.03681 C -0.51784 -0.06019 -0.51068 -0.08241 -0.5013 -0.1007 C -0.48281 -0.13611 -0.46133 -0.16621 -0.4401 -0.19607 C -0.43346 -0.20533 -0.42578 -0.21227 -0.41797 -0.21783 C -0.40078 -0.22963 -0.38294 -0.23889 -0.3651 -0.24769 C -0.3569 -0.25162 -0.34831 -0.25347 -0.33984 -0.25579 C -0.3164 -0.26227 -0.31276 -0.26158 -0.28854 -0.26389 C -0.26797 -0.25857 -0.24713 -0.25463 -0.22656 -0.24769 C -0.22031 -0.2456 -0.21354 -0.24329 -0.2082 -0.23681 C -0.19154 -0.21621 -0.17708 -0.19051 -0.16159 -0.16736 C -0.16081 -0.16297 -0.15989 -0.15834 -0.15924 -0.15371 C -0.15807 -0.14445 -0.15625 -0.12523 -0.15625 -0.12523 C -0.15703 -0.08704 -0.15586 -0.07153 -0.16614 -0.03125 C -0.17135 -0.01135 -0.19518 0.03356 -0.20443 0.04352 C -0.22305 0.06342 -0.24127 0.08449 -0.26029 0.10324 C -0.27995 0.12291 -0.32721 0.14213 -0.33906 0.14815 C -0.35091 0.14097 -0.3638 0.13819 -0.37435 0.12639 C -0.3776 0.12268 -0.37708 0.11296 -0.37656 0.10602 C -0.37617 0.10023 -0.36693 0.08426 -0.3651 0.08148 C -0.34922 0.05833 -0.32669 0.03588 -0.31002 0.02037 C -0.30221 0.01296 -0.29388 0.00671 -0.28555 0.00139 C -0.24518 -0.02454 -0.20456 -0.04954 -0.1638 -0.07361 C -0.14974 -0.08172 -0.13581 -0.09236 -0.12096 -0.09537 C -0.11276 -0.09699 -0.1164 -0.09584 -0.11029 -0.09792 C -0.1082 -0.09491 -0.10586 -0.09213 -0.10417 -0.08843 C -0.09883 -0.07709 -0.08919 -0.03287 -0.0888 -0.03125 C -0.0694 0.03912 -0.06419 0.04421 -0.05286 0.10324 C -0.05182 0.10903 -0.0513 0.11504 -0.05052 0.12106 C -0.04896 0.1574 -0.04635 0.16898 -0.05052 0.20139 C -0.05156 0.20903 -0.05703 0.22106 -0.06055 0.22453 C -0.06445 0.22824 -0.06914 0.22893 -0.07357 0.23125 C -0.09245 0.22847 -0.11237 0.23449 -0.13021 0.22315 C -0.19075 0.18449 -0.19505 0.1699 -0.22656 0.11157 C -0.2319 0.08796 -0.23867 0.06504 -0.24271 0.04074 C -0.24362 0.03541 -0.24336 0.02847 -0.24114 0.02453 C -0.22695 -0.00139 -0.21732 -0.01297 -0.20052 -0.02315 C -0.19479 -0.02662 -0.18294 -0.03264 -0.18294 -0.03264 L -0.0207 0.03403 L 0.003 0.00532 L 2.5E-6 3.33333E-6 Z " pathEditMode="relative" ptsTypes="AAAAAAAAAAAAAAAAAAAAAAAAAAAAAAAAAAAAAAAAAAAAAAAAAAAAAAAAAAAAAAAAAAAAAAAAAAAAAAAAAAAAAAAAAAAAAAAAAAAAAAAAAAAAAAAAAAAAAAAAAAAAAAAAAAAAAAAAAAAAAAAAAAAAAAAAAAAAAAAAAAAAAAAAAAAAAAAAAAAAAAAAAAAAAAAAAAAAAAAAAAAAAAAAAAAAAAA">
                                      <p:cBhvr>
                                        <p:cTn id="6" dur="4000" fill="hold"/>
                                        <p:tgtEl>
                                          <p:spTgt spid="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64777"/>
            <a:ext cx="12192000" cy="887508"/>
          </a:xfrm>
        </p:spPr>
        <p:txBody>
          <a:bodyPr>
            <a:noAutofit/>
          </a:bodyPr>
          <a:lstStyle/>
          <a:p>
            <a:pPr algn="ctr"/>
            <a:r>
              <a:rPr lang="en-US" sz="3000" dirty="0">
                <a:solidFill>
                  <a:schemeClr val="bg1"/>
                </a:solidFill>
                <a:latin typeface="Times New Roman" panose="02020603050405020304" pitchFamily="18" charset="0"/>
                <a:cs typeface="Times New Roman" panose="02020603050405020304" pitchFamily="18" charset="0"/>
              </a:rPr>
              <a:t>RSRP </a:t>
            </a:r>
            <a:r>
              <a:rPr lang="en-US" sz="3000" dirty="0" smtClean="0">
                <a:solidFill>
                  <a:schemeClr val="bg1"/>
                </a:solidFill>
                <a:latin typeface="Times New Roman" panose="02020603050405020304" pitchFamily="18" charset="0"/>
                <a:cs typeface="Times New Roman" panose="02020603050405020304" pitchFamily="18" charset="0"/>
              </a:rPr>
              <a:t/>
            </a:r>
            <a:br>
              <a:rPr lang="en-US" sz="3000" dirty="0" smtClean="0">
                <a:solidFill>
                  <a:schemeClr val="bg1"/>
                </a:solidFill>
                <a:latin typeface="Times New Roman" panose="02020603050405020304" pitchFamily="18" charset="0"/>
                <a:cs typeface="Times New Roman" panose="02020603050405020304" pitchFamily="18" charset="0"/>
              </a:rPr>
            </a:br>
            <a:r>
              <a:rPr lang="en-US" sz="3000" dirty="0" smtClean="0">
                <a:solidFill>
                  <a:schemeClr val="bg1"/>
                </a:solidFill>
                <a:latin typeface="Times New Roman" panose="02020603050405020304" pitchFamily="18" charset="0"/>
                <a:cs typeface="Times New Roman" panose="02020603050405020304" pitchFamily="18" charset="0"/>
              </a:rPr>
              <a:t>(</a:t>
            </a:r>
            <a:r>
              <a:rPr lang="en-US" sz="3000" dirty="0">
                <a:solidFill>
                  <a:schemeClr val="bg1"/>
                </a:solidFill>
                <a:latin typeface="Times New Roman" panose="02020603050405020304" pitchFamily="18" charset="0"/>
                <a:cs typeface="Times New Roman" panose="02020603050405020304" pitchFamily="18" charset="0"/>
              </a:rPr>
              <a:t>Reference Signal Received Power)</a:t>
            </a:r>
          </a:p>
        </p:txBody>
      </p:sp>
      <p:sp>
        <p:nvSpPr>
          <p:cNvPr id="3" name="Subtitle 2"/>
          <p:cNvSpPr>
            <a:spLocks noGrp="1"/>
          </p:cNvSpPr>
          <p:nvPr>
            <p:ph type="subTitle" idx="1"/>
          </p:nvPr>
        </p:nvSpPr>
        <p:spPr>
          <a:xfrm>
            <a:off x="699247" y="2032996"/>
            <a:ext cx="10820400" cy="4825004"/>
          </a:xfrm>
        </p:spPr>
        <p:txBody>
          <a:bodyPr>
            <a:normAutofit/>
          </a:bodyPr>
          <a:lstStyle/>
          <a:p>
            <a:pPr algn="just"/>
            <a:r>
              <a:rPr lang="id-ID" sz="2500" dirty="0">
                <a:solidFill>
                  <a:schemeClr val="bg1"/>
                </a:solidFill>
                <a:latin typeface="Times New Roman" panose="02020603050405020304" pitchFamily="18" charset="0"/>
                <a:cs typeface="Times New Roman" panose="02020603050405020304" pitchFamily="18" charset="0"/>
              </a:rPr>
              <a:t>Power dari sinyal referensi merupakan sinyal LTE power yang diterima oleh user dalam frekuensi tertentu, semakin jauh jarak antara site dan user, maka semakin kecil pula RSRP yang diterima oleh user. RS merupakan Reference Signal atau RSRP di tiap titik jangkauan coverage. User yang berada di luar jangkauan maka tidak akan mendapatkan layanan LTE.</a:t>
            </a:r>
          </a:p>
          <a:p>
            <a:r>
              <a:rPr lang="id-ID" dirty="0"/>
              <a:t/>
            </a:r>
            <a:br>
              <a:rPr lang="id-ID" dirty="0"/>
            </a:br>
            <a:endParaRPr lang="id-ID" dirty="0"/>
          </a:p>
          <a:p>
            <a:endParaRPr lang="en-US" dirty="0"/>
          </a:p>
        </p:txBody>
      </p:sp>
    </p:spTree>
    <p:extLst>
      <p:ext uri="{BB962C8B-B14F-4D97-AF65-F5344CB8AC3E}">
        <p14:creationId xmlns:p14="http://schemas.microsoft.com/office/powerpoint/2010/main" val="1706667236"/>
      </p:ext>
    </p:extLst>
  </p:cSld>
  <p:clrMapOvr>
    <a:masterClrMapping/>
  </p:clrMapOvr>
  <mc:AlternateContent xmlns:mc="http://schemas.openxmlformats.org/markup-compatibility/2006" xmlns:p14="http://schemas.microsoft.com/office/powerpoint/2010/main">
    <mc:Choice Requires="p14">
      <p:transition spd="slow" p14:dur="1500">
        <p:wipe dir="d"/>
      </p:transition>
    </mc:Choice>
    <mc:Fallback xmlns="">
      <p:transition spd="slow">
        <p:wipe dir="d"/>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50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50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500"/>
                                  </p:stCondLst>
                                  <p:childTnLst>
                                    <p:animEffect transition="out" filter="fade">
                                      <p:cBhvr>
                                        <p:cTn id="21" dur="1000"/>
                                        <p:tgtEl>
                                          <p:spTgt spid="2"/>
                                        </p:tgtEl>
                                      </p:cBhvr>
                                    </p:animEffect>
                                    <p:set>
                                      <p:cBhvr>
                                        <p:cTn id="22" dur="1" fill="hold">
                                          <p:stCondLst>
                                            <p:cond delay="999"/>
                                          </p:stCondLst>
                                        </p:cTn>
                                        <p:tgtEl>
                                          <p:spTgt spid="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500"/>
                                  </p:stCondLst>
                                  <p:childTnLst>
                                    <p:animEffect transition="out" filter="fade">
                                      <p:cBhvr>
                                        <p:cTn id="26" dur="1000"/>
                                        <p:tgtEl>
                                          <p:spTgt spid="3">
                                            <p:txEl>
                                              <p:pRg st="0" end="0"/>
                                            </p:txEl>
                                          </p:spTgt>
                                        </p:tgtEl>
                                      </p:cBhvr>
                                    </p:animEffect>
                                    <p:set>
                                      <p:cBhvr>
                                        <p:cTn id="27" dur="1" fill="hold">
                                          <p:stCondLst>
                                            <p:cond delay="999"/>
                                          </p:stCondLst>
                                        </p:cTn>
                                        <p:tgtEl>
                                          <p:spTgt spid="3">
                                            <p:txEl>
                                              <p:pRg st="0" end="0"/>
                                            </p:txEl>
                                          </p:spTgt>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500"/>
                                  </p:stCondLst>
                                  <p:childTnLst>
                                    <p:animEffect transition="out" filter="fade">
                                      <p:cBhvr>
                                        <p:cTn id="31" dur="1000"/>
                                        <p:tgtEl>
                                          <p:spTgt spid="3">
                                            <p:txEl>
                                              <p:pRg st="1" end="1"/>
                                            </p:txEl>
                                          </p:spTgt>
                                        </p:tgtEl>
                                      </p:cBhvr>
                                    </p:animEffect>
                                    <p:set>
                                      <p:cBhvr>
                                        <p:cTn id="32" dur="1" fill="hold">
                                          <p:stCondLst>
                                            <p:cond delay="999"/>
                                          </p:stCondLst>
                                        </p:cTn>
                                        <p:tgtEl>
                                          <p:spTgt spid="3">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355032188"/>
              </p:ext>
            </p:extLst>
          </p:nvPr>
        </p:nvGraphicFramePr>
        <p:xfrm>
          <a:off x="2492188" y="1255059"/>
          <a:ext cx="7225554" cy="3971364"/>
        </p:xfrm>
        <a:graphic>
          <a:graphicData uri="http://schemas.openxmlformats.org/drawingml/2006/table">
            <a:tbl>
              <a:tblPr firstRow="1" bandRow="1">
                <a:tableStyleId>{5C22544A-7EE6-4342-B048-85BDC9FD1C3A}</a:tableStyleId>
              </a:tblPr>
              <a:tblGrid>
                <a:gridCol w="3612777"/>
                <a:gridCol w="3612777"/>
              </a:tblGrid>
              <a:tr h="661894">
                <a:tc>
                  <a:txBody>
                    <a:bodyPr/>
                    <a:lstStyle/>
                    <a:p>
                      <a:pPr marL="457200" algn="ctr">
                        <a:lnSpc>
                          <a:spcPct val="150000"/>
                        </a:lnSpc>
                        <a:spcAft>
                          <a:spcPts val="0"/>
                        </a:spcAft>
                      </a:pPr>
                      <a:r>
                        <a:rPr lang="en-US" sz="2500" dirty="0" err="1">
                          <a:effectLst/>
                          <a:latin typeface="Times New Roman" panose="02020603050405020304" pitchFamily="18" charset="0"/>
                          <a:cs typeface="Times New Roman" panose="02020603050405020304" pitchFamily="18" charset="0"/>
                        </a:rPr>
                        <a:t>Kategori</a:t>
                      </a:r>
                      <a:endParaRPr lang="id-ID" sz="2500" dirty="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tc>
                <a:tc>
                  <a:txBody>
                    <a:bodyPr/>
                    <a:lstStyle/>
                    <a:p>
                      <a:pPr marL="457200" algn="ctr">
                        <a:lnSpc>
                          <a:spcPct val="150000"/>
                        </a:lnSpc>
                        <a:spcAft>
                          <a:spcPts val="0"/>
                        </a:spcAft>
                      </a:pPr>
                      <a:r>
                        <a:rPr lang="en-US" sz="2500" dirty="0">
                          <a:effectLst/>
                          <a:latin typeface="Times New Roman" panose="02020603050405020304" pitchFamily="18" charset="0"/>
                          <a:cs typeface="Times New Roman" panose="02020603050405020304" pitchFamily="18" charset="0"/>
                        </a:rPr>
                        <a:t>Range </a:t>
                      </a:r>
                      <a:r>
                        <a:rPr lang="en-US" sz="2500" dirty="0" err="1">
                          <a:effectLst/>
                          <a:latin typeface="Times New Roman" panose="02020603050405020304" pitchFamily="18" charset="0"/>
                          <a:cs typeface="Times New Roman" panose="02020603050405020304" pitchFamily="18" charset="0"/>
                        </a:rPr>
                        <a:t>Nilai</a:t>
                      </a:r>
                      <a:endParaRPr lang="id-ID" sz="2500" dirty="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tc>
              </a:tr>
              <a:tr h="661894">
                <a:tc>
                  <a:txBody>
                    <a:bodyPr/>
                    <a:lstStyle/>
                    <a:p>
                      <a:pPr marL="457200" algn="ctr">
                        <a:lnSpc>
                          <a:spcPct val="150000"/>
                        </a:lnSpc>
                        <a:spcAft>
                          <a:spcPts val="0"/>
                        </a:spcAft>
                      </a:pPr>
                      <a:r>
                        <a:rPr lang="en-US" sz="2500">
                          <a:effectLst/>
                          <a:latin typeface="Times New Roman" panose="02020603050405020304" pitchFamily="18" charset="0"/>
                          <a:cs typeface="Times New Roman" panose="02020603050405020304" pitchFamily="18" charset="0"/>
                        </a:rPr>
                        <a:t>Sangat Baik</a:t>
                      </a:r>
                      <a:endParaRPr lang="id-ID" sz="250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tc>
                <a:tc>
                  <a:txBody>
                    <a:bodyPr/>
                    <a:lstStyle/>
                    <a:p>
                      <a:pPr marL="457200" algn="ctr">
                        <a:lnSpc>
                          <a:spcPct val="150000"/>
                        </a:lnSpc>
                        <a:spcAft>
                          <a:spcPts val="0"/>
                        </a:spcAft>
                      </a:pPr>
                      <a:r>
                        <a:rPr lang="en-US" sz="2500" dirty="0">
                          <a:effectLst/>
                          <a:latin typeface="Times New Roman" panose="02020603050405020304" pitchFamily="18" charset="0"/>
                          <a:cs typeface="Times New Roman" panose="02020603050405020304" pitchFamily="18" charset="0"/>
                        </a:rPr>
                        <a:t>-80</a:t>
                      </a:r>
                      <a:endParaRPr lang="id-ID" sz="2500" dirty="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tc>
              </a:tr>
              <a:tr h="661894">
                <a:tc>
                  <a:txBody>
                    <a:bodyPr/>
                    <a:lstStyle/>
                    <a:p>
                      <a:pPr marL="457200" algn="ctr">
                        <a:lnSpc>
                          <a:spcPct val="150000"/>
                        </a:lnSpc>
                        <a:spcAft>
                          <a:spcPts val="0"/>
                        </a:spcAft>
                      </a:pPr>
                      <a:r>
                        <a:rPr lang="en-US" sz="2500">
                          <a:effectLst/>
                          <a:latin typeface="Times New Roman" panose="02020603050405020304" pitchFamily="18" charset="0"/>
                          <a:cs typeface="Times New Roman" panose="02020603050405020304" pitchFamily="18" charset="0"/>
                        </a:rPr>
                        <a:t>Bagus</a:t>
                      </a:r>
                      <a:endParaRPr lang="id-ID" sz="250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tc>
                <a:tc>
                  <a:txBody>
                    <a:bodyPr/>
                    <a:lstStyle/>
                    <a:p>
                      <a:pPr marL="457200" algn="ctr">
                        <a:lnSpc>
                          <a:spcPct val="150000"/>
                        </a:lnSpc>
                        <a:spcAft>
                          <a:spcPts val="0"/>
                        </a:spcAft>
                      </a:pPr>
                      <a:r>
                        <a:rPr lang="en-US" sz="2500" dirty="0">
                          <a:effectLst/>
                          <a:latin typeface="Times New Roman" panose="02020603050405020304" pitchFamily="18" charset="0"/>
                          <a:cs typeface="Times New Roman" panose="02020603050405020304" pitchFamily="18" charset="0"/>
                        </a:rPr>
                        <a:t>≤ -90, &lt; -80</a:t>
                      </a:r>
                      <a:endParaRPr lang="id-ID" sz="2500" dirty="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tc>
              </a:tr>
              <a:tr h="661894">
                <a:tc>
                  <a:txBody>
                    <a:bodyPr/>
                    <a:lstStyle/>
                    <a:p>
                      <a:pPr marL="457200" algn="ctr">
                        <a:lnSpc>
                          <a:spcPct val="150000"/>
                        </a:lnSpc>
                        <a:spcAft>
                          <a:spcPts val="0"/>
                        </a:spcAft>
                      </a:pPr>
                      <a:r>
                        <a:rPr lang="en-US" sz="2500">
                          <a:effectLst/>
                          <a:latin typeface="Times New Roman" panose="02020603050405020304" pitchFamily="18" charset="0"/>
                          <a:cs typeface="Times New Roman" panose="02020603050405020304" pitchFamily="18" charset="0"/>
                        </a:rPr>
                        <a:t>Normal</a:t>
                      </a:r>
                      <a:endParaRPr lang="id-ID" sz="250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tc>
                <a:tc>
                  <a:txBody>
                    <a:bodyPr/>
                    <a:lstStyle/>
                    <a:p>
                      <a:pPr marL="457200" algn="ctr">
                        <a:lnSpc>
                          <a:spcPct val="150000"/>
                        </a:lnSpc>
                        <a:spcAft>
                          <a:spcPts val="0"/>
                        </a:spcAft>
                      </a:pPr>
                      <a:r>
                        <a:rPr lang="en-US" sz="2500" dirty="0">
                          <a:effectLst/>
                          <a:latin typeface="Times New Roman" panose="02020603050405020304" pitchFamily="18" charset="0"/>
                          <a:cs typeface="Times New Roman" panose="02020603050405020304" pitchFamily="18" charset="0"/>
                        </a:rPr>
                        <a:t>≤ -100, &lt; -90</a:t>
                      </a:r>
                      <a:endParaRPr lang="id-ID" sz="2500" dirty="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tc>
              </a:tr>
              <a:tr h="661894">
                <a:tc>
                  <a:txBody>
                    <a:bodyPr/>
                    <a:lstStyle/>
                    <a:p>
                      <a:pPr marL="457200" algn="ctr">
                        <a:lnSpc>
                          <a:spcPct val="150000"/>
                        </a:lnSpc>
                        <a:spcAft>
                          <a:spcPts val="0"/>
                        </a:spcAft>
                      </a:pPr>
                      <a:r>
                        <a:rPr lang="en-US" sz="2500">
                          <a:effectLst/>
                          <a:latin typeface="Times New Roman" panose="02020603050405020304" pitchFamily="18" charset="0"/>
                          <a:cs typeface="Times New Roman" panose="02020603050405020304" pitchFamily="18" charset="0"/>
                        </a:rPr>
                        <a:t>Buruk</a:t>
                      </a:r>
                      <a:endParaRPr lang="id-ID" sz="250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tc>
                <a:tc>
                  <a:txBody>
                    <a:bodyPr/>
                    <a:lstStyle/>
                    <a:p>
                      <a:pPr marL="457200" algn="ctr">
                        <a:lnSpc>
                          <a:spcPct val="150000"/>
                        </a:lnSpc>
                        <a:spcAft>
                          <a:spcPts val="0"/>
                        </a:spcAft>
                      </a:pPr>
                      <a:r>
                        <a:rPr lang="en-US" sz="2500" dirty="0">
                          <a:effectLst/>
                          <a:latin typeface="Times New Roman" panose="02020603050405020304" pitchFamily="18" charset="0"/>
                          <a:cs typeface="Times New Roman" panose="02020603050405020304" pitchFamily="18" charset="0"/>
                        </a:rPr>
                        <a:t>≤ -120, &lt; -100</a:t>
                      </a:r>
                      <a:endParaRPr lang="id-ID" sz="2500" dirty="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tc>
              </a:tr>
              <a:tr h="661894">
                <a:tc>
                  <a:txBody>
                    <a:bodyPr/>
                    <a:lstStyle/>
                    <a:p>
                      <a:pPr marL="457200" algn="ctr">
                        <a:lnSpc>
                          <a:spcPct val="150000"/>
                        </a:lnSpc>
                        <a:spcAft>
                          <a:spcPts val="0"/>
                        </a:spcAft>
                      </a:pPr>
                      <a:r>
                        <a:rPr lang="en-US" sz="2500" dirty="0" err="1">
                          <a:effectLst/>
                          <a:latin typeface="Times New Roman" panose="02020603050405020304" pitchFamily="18" charset="0"/>
                          <a:cs typeface="Times New Roman" panose="02020603050405020304" pitchFamily="18" charset="0"/>
                        </a:rPr>
                        <a:t>Sangat</a:t>
                      </a:r>
                      <a:r>
                        <a:rPr lang="en-US" sz="2500" dirty="0">
                          <a:effectLst/>
                          <a:latin typeface="Times New Roman" panose="02020603050405020304" pitchFamily="18" charset="0"/>
                          <a:cs typeface="Times New Roman" panose="02020603050405020304" pitchFamily="18" charset="0"/>
                        </a:rPr>
                        <a:t> </a:t>
                      </a:r>
                      <a:r>
                        <a:rPr lang="en-US" sz="2500" dirty="0" err="1">
                          <a:effectLst/>
                          <a:latin typeface="Times New Roman" panose="02020603050405020304" pitchFamily="18" charset="0"/>
                          <a:cs typeface="Times New Roman" panose="02020603050405020304" pitchFamily="18" charset="0"/>
                        </a:rPr>
                        <a:t>Buruk</a:t>
                      </a:r>
                      <a:endParaRPr lang="id-ID" sz="2500" dirty="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tc>
                <a:tc>
                  <a:txBody>
                    <a:bodyPr/>
                    <a:lstStyle/>
                    <a:p>
                      <a:pPr marL="457200" algn="ctr">
                        <a:lnSpc>
                          <a:spcPct val="150000"/>
                        </a:lnSpc>
                        <a:spcAft>
                          <a:spcPts val="0"/>
                        </a:spcAft>
                      </a:pPr>
                      <a:r>
                        <a:rPr lang="en-US" sz="2500" dirty="0">
                          <a:effectLst/>
                          <a:latin typeface="Times New Roman" panose="02020603050405020304" pitchFamily="18" charset="0"/>
                          <a:cs typeface="Times New Roman" panose="02020603050405020304" pitchFamily="18" charset="0"/>
                        </a:rPr>
                        <a:t>&lt; -120</a:t>
                      </a:r>
                      <a:endParaRPr lang="id-ID" sz="2500" dirty="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339170653"/>
      </p:ext>
    </p:extLst>
  </p:cSld>
  <p:clrMapOvr>
    <a:masterClrMapping/>
  </p:clrMapOvr>
  <mc:AlternateContent xmlns:mc="http://schemas.openxmlformats.org/markup-compatibility/2006" xmlns:p14="http://schemas.microsoft.com/office/powerpoint/2010/main">
    <mc:Choice Requires="p14">
      <p:transition spd="slow" p14:dur="1500">
        <p:wipe dir="d"/>
      </p:transition>
    </mc:Choice>
    <mc:Fallback xmlns="">
      <p:transition spd="slow">
        <p:wipe dir="d"/>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500"/>
                                  </p:stCondLst>
                                  <p:childTnLst>
                                    <p:animEffect transition="out" filter="fade">
                                      <p:cBhvr>
                                        <p:cTn id="11" dur="1000"/>
                                        <p:tgtEl>
                                          <p:spTgt spid="4"/>
                                        </p:tgtEl>
                                      </p:cBhvr>
                                    </p:animEffect>
                                    <p:set>
                                      <p:cBhvr>
                                        <p:cTn id="12" dur="1" fill="hold">
                                          <p:stCondLst>
                                            <p:cond delay="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64776"/>
            <a:ext cx="12192000" cy="950259"/>
          </a:xfrm>
        </p:spPr>
        <p:txBody>
          <a:bodyPr>
            <a:noAutofit/>
          </a:bodyPr>
          <a:lstStyle/>
          <a:p>
            <a:pPr algn="ctr"/>
            <a:r>
              <a:rPr lang="en-US" sz="3000" dirty="0">
                <a:solidFill>
                  <a:schemeClr val="bg1"/>
                </a:solidFill>
                <a:latin typeface="Times New Roman" pitchFamily="18" charset="0"/>
                <a:cs typeface="Times New Roman" pitchFamily="18" charset="0"/>
              </a:rPr>
              <a:t>RSRQ </a:t>
            </a:r>
            <a:r>
              <a:rPr lang="en-US" sz="3000" dirty="0" smtClean="0">
                <a:solidFill>
                  <a:schemeClr val="bg1"/>
                </a:solidFill>
                <a:latin typeface="Times New Roman" pitchFamily="18" charset="0"/>
                <a:cs typeface="Times New Roman" pitchFamily="18" charset="0"/>
              </a:rPr>
              <a:t/>
            </a:r>
            <a:br>
              <a:rPr lang="en-US" sz="3000" dirty="0" smtClean="0">
                <a:solidFill>
                  <a:schemeClr val="bg1"/>
                </a:solidFill>
                <a:latin typeface="Times New Roman" pitchFamily="18" charset="0"/>
                <a:cs typeface="Times New Roman" pitchFamily="18" charset="0"/>
              </a:rPr>
            </a:br>
            <a:r>
              <a:rPr lang="en-US" sz="3000" dirty="0" smtClean="0">
                <a:solidFill>
                  <a:schemeClr val="bg1"/>
                </a:solidFill>
                <a:latin typeface="Times New Roman" pitchFamily="18" charset="0"/>
                <a:cs typeface="Times New Roman" pitchFamily="18" charset="0"/>
              </a:rPr>
              <a:t>(</a:t>
            </a:r>
            <a:r>
              <a:rPr lang="en-US" sz="3000" dirty="0">
                <a:solidFill>
                  <a:schemeClr val="bg1"/>
                </a:solidFill>
                <a:latin typeface="Times New Roman" pitchFamily="18" charset="0"/>
                <a:cs typeface="Times New Roman" pitchFamily="18" charset="0"/>
              </a:rPr>
              <a:t>Reference Signal Received Quality)</a:t>
            </a:r>
            <a:endParaRPr lang="en-US" sz="3000" dirty="0">
              <a:solidFill>
                <a:schemeClr val="bg1"/>
              </a:solidFill>
            </a:endParaRPr>
          </a:p>
        </p:txBody>
      </p:sp>
      <p:sp>
        <p:nvSpPr>
          <p:cNvPr id="3" name="Subtitle 2"/>
          <p:cNvSpPr>
            <a:spLocks noGrp="1"/>
          </p:cNvSpPr>
          <p:nvPr>
            <p:ph type="subTitle" idx="1"/>
          </p:nvPr>
        </p:nvSpPr>
        <p:spPr>
          <a:xfrm>
            <a:off x="703729" y="1961279"/>
            <a:ext cx="10784541" cy="2790016"/>
          </a:xfrm>
        </p:spPr>
        <p:txBody>
          <a:bodyPr>
            <a:normAutofit lnSpcReduction="10000"/>
          </a:bodyPr>
          <a:lstStyle/>
          <a:p>
            <a:r>
              <a:rPr lang="id-ID" sz="2500" dirty="0">
                <a:solidFill>
                  <a:schemeClr val="bg1"/>
                </a:solidFill>
                <a:latin typeface="Times New Roman" pitchFamily="18" charset="0"/>
                <a:cs typeface="Times New Roman" pitchFamily="18" charset="0"/>
              </a:rPr>
              <a:t>Merupakan kualitas sinyal yang diterima UE. Rasio antara RSRP dan wideband power. RSRQ juga dipengaruhi oleh sinyal, noise dan interference yang diterima UE. Satuan RSRQ adalah dB dan nilainya selalu negatif (karena nilai RSSI selalu lebih besar dibandingkan dengan N x RSRP). RSRQ membantu sistem dalam proses handover di mana RSRQ dapat meranking performansi kandidat sel dalam proses cell selection-reselection dan handover berdasarkan kualitas sinyal yang diterima.</a:t>
            </a:r>
          </a:p>
          <a:p>
            <a:endParaRPr lang="en-US" dirty="0">
              <a:solidFill>
                <a:schemeClr val="bg1"/>
              </a:solidFill>
            </a:endParaRPr>
          </a:p>
        </p:txBody>
      </p:sp>
    </p:spTree>
    <p:extLst>
      <p:ext uri="{BB962C8B-B14F-4D97-AF65-F5344CB8AC3E}">
        <p14:creationId xmlns:p14="http://schemas.microsoft.com/office/powerpoint/2010/main" val="3597099815"/>
      </p:ext>
    </p:extLst>
  </p:cSld>
  <p:clrMapOvr>
    <a:masterClrMapping/>
  </p:clrMapOvr>
  <mc:AlternateContent xmlns:mc="http://schemas.openxmlformats.org/markup-compatibility/2006" xmlns:p14="http://schemas.microsoft.com/office/powerpoint/2010/main">
    <mc:Choice Requires="p14">
      <p:transition spd="slow" p14:dur="1500">
        <p:wipe dir="d"/>
      </p:transition>
    </mc:Choice>
    <mc:Fallback xmlns="">
      <p:transition spd="slow">
        <p:wipe dir="d"/>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50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500"/>
                                  </p:stCondLst>
                                  <p:childTnLst>
                                    <p:animEffect transition="out" filter="fade">
                                      <p:cBhvr>
                                        <p:cTn id="16" dur="1000"/>
                                        <p:tgtEl>
                                          <p:spTgt spid="2"/>
                                        </p:tgtEl>
                                      </p:cBhvr>
                                    </p:animEffect>
                                    <p:set>
                                      <p:cBhvr>
                                        <p:cTn id="17" dur="1" fill="hold">
                                          <p:stCondLst>
                                            <p:cond delay="999"/>
                                          </p:stCondLst>
                                        </p:cTn>
                                        <p:tgtEl>
                                          <p:spTgt spid="2"/>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500"/>
                                  </p:stCondLst>
                                  <p:childTnLst>
                                    <p:animEffect transition="out" filter="fade">
                                      <p:cBhvr>
                                        <p:cTn id="21" dur="1000"/>
                                        <p:tgtEl>
                                          <p:spTgt spid="3">
                                            <p:txEl>
                                              <p:pRg st="0" end="0"/>
                                            </p:txEl>
                                          </p:spTgt>
                                        </p:tgtEl>
                                      </p:cBhvr>
                                    </p:animEffect>
                                    <p:set>
                                      <p:cBhvr>
                                        <p:cTn id="22" dur="1" fill="hold">
                                          <p:stCondLst>
                                            <p:cond delay="9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303643258"/>
              </p:ext>
            </p:extLst>
          </p:nvPr>
        </p:nvGraphicFramePr>
        <p:xfrm>
          <a:off x="2496670" y="1208442"/>
          <a:ext cx="7198659" cy="3829722"/>
        </p:xfrm>
        <a:graphic>
          <a:graphicData uri="http://schemas.openxmlformats.org/drawingml/2006/table">
            <a:tbl>
              <a:tblPr firstRow="1" bandRow="1">
                <a:tableStyleId>{5C22544A-7EE6-4342-B048-85BDC9FD1C3A}</a:tableStyleId>
              </a:tblPr>
              <a:tblGrid>
                <a:gridCol w="3591390"/>
                <a:gridCol w="3607269"/>
              </a:tblGrid>
              <a:tr h="638287">
                <a:tc>
                  <a:txBody>
                    <a:bodyPr/>
                    <a:lstStyle/>
                    <a:p>
                      <a:pPr marL="457200" algn="ctr">
                        <a:lnSpc>
                          <a:spcPct val="150000"/>
                        </a:lnSpc>
                        <a:spcAft>
                          <a:spcPts val="0"/>
                        </a:spcAft>
                      </a:pPr>
                      <a:r>
                        <a:rPr lang="en-US" sz="2500" dirty="0" err="1">
                          <a:effectLst/>
                          <a:latin typeface="Times New Roman" panose="02020603050405020304" pitchFamily="18" charset="0"/>
                          <a:cs typeface="Times New Roman" panose="02020603050405020304" pitchFamily="18" charset="0"/>
                        </a:rPr>
                        <a:t>Kategori</a:t>
                      </a:r>
                      <a:endParaRPr lang="id-ID" sz="2500" dirty="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tc>
                <a:tc>
                  <a:txBody>
                    <a:bodyPr/>
                    <a:lstStyle/>
                    <a:p>
                      <a:pPr marL="457200" algn="ctr">
                        <a:lnSpc>
                          <a:spcPct val="150000"/>
                        </a:lnSpc>
                        <a:spcAft>
                          <a:spcPts val="0"/>
                        </a:spcAft>
                      </a:pPr>
                      <a:r>
                        <a:rPr lang="en-US" sz="2500" dirty="0">
                          <a:effectLst/>
                          <a:latin typeface="Times New Roman" panose="02020603050405020304" pitchFamily="18" charset="0"/>
                          <a:cs typeface="Times New Roman" panose="02020603050405020304" pitchFamily="18" charset="0"/>
                        </a:rPr>
                        <a:t>Range </a:t>
                      </a:r>
                      <a:r>
                        <a:rPr lang="en-US" sz="2500" dirty="0" err="1">
                          <a:effectLst/>
                          <a:latin typeface="Times New Roman" panose="02020603050405020304" pitchFamily="18" charset="0"/>
                          <a:cs typeface="Times New Roman" panose="02020603050405020304" pitchFamily="18" charset="0"/>
                        </a:rPr>
                        <a:t>Nilai</a:t>
                      </a:r>
                      <a:endParaRPr lang="id-ID" sz="2500" dirty="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tc>
              </a:tr>
              <a:tr h="638287">
                <a:tc>
                  <a:txBody>
                    <a:bodyPr/>
                    <a:lstStyle/>
                    <a:p>
                      <a:pPr marL="457200" algn="ctr">
                        <a:lnSpc>
                          <a:spcPct val="150000"/>
                        </a:lnSpc>
                        <a:spcAft>
                          <a:spcPts val="0"/>
                        </a:spcAft>
                      </a:pPr>
                      <a:r>
                        <a:rPr lang="en-US" sz="2500">
                          <a:effectLst/>
                          <a:latin typeface="Times New Roman" panose="02020603050405020304" pitchFamily="18" charset="0"/>
                          <a:cs typeface="Times New Roman" panose="02020603050405020304" pitchFamily="18" charset="0"/>
                        </a:rPr>
                        <a:t>Sangat Baik</a:t>
                      </a:r>
                      <a:endParaRPr lang="id-ID" sz="250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tc>
                <a:tc>
                  <a:txBody>
                    <a:bodyPr/>
                    <a:lstStyle/>
                    <a:p>
                      <a:pPr marL="457200" algn="ctr">
                        <a:lnSpc>
                          <a:spcPct val="150000"/>
                        </a:lnSpc>
                        <a:spcAft>
                          <a:spcPts val="0"/>
                        </a:spcAft>
                      </a:pPr>
                      <a:r>
                        <a:rPr lang="en-US" sz="2500" dirty="0">
                          <a:effectLst/>
                          <a:latin typeface="Times New Roman" panose="02020603050405020304" pitchFamily="18" charset="0"/>
                          <a:cs typeface="Times New Roman" panose="02020603050405020304" pitchFamily="18" charset="0"/>
                        </a:rPr>
                        <a:t>-9</a:t>
                      </a:r>
                      <a:endParaRPr lang="id-ID" sz="2500" dirty="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tc>
              </a:tr>
              <a:tr h="638287">
                <a:tc>
                  <a:txBody>
                    <a:bodyPr/>
                    <a:lstStyle/>
                    <a:p>
                      <a:pPr marL="457200" algn="ctr">
                        <a:lnSpc>
                          <a:spcPct val="150000"/>
                        </a:lnSpc>
                        <a:spcAft>
                          <a:spcPts val="0"/>
                        </a:spcAft>
                      </a:pPr>
                      <a:r>
                        <a:rPr lang="en-US" sz="2500">
                          <a:effectLst/>
                          <a:latin typeface="Times New Roman" panose="02020603050405020304" pitchFamily="18" charset="0"/>
                          <a:cs typeface="Times New Roman" panose="02020603050405020304" pitchFamily="18" charset="0"/>
                        </a:rPr>
                        <a:t>Bagus</a:t>
                      </a:r>
                      <a:endParaRPr lang="id-ID" sz="250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tc>
                <a:tc>
                  <a:txBody>
                    <a:bodyPr/>
                    <a:lstStyle/>
                    <a:p>
                      <a:pPr marL="457200" algn="ctr">
                        <a:lnSpc>
                          <a:spcPct val="150000"/>
                        </a:lnSpc>
                        <a:spcAft>
                          <a:spcPts val="0"/>
                        </a:spcAft>
                      </a:pPr>
                      <a:r>
                        <a:rPr lang="en-US" sz="2500" dirty="0">
                          <a:effectLst/>
                          <a:latin typeface="Times New Roman" panose="02020603050405020304" pitchFamily="18" charset="0"/>
                          <a:cs typeface="Times New Roman" panose="02020603050405020304" pitchFamily="18" charset="0"/>
                        </a:rPr>
                        <a:t>-10, ≤ -9</a:t>
                      </a:r>
                      <a:endParaRPr lang="id-ID" sz="2500" dirty="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tc>
              </a:tr>
              <a:tr h="638287">
                <a:tc>
                  <a:txBody>
                    <a:bodyPr/>
                    <a:lstStyle/>
                    <a:p>
                      <a:pPr marL="457200" algn="ctr">
                        <a:lnSpc>
                          <a:spcPct val="150000"/>
                        </a:lnSpc>
                        <a:spcAft>
                          <a:spcPts val="0"/>
                        </a:spcAft>
                      </a:pPr>
                      <a:r>
                        <a:rPr lang="en-US" sz="2500">
                          <a:effectLst/>
                          <a:latin typeface="Times New Roman" panose="02020603050405020304" pitchFamily="18" charset="0"/>
                          <a:cs typeface="Times New Roman" panose="02020603050405020304" pitchFamily="18" charset="0"/>
                        </a:rPr>
                        <a:t>Normal</a:t>
                      </a:r>
                      <a:endParaRPr lang="id-ID" sz="250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tc>
                <a:tc>
                  <a:txBody>
                    <a:bodyPr/>
                    <a:lstStyle/>
                    <a:p>
                      <a:pPr marL="457200" algn="ctr">
                        <a:lnSpc>
                          <a:spcPct val="150000"/>
                        </a:lnSpc>
                        <a:spcAft>
                          <a:spcPts val="0"/>
                        </a:spcAft>
                      </a:pPr>
                      <a:r>
                        <a:rPr lang="en-US" sz="2500" dirty="0">
                          <a:effectLst/>
                          <a:latin typeface="Times New Roman" panose="02020603050405020304" pitchFamily="18" charset="0"/>
                          <a:cs typeface="Times New Roman" panose="02020603050405020304" pitchFamily="18" charset="0"/>
                        </a:rPr>
                        <a:t>-15, ≤ -10</a:t>
                      </a:r>
                      <a:endParaRPr lang="id-ID" sz="2500" dirty="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tc>
              </a:tr>
              <a:tr h="638287">
                <a:tc>
                  <a:txBody>
                    <a:bodyPr/>
                    <a:lstStyle/>
                    <a:p>
                      <a:pPr marL="457200" algn="ctr">
                        <a:lnSpc>
                          <a:spcPct val="150000"/>
                        </a:lnSpc>
                        <a:spcAft>
                          <a:spcPts val="0"/>
                        </a:spcAft>
                      </a:pPr>
                      <a:r>
                        <a:rPr lang="en-US" sz="2500">
                          <a:effectLst/>
                          <a:latin typeface="Times New Roman" panose="02020603050405020304" pitchFamily="18" charset="0"/>
                          <a:cs typeface="Times New Roman" panose="02020603050405020304" pitchFamily="18" charset="0"/>
                        </a:rPr>
                        <a:t>Buruk</a:t>
                      </a:r>
                      <a:endParaRPr lang="id-ID" sz="250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tc>
                <a:tc>
                  <a:txBody>
                    <a:bodyPr/>
                    <a:lstStyle/>
                    <a:p>
                      <a:pPr marL="457200" algn="ctr">
                        <a:lnSpc>
                          <a:spcPct val="150000"/>
                        </a:lnSpc>
                        <a:spcAft>
                          <a:spcPts val="0"/>
                        </a:spcAft>
                      </a:pPr>
                      <a:r>
                        <a:rPr lang="en-US" sz="2500" dirty="0">
                          <a:effectLst/>
                          <a:latin typeface="Times New Roman" panose="02020603050405020304" pitchFamily="18" charset="0"/>
                          <a:cs typeface="Times New Roman" panose="02020603050405020304" pitchFamily="18" charset="0"/>
                        </a:rPr>
                        <a:t>-19, ≤-15</a:t>
                      </a:r>
                      <a:endParaRPr lang="id-ID" sz="2500" dirty="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tc>
              </a:tr>
              <a:tr h="638287">
                <a:tc>
                  <a:txBody>
                    <a:bodyPr/>
                    <a:lstStyle/>
                    <a:p>
                      <a:pPr marL="457200" algn="ctr">
                        <a:lnSpc>
                          <a:spcPct val="150000"/>
                        </a:lnSpc>
                        <a:spcAft>
                          <a:spcPts val="0"/>
                        </a:spcAft>
                      </a:pPr>
                      <a:r>
                        <a:rPr lang="en-US" sz="2500">
                          <a:effectLst/>
                          <a:latin typeface="Times New Roman" panose="02020603050405020304" pitchFamily="18" charset="0"/>
                          <a:cs typeface="Times New Roman" panose="02020603050405020304" pitchFamily="18" charset="0"/>
                        </a:rPr>
                        <a:t>Sangat Buruk</a:t>
                      </a:r>
                      <a:endParaRPr lang="id-ID" sz="250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tc>
                <a:tc>
                  <a:txBody>
                    <a:bodyPr/>
                    <a:lstStyle/>
                    <a:p>
                      <a:pPr marL="457200" algn="ctr">
                        <a:lnSpc>
                          <a:spcPct val="150000"/>
                        </a:lnSpc>
                        <a:spcAft>
                          <a:spcPts val="0"/>
                        </a:spcAft>
                      </a:pPr>
                      <a:r>
                        <a:rPr lang="en-US" sz="2500" dirty="0">
                          <a:effectLst/>
                          <a:latin typeface="Times New Roman" panose="02020603050405020304" pitchFamily="18" charset="0"/>
                          <a:cs typeface="Times New Roman" panose="02020603050405020304" pitchFamily="18" charset="0"/>
                        </a:rPr>
                        <a:t>&lt; -20</a:t>
                      </a:r>
                      <a:endParaRPr lang="id-ID" sz="2500" dirty="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126068303"/>
      </p:ext>
    </p:extLst>
  </p:cSld>
  <p:clrMapOvr>
    <a:masterClrMapping/>
  </p:clrMapOvr>
  <mc:AlternateContent xmlns:mc="http://schemas.openxmlformats.org/markup-compatibility/2006" xmlns:p14="http://schemas.microsoft.com/office/powerpoint/2010/main">
    <mc:Choice Requires="p14">
      <p:transition spd="slow" p14:dur="1500">
        <p:wipe dir="d"/>
      </p:transition>
    </mc:Choice>
    <mc:Fallback xmlns="">
      <p:transition spd="slow">
        <p:wipe dir="d"/>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5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500"/>
                                  </p:stCondLst>
                                  <p:childTnLst>
                                    <p:animEffect transition="out" filter="fade">
                                      <p:cBhvr>
                                        <p:cTn id="11" dur="1000"/>
                                        <p:tgtEl>
                                          <p:spTgt spid="4"/>
                                        </p:tgtEl>
                                      </p:cBhvr>
                                    </p:animEffect>
                                    <p:set>
                                      <p:cBhvr>
                                        <p:cTn id="12" dur="1" fill="hold">
                                          <p:stCondLst>
                                            <p:cond delay="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46847"/>
            <a:ext cx="12191999" cy="457200"/>
          </a:xfrm>
        </p:spPr>
        <p:txBody>
          <a:bodyPr>
            <a:noAutofit/>
          </a:bodyPr>
          <a:lstStyle/>
          <a:p>
            <a:pPr algn="ctr"/>
            <a:r>
              <a:rPr lang="en-US" sz="3000" dirty="0" err="1">
                <a:solidFill>
                  <a:schemeClr val="bg1"/>
                </a:solidFill>
                <a:latin typeface="Times New Roman" panose="02020603050405020304" pitchFamily="18" charset="0"/>
                <a:cs typeface="Times New Roman" panose="02020603050405020304" pitchFamily="18" charset="0"/>
              </a:rPr>
              <a:t>Analisis</a:t>
            </a:r>
            <a:endParaRPr lang="en-US" sz="3000"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717176" y="2015067"/>
            <a:ext cx="10793506" cy="1947333"/>
          </a:xfrm>
        </p:spPr>
        <p:txBody>
          <a:bodyPr>
            <a:noAutofit/>
          </a:bodyPr>
          <a:lstStyle/>
          <a:p>
            <a:pPr marL="342900" indent="-342900">
              <a:buClr>
                <a:schemeClr val="bg1"/>
              </a:buClr>
              <a:buFont typeface="Wingdings" panose="05000000000000000000" pitchFamily="2" charset="2"/>
              <a:buChar char="Ø"/>
            </a:pPr>
            <a:r>
              <a:rPr lang="en-US" sz="2500" dirty="0" err="1" smtClean="0">
                <a:solidFill>
                  <a:schemeClr val="bg1"/>
                </a:solidFill>
                <a:latin typeface="Times New Roman" panose="02020603050405020304" pitchFamily="18" charset="0"/>
                <a:cs typeface="Times New Roman" panose="02020603050405020304" pitchFamily="18" charset="0"/>
              </a:rPr>
              <a:t>Telkomsel</a:t>
            </a:r>
            <a:endParaRPr lang="en-US" sz="2500" dirty="0" smtClean="0">
              <a:solidFill>
                <a:schemeClr val="bg1"/>
              </a:solidFill>
              <a:latin typeface="Times New Roman" panose="02020603050405020304" pitchFamily="18" charset="0"/>
              <a:cs typeface="Times New Roman" panose="02020603050405020304" pitchFamily="18" charset="0"/>
            </a:endParaRPr>
          </a:p>
          <a:p>
            <a:pPr marL="342900" indent="-342900">
              <a:buClr>
                <a:schemeClr val="bg1"/>
              </a:buClr>
              <a:buFont typeface="Wingdings" panose="05000000000000000000" pitchFamily="2" charset="2"/>
              <a:buChar char="Ø"/>
            </a:pPr>
            <a:r>
              <a:rPr lang="en-US" sz="2500" dirty="0" smtClean="0">
                <a:solidFill>
                  <a:schemeClr val="bg1"/>
                </a:solidFill>
                <a:latin typeface="Times New Roman" panose="02020603050405020304" pitchFamily="18" charset="0"/>
                <a:cs typeface="Times New Roman" panose="02020603050405020304" pitchFamily="18" charset="0"/>
              </a:rPr>
              <a:t>XL</a:t>
            </a:r>
          </a:p>
          <a:p>
            <a:pPr marL="342900" indent="-342900">
              <a:buClr>
                <a:schemeClr val="bg1"/>
              </a:buClr>
              <a:buFont typeface="Wingdings" panose="05000000000000000000" pitchFamily="2" charset="2"/>
              <a:buChar char="Ø"/>
            </a:pPr>
            <a:r>
              <a:rPr lang="en-US" sz="2500" dirty="0" smtClean="0">
                <a:solidFill>
                  <a:schemeClr val="bg1"/>
                </a:solidFill>
                <a:latin typeface="Times New Roman" panose="02020603050405020304" pitchFamily="18" charset="0"/>
                <a:cs typeface="Times New Roman" panose="02020603050405020304" pitchFamily="18" charset="0"/>
              </a:rPr>
              <a:t>Tri</a:t>
            </a:r>
          </a:p>
        </p:txBody>
      </p:sp>
    </p:spTree>
    <p:extLst>
      <p:ext uri="{BB962C8B-B14F-4D97-AF65-F5344CB8AC3E}">
        <p14:creationId xmlns:p14="http://schemas.microsoft.com/office/powerpoint/2010/main" val="3990200982"/>
      </p:ext>
    </p:extLst>
  </p:cSld>
  <p:clrMapOvr>
    <a:masterClrMapping/>
  </p:clrMapOvr>
  <mc:AlternateContent xmlns:mc="http://schemas.openxmlformats.org/markup-compatibility/2006" xmlns:p14="http://schemas.microsoft.com/office/powerpoint/2010/main">
    <mc:Choice Requires="p14">
      <p:transition spd="slow" p14:dur="1500">
        <p:wipe dir="d"/>
      </p:transition>
    </mc:Choice>
    <mc:Fallback xmlns="">
      <p:transition spd="slow">
        <p:wipe dir="d"/>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50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50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50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500"/>
                                  </p:stCondLst>
                                  <p:childTnLst>
                                    <p:animEffect transition="out" filter="fade">
                                      <p:cBhvr>
                                        <p:cTn id="26" dur="1000"/>
                                        <p:tgtEl>
                                          <p:spTgt spid="2"/>
                                        </p:tgtEl>
                                      </p:cBhvr>
                                    </p:animEffect>
                                    <p:set>
                                      <p:cBhvr>
                                        <p:cTn id="27" dur="1" fill="hold">
                                          <p:stCondLst>
                                            <p:cond delay="999"/>
                                          </p:stCondLst>
                                        </p:cTn>
                                        <p:tgtEl>
                                          <p:spTgt spid="2"/>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500"/>
                                  </p:stCondLst>
                                  <p:childTnLst>
                                    <p:animEffect transition="out" filter="fade">
                                      <p:cBhvr>
                                        <p:cTn id="31" dur="1000"/>
                                        <p:tgtEl>
                                          <p:spTgt spid="3">
                                            <p:txEl>
                                              <p:pRg st="0" end="0"/>
                                            </p:txEl>
                                          </p:spTgt>
                                        </p:tgtEl>
                                      </p:cBhvr>
                                    </p:animEffect>
                                    <p:set>
                                      <p:cBhvr>
                                        <p:cTn id="32" dur="1" fill="hold">
                                          <p:stCondLst>
                                            <p:cond delay="999"/>
                                          </p:stCondLst>
                                        </p:cTn>
                                        <p:tgtEl>
                                          <p:spTgt spid="3">
                                            <p:txEl>
                                              <p:pRg st="0" end="0"/>
                                            </p:txEl>
                                          </p:spTgt>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500"/>
                                  </p:stCondLst>
                                  <p:childTnLst>
                                    <p:animEffect transition="out" filter="fade">
                                      <p:cBhvr>
                                        <p:cTn id="36" dur="1000"/>
                                        <p:tgtEl>
                                          <p:spTgt spid="3">
                                            <p:txEl>
                                              <p:pRg st="1" end="1"/>
                                            </p:txEl>
                                          </p:spTgt>
                                        </p:tgtEl>
                                      </p:cBhvr>
                                    </p:animEffect>
                                    <p:set>
                                      <p:cBhvr>
                                        <p:cTn id="37" dur="1" fill="hold">
                                          <p:stCondLst>
                                            <p:cond delay="999"/>
                                          </p:stCondLst>
                                        </p:cTn>
                                        <p:tgtEl>
                                          <p:spTgt spid="3">
                                            <p:txEl>
                                              <p:pRg st="1" end="1"/>
                                            </p:txEl>
                                          </p:spTgt>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500"/>
                                  </p:stCondLst>
                                  <p:childTnLst>
                                    <p:animEffect transition="out" filter="fade">
                                      <p:cBhvr>
                                        <p:cTn id="41" dur="1000"/>
                                        <p:tgtEl>
                                          <p:spTgt spid="3">
                                            <p:txEl>
                                              <p:pRg st="2" end="2"/>
                                            </p:txEl>
                                          </p:spTgt>
                                        </p:tgtEl>
                                      </p:cBhvr>
                                    </p:animEffect>
                                    <p:set>
                                      <p:cBhvr>
                                        <p:cTn id="42" dur="1" fill="hold">
                                          <p:stCondLst>
                                            <p:cond delay="999"/>
                                          </p:stCondLst>
                                        </p:cTn>
                                        <p:tgtEl>
                                          <p:spTgt spid="3">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91670"/>
            <a:ext cx="12192000" cy="466165"/>
          </a:xfrm>
        </p:spPr>
        <p:txBody>
          <a:bodyPr>
            <a:noAutofit/>
          </a:bodyPr>
          <a:lstStyle/>
          <a:p>
            <a:pPr algn="ctr"/>
            <a:r>
              <a:rPr lang="en-US" sz="3000" dirty="0" err="1">
                <a:solidFill>
                  <a:schemeClr val="bg1"/>
                </a:solidFill>
                <a:latin typeface="Times New Roman" panose="02020603050405020304" pitchFamily="18" charset="0"/>
                <a:cs typeface="Times New Roman" panose="02020603050405020304" pitchFamily="18" charset="0"/>
              </a:rPr>
              <a:t>Telkomsel</a:t>
            </a:r>
            <a:endParaRPr lang="en-US" sz="3000"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63388" y="2006103"/>
            <a:ext cx="10829365" cy="997073"/>
          </a:xfrm>
        </p:spPr>
        <p:txBody>
          <a:bodyPr>
            <a:normAutofit/>
          </a:bodyPr>
          <a:lstStyle/>
          <a:p>
            <a:pPr marL="342900" indent="-342900" algn="just">
              <a:buClrTx/>
              <a:buFont typeface="Wingdings" panose="05000000000000000000" pitchFamily="2" charset="2"/>
              <a:buChar char="Ø"/>
            </a:pPr>
            <a:r>
              <a:rPr lang="en-US" sz="2500" dirty="0" err="1" smtClean="0">
                <a:solidFill>
                  <a:schemeClr val="bg1"/>
                </a:solidFill>
                <a:latin typeface="Times New Roman" panose="02020603050405020304" pitchFamily="18" charset="0"/>
                <a:cs typeface="Times New Roman" panose="02020603050405020304" pitchFamily="18" charset="0"/>
              </a:rPr>
              <a:t>Dengan</a:t>
            </a:r>
            <a:r>
              <a:rPr lang="en-US" sz="2500" dirty="0" smtClean="0">
                <a:solidFill>
                  <a:schemeClr val="bg1"/>
                </a:solidFill>
                <a:latin typeface="Times New Roman" panose="02020603050405020304" pitchFamily="18" charset="0"/>
                <a:cs typeface="Times New Roman" panose="02020603050405020304" pitchFamily="18" charset="0"/>
              </a:rPr>
              <a:t> provider </a:t>
            </a:r>
            <a:r>
              <a:rPr lang="en-US" sz="2500" dirty="0" err="1" smtClean="0">
                <a:solidFill>
                  <a:schemeClr val="bg1"/>
                </a:solidFill>
                <a:latin typeface="Times New Roman" panose="02020603050405020304" pitchFamily="18" charset="0"/>
                <a:cs typeface="Times New Roman" panose="02020603050405020304" pitchFamily="18" charset="0"/>
              </a:rPr>
              <a:t>Telkomsel</a:t>
            </a:r>
            <a:r>
              <a:rPr lang="en-US" sz="2500" dirty="0" smtClean="0">
                <a:solidFill>
                  <a:schemeClr val="bg1"/>
                </a:solidFill>
                <a:latin typeface="Times New Roman" panose="02020603050405020304" pitchFamily="18" charset="0"/>
                <a:cs typeface="Times New Roman" panose="02020603050405020304" pitchFamily="18" charset="0"/>
              </a:rPr>
              <a:t> </a:t>
            </a:r>
            <a:r>
              <a:rPr lang="en-US" sz="2500" dirty="0" err="1" smtClean="0">
                <a:solidFill>
                  <a:schemeClr val="bg1"/>
                </a:solidFill>
                <a:latin typeface="Times New Roman" panose="02020603050405020304" pitchFamily="18" charset="0"/>
                <a:cs typeface="Times New Roman" panose="02020603050405020304" pitchFamily="18" charset="0"/>
              </a:rPr>
              <a:t>ini</a:t>
            </a:r>
            <a:r>
              <a:rPr lang="en-US" sz="2500" dirty="0" smtClean="0">
                <a:solidFill>
                  <a:schemeClr val="bg1"/>
                </a:solidFill>
                <a:latin typeface="Times New Roman" panose="02020603050405020304" pitchFamily="18" charset="0"/>
                <a:cs typeface="Times New Roman" panose="02020603050405020304" pitchFamily="18" charset="0"/>
              </a:rPr>
              <a:t> kami </a:t>
            </a:r>
            <a:r>
              <a:rPr lang="en-US" sz="2500" dirty="0" err="1" smtClean="0">
                <a:solidFill>
                  <a:schemeClr val="bg1"/>
                </a:solidFill>
                <a:latin typeface="Times New Roman" panose="02020603050405020304" pitchFamily="18" charset="0"/>
                <a:cs typeface="Times New Roman" panose="02020603050405020304" pitchFamily="18" charset="0"/>
              </a:rPr>
              <a:t>menguji</a:t>
            </a:r>
            <a:r>
              <a:rPr lang="en-US" sz="2500" dirty="0" smtClean="0">
                <a:solidFill>
                  <a:schemeClr val="bg1"/>
                </a:solidFill>
                <a:latin typeface="Times New Roman" panose="02020603050405020304" pitchFamily="18" charset="0"/>
                <a:cs typeface="Times New Roman" panose="02020603050405020304" pitchFamily="18" charset="0"/>
              </a:rPr>
              <a:t> di </a:t>
            </a:r>
            <a:r>
              <a:rPr lang="en-US" sz="2500" dirty="0" err="1" smtClean="0">
                <a:solidFill>
                  <a:schemeClr val="bg1"/>
                </a:solidFill>
                <a:latin typeface="Times New Roman" panose="02020603050405020304" pitchFamily="18" charset="0"/>
                <a:cs typeface="Times New Roman" panose="02020603050405020304" pitchFamily="18" charset="0"/>
              </a:rPr>
              <a:t>daerah</a:t>
            </a:r>
            <a:r>
              <a:rPr lang="en-US" sz="2500" dirty="0" smtClean="0">
                <a:solidFill>
                  <a:schemeClr val="bg1"/>
                </a:solidFill>
                <a:latin typeface="Times New Roman" panose="02020603050405020304" pitchFamily="18" charset="0"/>
                <a:cs typeface="Times New Roman" panose="02020603050405020304" pitchFamily="18" charset="0"/>
              </a:rPr>
              <a:t> </a:t>
            </a:r>
            <a:r>
              <a:rPr lang="en-US" sz="2500" dirty="0" err="1" smtClean="0">
                <a:solidFill>
                  <a:schemeClr val="bg1"/>
                </a:solidFill>
                <a:latin typeface="Times New Roman" panose="02020603050405020304" pitchFamily="18" charset="0"/>
                <a:cs typeface="Times New Roman" panose="02020603050405020304" pitchFamily="18" charset="0"/>
              </a:rPr>
              <a:t>Jalan</a:t>
            </a:r>
            <a:r>
              <a:rPr lang="en-US" sz="2500" dirty="0" smtClean="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Jalan</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Pom</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smtClean="0">
                <a:solidFill>
                  <a:schemeClr val="bg1"/>
                </a:solidFill>
                <a:latin typeface="Times New Roman" panose="02020603050405020304" pitchFamily="18" charset="0"/>
                <a:cs typeface="Times New Roman" panose="02020603050405020304" pitchFamily="18" charset="0"/>
              </a:rPr>
              <a:t>IX.</a:t>
            </a:r>
            <a:r>
              <a:rPr lang="en-US" sz="2500" dirty="0" smtClean="0">
                <a:solidFill>
                  <a:schemeClr val="bg1"/>
                </a:solidFill>
                <a:latin typeface="Times New Roman" panose="02020603050405020304" pitchFamily="18" charset="0"/>
                <a:cs typeface="Times New Roman" panose="02020603050405020304" pitchFamily="18" charset="0"/>
              </a:rPr>
              <a:t> Kami </a:t>
            </a:r>
            <a:r>
              <a:rPr lang="en-US" sz="2500" dirty="0" err="1" smtClean="0">
                <a:solidFill>
                  <a:schemeClr val="bg1"/>
                </a:solidFill>
                <a:latin typeface="Times New Roman" panose="02020603050405020304" pitchFamily="18" charset="0"/>
                <a:cs typeface="Times New Roman" panose="02020603050405020304" pitchFamily="18" charset="0"/>
              </a:rPr>
              <a:t>melakukan</a:t>
            </a:r>
            <a:r>
              <a:rPr lang="en-US" sz="2500" dirty="0" smtClean="0">
                <a:solidFill>
                  <a:schemeClr val="bg1"/>
                </a:solidFill>
                <a:latin typeface="Times New Roman" panose="02020603050405020304" pitchFamily="18" charset="0"/>
                <a:cs typeface="Times New Roman" panose="02020603050405020304" pitchFamily="18" charset="0"/>
              </a:rPr>
              <a:t> </a:t>
            </a:r>
            <a:r>
              <a:rPr lang="en-US" sz="2500" dirty="0" err="1" smtClean="0">
                <a:solidFill>
                  <a:schemeClr val="bg1"/>
                </a:solidFill>
                <a:latin typeface="Times New Roman" panose="02020603050405020304" pitchFamily="18" charset="0"/>
                <a:cs typeface="Times New Roman" panose="02020603050405020304" pitchFamily="18" charset="0"/>
              </a:rPr>
              <a:t>percobaan</a:t>
            </a:r>
            <a:r>
              <a:rPr lang="en-US" sz="2500" dirty="0" smtClean="0">
                <a:solidFill>
                  <a:schemeClr val="bg1"/>
                </a:solidFill>
                <a:latin typeface="Times New Roman" panose="02020603050405020304" pitchFamily="18" charset="0"/>
                <a:cs typeface="Times New Roman" panose="02020603050405020304" pitchFamily="18" charset="0"/>
              </a:rPr>
              <a:t> </a:t>
            </a:r>
            <a:r>
              <a:rPr lang="en-US" sz="2500" dirty="0" err="1" smtClean="0">
                <a:solidFill>
                  <a:schemeClr val="bg1"/>
                </a:solidFill>
                <a:latin typeface="Times New Roman" panose="02020603050405020304" pitchFamily="18" charset="0"/>
                <a:cs typeface="Times New Roman" panose="02020603050405020304" pitchFamily="18" charset="0"/>
              </a:rPr>
              <a:t>dan</a:t>
            </a:r>
            <a:r>
              <a:rPr lang="en-US" sz="2500" dirty="0" smtClean="0">
                <a:solidFill>
                  <a:schemeClr val="bg1"/>
                </a:solidFill>
                <a:latin typeface="Times New Roman" panose="02020603050405020304" pitchFamily="18" charset="0"/>
                <a:cs typeface="Times New Roman" panose="02020603050405020304" pitchFamily="18" charset="0"/>
              </a:rPr>
              <a:t> </a:t>
            </a:r>
            <a:r>
              <a:rPr lang="en-US" sz="2500" dirty="0" err="1" smtClean="0">
                <a:solidFill>
                  <a:schemeClr val="bg1"/>
                </a:solidFill>
                <a:latin typeface="Times New Roman" panose="02020603050405020304" pitchFamily="18" charset="0"/>
                <a:cs typeface="Times New Roman" panose="02020603050405020304" pitchFamily="18" charset="0"/>
              </a:rPr>
              <a:t>mendapat</a:t>
            </a:r>
            <a:r>
              <a:rPr lang="en-US" sz="2500" dirty="0" smtClean="0">
                <a:solidFill>
                  <a:schemeClr val="bg1"/>
                </a:solidFill>
                <a:latin typeface="Times New Roman" panose="02020603050405020304" pitchFamily="18" charset="0"/>
                <a:cs typeface="Times New Roman" panose="02020603050405020304" pitchFamily="18" charset="0"/>
              </a:rPr>
              <a:t> </a:t>
            </a:r>
            <a:r>
              <a:rPr lang="en-US" sz="2500" dirty="0" err="1" smtClean="0">
                <a:solidFill>
                  <a:schemeClr val="bg1"/>
                </a:solidFill>
                <a:latin typeface="Times New Roman" panose="02020603050405020304" pitchFamily="18" charset="0"/>
                <a:cs typeface="Times New Roman" panose="02020603050405020304" pitchFamily="18" charset="0"/>
              </a:rPr>
              <a:t>hasil</a:t>
            </a:r>
            <a:r>
              <a:rPr lang="en-US" sz="2500" dirty="0" smtClean="0">
                <a:solidFill>
                  <a:schemeClr val="bg1"/>
                </a:solidFill>
                <a:latin typeface="Times New Roman" panose="02020603050405020304" pitchFamily="18" charset="0"/>
                <a:cs typeface="Times New Roman" panose="02020603050405020304" pitchFamily="18" charset="0"/>
              </a:rPr>
              <a:t> </a:t>
            </a:r>
            <a:r>
              <a:rPr lang="en-US" sz="2500" dirty="0" err="1" smtClean="0">
                <a:solidFill>
                  <a:schemeClr val="bg1"/>
                </a:solidFill>
                <a:latin typeface="Times New Roman" panose="02020603050405020304" pitchFamily="18" charset="0"/>
                <a:cs typeface="Times New Roman" panose="02020603050405020304" pitchFamily="18" charset="0"/>
              </a:rPr>
              <a:t>seperti</a:t>
            </a:r>
            <a:r>
              <a:rPr lang="en-US" sz="2500" dirty="0" smtClean="0">
                <a:solidFill>
                  <a:schemeClr val="bg1"/>
                </a:solidFill>
                <a:latin typeface="Times New Roman" panose="02020603050405020304" pitchFamily="18" charset="0"/>
                <a:cs typeface="Times New Roman" panose="02020603050405020304" pitchFamily="18" charset="0"/>
              </a:rPr>
              <a:t> table </a:t>
            </a:r>
            <a:r>
              <a:rPr lang="id-ID" sz="2500" dirty="0" smtClean="0">
                <a:solidFill>
                  <a:schemeClr val="bg1"/>
                </a:solidFill>
                <a:latin typeface="Times New Roman" panose="02020603050405020304" pitchFamily="18" charset="0"/>
                <a:cs typeface="Times New Roman" panose="02020603050405020304" pitchFamily="18" charset="0"/>
              </a:rPr>
              <a:t>terlampir</a:t>
            </a:r>
            <a:r>
              <a:rPr lang="en-US" sz="2500" dirty="0" smtClean="0">
                <a:solidFill>
                  <a:schemeClr val="bg1"/>
                </a:solidFill>
                <a:latin typeface="Times New Roman" panose="02020603050405020304" pitchFamily="18" charset="0"/>
                <a:cs typeface="Times New Roman" panose="02020603050405020304" pitchFamily="18" charset="0"/>
              </a:rPr>
              <a:t>.</a:t>
            </a:r>
            <a:endParaRPr lang="id-ID" sz="2500" dirty="0" smtClean="0">
              <a:solidFill>
                <a:schemeClr val="bg1"/>
              </a:solidFill>
              <a:latin typeface="Times New Roman" panose="02020603050405020304" pitchFamily="18" charset="0"/>
              <a:cs typeface="Times New Roman" panose="02020603050405020304" pitchFamily="18" charset="0"/>
            </a:endParaRPr>
          </a:p>
          <a:p>
            <a:endParaRPr lang="en-US" dirty="0"/>
          </a:p>
          <a:p>
            <a:endParaRPr lang="en-US" dirty="0">
              <a:solidFill>
                <a:schemeClr val="bg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408558487"/>
              </p:ext>
            </p:extLst>
          </p:nvPr>
        </p:nvGraphicFramePr>
        <p:xfrm>
          <a:off x="1120585" y="3052556"/>
          <a:ext cx="10022544" cy="931507"/>
        </p:xfrm>
        <a:graphic>
          <a:graphicData uri="http://schemas.openxmlformats.org/drawingml/2006/table">
            <a:tbl>
              <a:tblPr firstRow="1" bandRow="1">
                <a:tableStyleId>{5C22544A-7EE6-4342-B048-85BDC9FD1C3A}</a:tableStyleId>
              </a:tblPr>
              <a:tblGrid>
                <a:gridCol w="1622615"/>
                <a:gridCol w="1909482"/>
                <a:gridCol w="1237130"/>
                <a:gridCol w="1228164"/>
                <a:gridCol w="1264024"/>
                <a:gridCol w="1329337"/>
                <a:gridCol w="1431792"/>
              </a:tblGrid>
              <a:tr h="361801">
                <a:tc>
                  <a:txBody>
                    <a:bodyPr/>
                    <a:lstStyle/>
                    <a:p>
                      <a:pPr algn="ctr"/>
                      <a:r>
                        <a:rPr lang="id-ID" sz="2000" dirty="0" smtClean="0">
                          <a:latin typeface="Times New Roman" panose="02020603050405020304" pitchFamily="18" charset="0"/>
                          <a:cs typeface="Times New Roman" panose="02020603050405020304" pitchFamily="18" charset="0"/>
                        </a:rPr>
                        <a:t>A</a:t>
                      </a:r>
                      <a:r>
                        <a:rPr lang="en-US" sz="2000" dirty="0" err="1" smtClean="0">
                          <a:latin typeface="Times New Roman" panose="02020603050405020304" pitchFamily="18" charset="0"/>
                          <a:cs typeface="Times New Roman" panose="02020603050405020304" pitchFamily="18" charset="0"/>
                        </a:rPr>
                        <a:t>rea</a:t>
                      </a:r>
                      <a:endParaRPr lang="id-ID" sz="2000" dirty="0">
                        <a:latin typeface="Times New Roman" panose="02020603050405020304" pitchFamily="18" charset="0"/>
                        <a:cs typeface="Times New Roman" panose="02020603050405020304" pitchFamily="18" charset="0"/>
                      </a:endParaRPr>
                    </a:p>
                  </a:txBody>
                  <a:tcPr/>
                </a:tc>
                <a:tc>
                  <a:txBody>
                    <a:bodyPr/>
                    <a:lstStyle/>
                    <a:p>
                      <a:pPr algn="ctr"/>
                      <a:r>
                        <a:rPr lang="id-ID" sz="2000" dirty="0" smtClean="0">
                          <a:latin typeface="Times New Roman" panose="02020603050405020304" pitchFamily="18" charset="0"/>
                          <a:cs typeface="Times New Roman" panose="02020603050405020304" pitchFamily="18" charset="0"/>
                        </a:rPr>
                        <a:t>P</a:t>
                      </a:r>
                      <a:r>
                        <a:rPr lang="en-US" sz="2000" dirty="0" err="1" smtClean="0">
                          <a:latin typeface="Times New Roman" panose="02020603050405020304" pitchFamily="18" charset="0"/>
                          <a:cs typeface="Times New Roman" panose="02020603050405020304" pitchFamily="18" charset="0"/>
                        </a:rPr>
                        <a:t>rovider</a:t>
                      </a:r>
                      <a:endParaRPr lang="id-ID" sz="2000" dirty="0">
                        <a:latin typeface="Times New Roman" panose="02020603050405020304" pitchFamily="18" charset="0"/>
                        <a:cs typeface="Times New Roman" panose="02020603050405020304" pitchFamily="18" charset="0"/>
                      </a:endParaRPr>
                    </a:p>
                  </a:txBody>
                  <a:tcPr/>
                </a:tc>
                <a:tc>
                  <a:txBody>
                    <a:bodyPr/>
                    <a:lstStyle/>
                    <a:p>
                      <a:pPr algn="ctr"/>
                      <a:r>
                        <a:rPr lang="id-ID" sz="2000" dirty="0" smtClean="0">
                          <a:latin typeface="Times New Roman" panose="02020603050405020304" pitchFamily="18" charset="0"/>
                          <a:cs typeface="Times New Roman" panose="02020603050405020304" pitchFamily="18" charset="0"/>
                        </a:rPr>
                        <a:t>RSRP</a:t>
                      </a:r>
                      <a:endParaRPr lang="id-ID" sz="2000" dirty="0">
                        <a:latin typeface="Times New Roman" panose="02020603050405020304" pitchFamily="18" charset="0"/>
                        <a:cs typeface="Times New Roman" panose="02020603050405020304" pitchFamily="18" charset="0"/>
                      </a:endParaRPr>
                    </a:p>
                  </a:txBody>
                  <a:tcPr/>
                </a:tc>
                <a:tc>
                  <a:txBody>
                    <a:bodyPr/>
                    <a:lstStyle/>
                    <a:p>
                      <a:pPr algn="ctr"/>
                      <a:r>
                        <a:rPr lang="id-ID" sz="2000" dirty="0" smtClean="0">
                          <a:latin typeface="Times New Roman" panose="02020603050405020304" pitchFamily="18" charset="0"/>
                          <a:cs typeface="Times New Roman" panose="02020603050405020304" pitchFamily="18" charset="0"/>
                        </a:rPr>
                        <a:t>RSRQ</a:t>
                      </a:r>
                      <a:endParaRPr lang="id-ID" sz="2000" dirty="0">
                        <a:latin typeface="Times New Roman" panose="02020603050405020304" pitchFamily="18" charset="0"/>
                        <a:cs typeface="Times New Roman" panose="02020603050405020304" pitchFamily="18" charset="0"/>
                      </a:endParaRPr>
                    </a:p>
                  </a:txBody>
                  <a:tcPr/>
                </a:tc>
                <a:tc>
                  <a:txBody>
                    <a:bodyPr/>
                    <a:lstStyle/>
                    <a:p>
                      <a:pPr algn="ctr"/>
                      <a:r>
                        <a:rPr lang="id-ID" sz="2000" dirty="0" smtClean="0">
                          <a:latin typeface="Times New Roman" panose="02020603050405020304" pitchFamily="18" charset="0"/>
                          <a:cs typeface="Times New Roman" panose="02020603050405020304" pitchFamily="18" charset="0"/>
                        </a:rPr>
                        <a:t>RSSNR</a:t>
                      </a:r>
                      <a:endParaRPr lang="id-ID"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latin typeface="Times New Roman" panose="02020603050405020304" pitchFamily="18" charset="0"/>
                          <a:cs typeface="Times New Roman" panose="02020603050405020304" pitchFamily="18" charset="0"/>
                        </a:rPr>
                        <a:t>Download</a:t>
                      </a:r>
                      <a:endParaRPr lang="id-ID" sz="2000" dirty="0">
                        <a:latin typeface="Times New Roman" panose="02020603050405020304" pitchFamily="18" charset="0"/>
                        <a:cs typeface="Times New Roman" panose="02020603050405020304" pitchFamily="18" charset="0"/>
                      </a:endParaRPr>
                    </a:p>
                  </a:txBody>
                  <a:tcPr/>
                </a:tc>
                <a:tc>
                  <a:txBody>
                    <a:bodyPr/>
                    <a:lstStyle/>
                    <a:p>
                      <a:pPr algn="ctr"/>
                      <a:r>
                        <a:rPr lang="id-ID" sz="2000" dirty="0" smtClean="0">
                          <a:latin typeface="Times New Roman" panose="02020603050405020304" pitchFamily="18" charset="0"/>
                          <a:cs typeface="Times New Roman" panose="02020603050405020304" pitchFamily="18" charset="0"/>
                        </a:rPr>
                        <a:t>U</a:t>
                      </a:r>
                      <a:r>
                        <a:rPr lang="en-US" sz="2000" dirty="0" err="1" smtClean="0">
                          <a:latin typeface="Times New Roman" panose="02020603050405020304" pitchFamily="18" charset="0"/>
                          <a:cs typeface="Times New Roman" panose="02020603050405020304" pitchFamily="18" charset="0"/>
                        </a:rPr>
                        <a:t>pload</a:t>
                      </a:r>
                      <a:endParaRPr lang="id-ID" sz="2000" dirty="0">
                        <a:latin typeface="Times New Roman" panose="02020603050405020304" pitchFamily="18" charset="0"/>
                        <a:cs typeface="Times New Roman" panose="02020603050405020304" pitchFamily="18" charset="0"/>
                      </a:endParaRPr>
                    </a:p>
                  </a:txBody>
                  <a:tcPr/>
                </a:tc>
              </a:tr>
              <a:tr h="535267">
                <a:tc>
                  <a:txBody>
                    <a:bodyPr/>
                    <a:lstStyle/>
                    <a:p>
                      <a:r>
                        <a:rPr lang="en-US" sz="2000" dirty="0" err="1" smtClean="0">
                          <a:latin typeface="Times New Roman" panose="02020603050405020304" pitchFamily="18" charset="0"/>
                          <a:cs typeface="Times New Roman" panose="02020603050405020304" pitchFamily="18" charset="0"/>
                        </a:rPr>
                        <a:t>Jalan</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Pom</a:t>
                      </a:r>
                      <a:r>
                        <a:rPr lang="en-US" sz="2000" baseline="0" dirty="0" smtClean="0">
                          <a:latin typeface="Times New Roman" panose="02020603050405020304" pitchFamily="18" charset="0"/>
                          <a:cs typeface="Times New Roman" panose="02020603050405020304" pitchFamily="18" charset="0"/>
                        </a:rPr>
                        <a:t> IX</a:t>
                      </a:r>
                      <a:endParaRPr lang="en-US" sz="2000" dirty="0">
                        <a:latin typeface="Times New Roman" panose="02020603050405020304" pitchFamily="18" charset="0"/>
                        <a:cs typeface="Times New Roman" panose="02020603050405020304" pitchFamily="18" charset="0"/>
                      </a:endParaRPr>
                    </a:p>
                  </a:txBody>
                  <a:tcPr/>
                </a:tc>
                <a:tc>
                  <a:txBody>
                    <a:bodyPr/>
                    <a:lstStyle/>
                    <a:p>
                      <a:r>
                        <a:rPr lang="id-ID" sz="2000" dirty="0" smtClean="0">
                          <a:latin typeface="Times New Roman" panose="02020603050405020304" pitchFamily="18" charset="0"/>
                          <a:cs typeface="Times New Roman" panose="02020603050405020304" pitchFamily="18" charset="0"/>
                        </a:rPr>
                        <a:t>TELKOMSEL</a:t>
                      </a:r>
                      <a:endParaRPr lang="id-ID" sz="2000" dirty="0">
                        <a:latin typeface="Times New Roman" panose="02020603050405020304" pitchFamily="18" charset="0"/>
                        <a:cs typeface="Times New Roman" panose="02020603050405020304" pitchFamily="18" charset="0"/>
                      </a:endParaRPr>
                    </a:p>
                  </a:txBody>
                  <a:tcPr/>
                </a:tc>
                <a:tc>
                  <a:txBody>
                    <a:bodyPr/>
                    <a:lstStyle/>
                    <a:p>
                      <a:r>
                        <a:rPr lang="id-ID" sz="2000" dirty="0" smtClean="0">
                          <a:latin typeface="Times New Roman" panose="02020603050405020304" pitchFamily="18" charset="0"/>
                          <a:cs typeface="Times New Roman" panose="02020603050405020304" pitchFamily="18" charset="0"/>
                        </a:rPr>
                        <a:t>-92 dB</a:t>
                      </a:r>
                      <a:endParaRPr lang="id-ID" sz="2000" dirty="0">
                        <a:latin typeface="Times New Roman" panose="02020603050405020304" pitchFamily="18" charset="0"/>
                        <a:cs typeface="Times New Roman" panose="02020603050405020304" pitchFamily="18" charset="0"/>
                      </a:endParaRPr>
                    </a:p>
                  </a:txBody>
                  <a:tcPr/>
                </a:tc>
                <a:tc>
                  <a:txBody>
                    <a:bodyPr/>
                    <a:lstStyle/>
                    <a:p>
                      <a:r>
                        <a:rPr lang="id-ID" sz="2000" dirty="0" smtClean="0">
                          <a:latin typeface="Times New Roman" panose="02020603050405020304" pitchFamily="18" charset="0"/>
                          <a:cs typeface="Times New Roman" panose="02020603050405020304" pitchFamily="18" charset="0"/>
                        </a:rPr>
                        <a:t>-8 dB</a:t>
                      </a:r>
                      <a:endParaRPr lang="id-ID" sz="2000" dirty="0">
                        <a:latin typeface="Times New Roman" panose="02020603050405020304" pitchFamily="18" charset="0"/>
                        <a:cs typeface="Times New Roman" panose="02020603050405020304" pitchFamily="18" charset="0"/>
                      </a:endParaRPr>
                    </a:p>
                  </a:txBody>
                  <a:tcPr/>
                </a:tc>
                <a:tc>
                  <a:txBody>
                    <a:bodyPr/>
                    <a:lstStyle/>
                    <a:p>
                      <a:r>
                        <a:rPr lang="id-ID" sz="2000" dirty="0" smtClean="0">
                          <a:latin typeface="Times New Roman" panose="02020603050405020304" pitchFamily="18" charset="0"/>
                          <a:cs typeface="Times New Roman" panose="02020603050405020304" pitchFamily="18" charset="0"/>
                        </a:rPr>
                        <a:t>12 dB</a:t>
                      </a:r>
                      <a:endParaRPr lang="id-ID" sz="2000" dirty="0">
                        <a:latin typeface="Times New Roman" panose="02020603050405020304" pitchFamily="18" charset="0"/>
                        <a:cs typeface="Times New Roman" panose="02020603050405020304" pitchFamily="18" charset="0"/>
                      </a:endParaRPr>
                    </a:p>
                  </a:txBody>
                  <a:tcPr/>
                </a:tc>
                <a:tc>
                  <a:txBody>
                    <a:bodyPr/>
                    <a:lstStyle/>
                    <a:p>
                      <a:r>
                        <a:rPr lang="en-US" sz="2000" dirty="0" smtClean="0">
                          <a:latin typeface="Times New Roman" panose="02020603050405020304" pitchFamily="18" charset="0"/>
                          <a:cs typeface="Times New Roman" panose="02020603050405020304" pitchFamily="18" charset="0"/>
                        </a:rPr>
                        <a:t>16,8 Mb/s</a:t>
                      </a:r>
                      <a:endParaRPr lang="id-ID" sz="2000" dirty="0">
                        <a:latin typeface="Times New Roman" panose="02020603050405020304" pitchFamily="18" charset="0"/>
                        <a:cs typeface="Times New Roman" panose="02020603050405020304" pitchFamily="18" charset="0"/>
                      </a:endParaRPr>
                    </a:p>
                  </a:txBody>
                  <a:tcPr/>
                </a:tc>
                <a:tc>
                  <a:txBody>
                    <a:bodyPr/>
                    <a:lstStyle/>
                    <a:p>
                      <a:r>
                        <a:rPr lang="id-ID" sz="2000" dirty="0" smtClean="0">
                          <a:latin typeface="Times New Roman" panose="02020603050405020304" pitchFamily="18" charset="0"/>
                          <a:cs typeface="Times New Roman" panose="02020603050405020304" pitchFamily="18" charset="0"/>
                        </a:rPr>
                        <a:t>20,</a:t>
                      </a:r>
                      <a:r>
                        <a:rPr lang="en-US" sz="2000" dirty="0" smtClean="0">
                          <a:latin typeface="Times New Roman" panose="02020603050405020304" pitchFamily="18" charset="0"/>
                          <a:cs typeface="Times New Roman" panose="02020603050405020304" pitchFamily="18" charset="0"/>
                        </a:rPr>
                        <a:t>1</a:t>
                      </a:r>
                      <a:r>
                        <a:rPr lang="id-ID" sz="2000" dirty="0" smtClean="0">
                          <a:latin typeface="Times New Roman" panose="02020603050405020304" pitchFamily="18" charset="0"/>
                          <a:cs typeface="Times New Roman" panose="02020603050405020304" pitchFamily="18" charset="0"/>
                        </a:rPr>
                        <a:t> M</a:t>
                      </a:r>
                      <a:endParaRPr lang="id-ID" sz="20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1544059619"/>
      </p:ext>
    </p:extLst>
  </p:cSld>
  <p:clrMapOvr>
    <a:masterClrMapping/>
  </p:clrMapOvr>
  <mc:AlternateContent xmlns:mc="http://schemas.openxmlformats.org/markup-compatibility/2006" xmlns:p14="http://schemas.microsoft.com/office/powerpoint/2010/main">
    <mc:Choice Requires="p14">
      <p:transition spd="slow" p14:dur="1500">
        <p:wipe dir="d"/>
      </p:transition>
    </mc:Choice>
    <mc:Fallback xmlns="">
      <p:transition spd="slow">
        <p:wipe dir="d"/>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50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50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500"/>
                                  </p:stCondLst>
                                  <p:childTnLst>
                                    <p:animEffect transition="out" filter="fade">
                                      <p:cBhvr>
                                        <p:cTn id="21" dur="1000"/>
                                        <p:tgtEl>
                                          <p:spTgt spid="2"/>
                                        </p:tgtEl>
                                      </p:cBhvr>
                                    </p:animEffect>
                                    <p:set>
                                      <p:cBhvr>
                                        <p:cTn id="22" dur="1" fill="hold">
                                          <p:stCondLst>
                                            <p:cond delay="999"/>
                                          </p:stCondLst>
                                        </p:cTn>
                                        <p:tgtEl>
                                          <p:spTgt spid="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500"/>
                                  </p:stCondLst>
                                  <p:childTnLst>
                                    <p:animEffect transition="out" filter="fade">
                                      <p:cBhvr>
                                        <p:cTn id="26" dur="1000"/>
                                        <p:tgtEl>
                                          <p:spTgt spid="3">
                                            <p:txEl>
                                              <p:pRg st="0" end="0"/>
                                            </p:txEl>
                                          </p:spTgt>
                                        </p:tgtEl>
                                      </p:cBhvr>
                                    </p:animEffect>
                                    <p:set>
                                      <p:cBhvr>
                                        <p:cTn id="27" dur="1" fill="hold">
                                          <p:stCondLst>
                                            <p:cond delay="999"/>
                                          </p:stCondLst>
                                        </p:cTn>
                                        <p:tgtEl>
                                          <p:spTgt spid="3">
                                            <p:txEl>
                                              <p:pRg st="0" end="0"/>
                                            </p:txEl>
                                          </p:spTgt>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500"/>
                                  </p:stCondLst>
                                  <p:childTnLst>
                                    <p:animEffect transition="out" filter="fade">
                                      <p:cBhvr>
                                        <p:cTn id="31" dur="1000"/>
                                        <p:tgtEl>
                                          <p:spTgt spid="4"/>
                                        </p:tgtEl>
                                      </p:cBhvr>
                                    </p:animEffect>
                                    <p:set>
                                      <p:cBhvr>
                                        <p:cTn id="32" dur="1" fill="hold">
                                          <p:stCondLst>
                                            <p:cond delay="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55812"/>
            <a:ext cx="12192000" cy="555813"/>
          </a:xfrm>
        </p:spPr>
        <p:txBody>
          <a:bodyPr>
            <a:normAutofit/>
          </a:bodyPr>
          <a:lstStyle/>
          <a:p>
            <a:pPr algn="ctr"/>
            <a:r>
              <a:rPr lang="id-ID" sz="3000" dirty="0">
                <a:solidFill>
                  <a:schemeClr val="bg1"/>
                </a:solidFill>
                <a:latin typeface="Times New Roman" pitchFamily="18" charset="0"/>
                <a:cs typeface="Times New Roman" pitchFamily="18" charset="0"/>
              </a:rPr>
              <a:t>Percobaan pada Telkomsel</a:t>
            </a:r>
            <a:endParaRPr lang="en-US" sz="3000" dirty="0">
              <a:solidFill>
                <a:schemeClr val="bg1"/>
              </a:solidFill>
            </a:endParaRPr>
          </a:p>
        </p:txBody>
      </p:sp>
      <p:sp>
        <p:nvSpPr>
          <p:cNvPr id="3" name="Subtitle 2"/>
          <p:cNvSpPr>
            <a:spLocks noGrp="1"/>
          </p:cNvSpPr>
          <p:nvPr>
            <p:ph type="subTitle" idx="1"/>
          </p:nvPr>
        </p:nvSpPr>
        <p:spPr>
          <a:xfrm>
            <a:off x="699246" y="4814047"/>
            <a:ext cx="10829366" cy="977154"/>
          </a:xfrm>
        </p:spPr>
        <p:txBody>
          <a:bodyPr/>
          <a:lstStyle/>
          <a:p>
            <a:endParaRPr lang="en-US" dirty="0"/>
          </a:p>
        </p:txBody>
      </p:sp>
      <p:sp>
        <p:nvSpPr>
          <p:cNvPr id="7" name="Subtitle 6"/>
          <p:cNvSpPr>
            <a:spLocks noGrp="1"/>
          </p:cNvSpPr>
          <p:nvPr>
            <p:ph type="subTitle" idx="1"/>
          </p:nvPr>
        </p:nvSpPr>
        <p:spPr>
          <a:xfrm>
            <a:off x="4136930" y="1990165"/>
            <a:ext cx="8055070" cy="4867834"/>
          </a:xfrm>
        </p:spPr>
        <p:txBody>
          <a:bodyPr>
            <a:normAutofit/>
          </a:bodyPr>
          <a:lstStyle/>
          <a:p>
            <a:r>
              <a:rPr lang="en-US" sz="2500" dirty="0" err="1" smtClean="0">
                <a:solidFill>
                  <a:schemeClr val="bg1"/>
                </a:solidFill>
                <a:latin typeface="Times New Roman" panose="02020603050405020304" pitchFamily="18" charset="0"/>
                <a:cs typeface="Times New Roman" panose="02020603050405020304" pitchFamily="18" charset="0"/>
              </a:rPr>
              <a:t>Beriikut</a:t>
            </a:r>
            <a:r>
              <a:rPr lang="en-US" sz="2500" dirty="0" smtClean="0">
                <a:solidFill>
                  <a:schemeClr val="bg1"/>
                </a:solidFill>
                <a:latin typeface="Times New Roman" panose="02020603050405020304" pitchFamily="18" charset="0"/>
                <a:cs typeface="Times New Roman" panose="02020603050405020304" pitchFamily="18" charset="0"/>
              </a:rPr>
              <a:t> </a:t>
            </a:r>
            <a:r>
              <a:rPr lang="en-US" sz="2500" dirty="0" err="1" smtClean="0">
                <a:solidFill>
                  <a:schemeClr val="bg1"/>
                </a:solidFill>
                <a:latin typeface="Times New Roman" panose="02020603050405020304" pitchFamily="18" charset="0"/>
                <a:cs typeface="Times New Roman" panose="02020603050405020304" pitchFamily="18" charset="0"/>
              </a:rPr>
              <a:t>ini</a:t>
            </a:r>
            <a:r>
              <a:rPr lang="en-US" sz="2500" dirty="0" smtClean="0">
                <a:solidFill>
                  <a:schemeClr val="bg1"/>
                </a:solidFill>
                <a:latin typeface="Times New Roman" panose="02020603050405020304" pitchFamily="18" charset="0"/>
                <a:cs typeface="Times New Roman" panose="02020603050405020304" pitchFamily="18" charset="0"/>
              </a:rPr>
              <a:t> </a:t>
            </a:r>
            <a:r>
              <a:rPr lang="en-US" sz="2500" dirty="0" err="1" smtClean="0">
                <a:solidFill>
                  <a:schemeClr val="bg1"/>
                </a:solidFill>
                <a:latin typeface="Times New Roman" panose="02020603050405020304" pitchFamily="18" charset="0"/>
                <a:cs typeface="Times New Roman" panose="02020603050405020304" pitchFamily="18" charset="0"/>
              </a:rPr>
              <a:t>adalah</a:t>
            </a:r>
            <a:r>
              <a:rPr lang="en-US" sz="2500" dirty="0" smtClean="0">
                <a:solidFill>
                  <a:schemeClr val="bg1"/>
                </a:solidFill>
                <a:latin typeface="Times New Roman" panose="02020603050405020304" pitchFamily="18" charset="0"/>
                <a:cs typeface="Times New Roman" panose="02020603050405020304" pitchFamily="18" charset="0"/>
              </a:rPr>
              <a:t> </a:t>
            </a:r>
            <a:r>
              <a:rPr lang="en-US" sz="2500" dirty="0" err="1" smtClean="0">
                <a:solidFill>
                  <a:schemeClr val="bg1"/>
                </a:solidFill>
                <a:latin typeface="Times New Roman" panose="02020603050405020304" pitchFamily="18" charset="0"/>
                <a:cs typeface="Times New Roman" panose="02020603050405020304" pitchFamily="18" charset="0"/>
              </a:rPr>
              <a:t>hasil</a:t>
            </a:r>
            <a:r>
              <a:rPr lang="en-US" sz="2500" dirty="0" smtClean="0">
                <a:solidFill>
                  <a:schemeClr val="bg1"/>
                </a:solidFill>
                <a:latin typeface="Times New Roman" panose="02020603050405020304" pitchFamily="18" charset="0"/>
                <a:cs typeface="Times New Roman" panose="02020603050405020304" pitchFamily="18" charset="0"/>
              </a:rPr>
              <a:t> </a:t>
            </a:r>
            <a:r>
              <a:rPr lang="en-US" sz="2500" dirty="0" err="1" smtClean="0">
                <a:solidFill>
                  <a:schemeClr val="bg1"/>
                </a:solidFill>
                <a:latin typeface="Times New Roman" panose="02020603050405020304" pitchFamily="18" charset="0"/>
                <a:cs typeface="Times New Roman" panose="02020603050405020304" pitchFamily="18" charset="0"/>
              </a:rPr>
              <a:t>dari</a:t>
            </a:r>
            <a:r>
              <a:rPr lang="en-US" sz="2500" dirty="0" smtClean="0">
                <a:solidFill>
                  <a:schemeClr val="bg1"/>
                </a:solidFill>
                <a:latin typeface="Times New Roman" panose="02020603050405020304" pitchFamily="18" charset="0"/>
                <a:cs typeface="Times New Roman" panose="02020603050405020304" pitchFamily="18" charset="0"/>
              </a:rPr>
              <a:t> </a:t>
            </a:r>
            <a:r>
              <a:rPr lang="en-US" sz="2500" dirty="0" err="1" smtClean="0">
                <a:solidFill>
                  <a:schemeClr val="bg1"/>
                </a:solidFill>
                <a:latin typeface="Times New Roman" panose="02020603050405020304" pitchFamily="18" charset="0"/>
                <a:cs typeface="Times New Roman" panose="02020603050405020304" pitchFamily="18" charset="0"/>
              </a:rPr>
              <a:t>percobaan</a:t>
            </a:r>
            <a:r>
              <a:rPr lang="en-US" sz="2500" dirty="0" smtClean="0">
                <a:solidFill>
                  <a:schemeClr val="bg1"/>
                </a:solidFill>
                <a:latin typeface="Times New Roman" panose="02020603050405020304" pitchFamily="18" charset="0"/>
                <a:cs typeface="Times New Roman" panose="02020603050405020304" pitchFamily="18" charset="0"/>
              </a:rPr>
              <a:t> </a:t>
            </a:r>
            <a:r>
              <a:rPr lang="en-US" sz="2500" dirty="0" err="1" smtClean="0">
                <a:solidFill>
                  <a:schemeClr val="bg1"/>
                </a:solidFill>
                <a:latin typeface="Times New Roman" panose="02020603050405020304" pitchFamily="18" charset="0"/>
                <a:cs typeface="Times New Roman" panose="02020603050405020304" pitchFamily="18" charset="0"/>
              </a:rPr>
              <a:t>pada</a:t>
            </a:r>
            <a:r>
              <a:rPr lang="en-US" sz="2500" dirty="0" smtClean="0">
                <a:solidFill>
                  <a:schemeClr val="bg1"/>
                </a:solidFill>
                <a:latin typeface="Times New Roman" panose="02020603050405020304" pitchFamily="18" charset="0"/>
                <a:cs typeface="Times New Roman" panose="02020603050405020304" pitchFamily="18" charset="0"/>
              </a:rPr>
              <a:t> </a:t>
            </a:r>
            <a:r>
              <a:rPr lang="en-US" sz="2500" dirty="0" err="1" smtClean="0">
                <a:solidFill>
                  <a:schemeClr val="bg1"/>
                </a:solidFill>
                <a:latin typeface="Times New Roman" panose="02020603050405020304" pitchFamily="18" charset="0"/>
                <a:cs typeface="Times New Roman" panose="02020603050405020304" pitchFamily="18" charset="0"/>
              </a:rPr>
              <a:t>Telkomsel</a:t>
            </a:r>
            <a:r>
              <a:rPr lang="en-US" sz="2500" dirty="0" smtClean="0">
                <a:solidFill>
                  <a:schemeClr val="bg1"/>
                </a:solidFill>
                <a:latin typeface="Times New Roman" panose="02020603050405020304" pitchFamily="18" charset="0"/>
                <a:cs typeface="Times New Roman" panose="02020603050405020304" pitchFamily="18" charset="0"/>
              </a:rPr>
              <a:t> ± </a:t>
            </a:r>
            <a:r>
              <a:rPr lang="en-US" sz="2500" dirty="0" err="1" smtClean="0">
                <a:solidFill>
                  <a:schemeClr val="bg1"/>
                </a:solidFill>
                <a:latin typeface="Times New Roman" panose="02020603050405020304" pitchFamily="18" charset="0"/>
                <a:cs typeface="Times New Roman" panose="02020603050405020304" pitchFamily="18" charset="0"/>
              </a:rPr>
              <a:t>jarak</a:t>
            </a:r>
            <a:r>
              <a:rPr lang="en-US" sz="2500" dirty="0" smtClean="0">
                <a:solidFill>
                  <a:schemeClr val="bg1"/>
                </a:solidFill>
                <a:latin typeface="Times New Roman" panose="02020603050405020304" pitchFamily="18" charset="0"/>
                <a:cs typeface="Times New Roman" panose="02020603050405020304" pitchFamily="18" charset="0"/>
              </a:rPr>
              <a:t> 860m. </a:t>
            </a:r>
            <a:endParaRPr lang="en-US" sz="2500" dirty="0">
              <a:solidFill>
                <a:schemeClr val="bg1"/>
              </a:solidFill>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929" y="1272988"/>
            <a:ext cx="3164542" cy="5585011"/>
          </a:xfrm>
          <a:prstGeom prst="rect">
            <a:avLst/>
          </a:prstGeom>
        </p:spPr>
      </p:pic>
      <p:graphicFrame>
        <p:nvGraphicFramePr>
          <p:cNvPr id="12" name="Table 11"/>
          <p:cNvGraphicFramePr>
            <a:graphicFrameLocks noGrp="1"/>
          </p:cNvGraphicFramePr>
          <p:nvPr>
            <p:extLst>
              <p:ext uri="{D42A27DB-BD31-4B8C-83A1-F6EECF244321}">
                <p14:modId xmlns:p14="http://schemas.microsoft.com/office/powerpoint/2010/main" val="2036815114"/>
              </p:ext>
            </p:extLst>
          </p:nvPr>
        </p:nvGraphicFramePr>
        <p:xfrm>
          <a:off x="4267200" y="3076688"/>
          <a:ext cx="5450542" cy="1981200"/>
        </p:xfrm>
        <a:graphic>
          <a:graphicData uri="http://schemas.openxmlformats.org/drawingml/2006/table">
            <a:tbl>
              <a:tblPr firstRow="1" bandRow="1">
                <a:tableStyleId>{5C22544A-7EE6-4342-B048-85BDC9FD1C3A}</a:tableStyleId>
              </a:tblPr>
              <a:tblGrid>
                <a:gridCol w="1461247"/>
                <a:gridCol w="3989295"/>
              </a:tblGrid>
              <a:tr h="23440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id-ID" sz="2000" dirty="0" smtClean="0">
                          <a:latin typeface="Times New Roman" panose="02020603050405020304" pitchFamily="18" charset="0"/>
                          <a:cs typeface="Times New Roman" panose="02020603050405020304" pitchFamily="18" charset="0"/>
                        </a:rPr>
                        <a:t>A</a:t>
                      </a:r>
                      <a:r>
                        <a:rPr lang="en-US" sz="2000" dirty="0" err="1" smtClean="0">
                          <a:latin typeface="Times New Roman" panose="02020603050405020304" pitchFamily="18" charset="0"/>
                          <a:cs typeface="Times New Roman" panose="02020603050405020304" pitchFamily="18" charset="0"/>
                        </a:rPr>
                        <a:t>rea</a:t>
                      </a:r>
                      <a:endParaRPr lang="id-ID" sz="2000" dirty="0" smtClean="0">
                        <a:latin typeface="Times New Roman" panose="02020603050405020304" pitchFamily="18" charset="0"/>
                        <a:cs typeface="Times New Roman" panose="02020603050405020304" pitchFamily="18" charset="0"/>
                      </a:endParaRPr>
                    </a:p>
                  </a:txBody>
                  <a:tcPr/>
                </a:tc>
                <a:tc>
                  <a:txBody>
                    <a:bodyPr/>
                    <a:lstStyle/>
                    <a:p>
                      <a:r>
                        <a:rPr lang="en-US" sz="2000" dirty="0" err="1" smtClean="0">
                          <a:latin typeface="Times New Roman" panose="02020603050405020304" pitchFamily="18" charset="0"/>
                          <a:cs typeface="Times New Roman" panose="02020603050405020304" pitchFamily="18" charset="0"/>
                        </a:rPr>
                        <a:t>Jalan</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Pom</a:t>
                      </a:r>
                      <a:r>
                        <a:rPr lang="en-US" sz="2000" baseline="0" dirty="0" smtClean="0">
                          <a:latin typeface="Times New Roman" panose="02020603050405020304" pitchFamily="18" charset="0"/>
                          <a:cs typeface="Times New Roman" panose="02020603050405020304" pitchFamily="18" charset="0"/>
                        </a:rPr>
                        <a:t> IX</a:t>
                      </a:r>
                      <a:endParaRPr lang="en-US" sz="2000" dirty="0">
                        <a:latin typeface="Times New Roman" panose="02020603050405020304" pitchFamily="18" charset="0"/>
                        <a:cs typeface="Times New Roman" panose="02020603050405020304" pitchFamily="18" charset="0"/>
                      </a:endParaRPr>
                    </a:p>
                  </a:txBody>
                  <a:tcPr/>
                </a:tc>
              </a:tr>
              <a:tr h="29422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id-ID" sz="2000" dirty="0" smtClean="0">
                          <a:latin typeface="Times New Roman" panose="02020603050405020304" pitchFamily="18" charset="0"/>
                          <a:cs typeface="Times New Roman" panose="02020603050405020304" pitchFamily="18" charset="0"/>
                        </a:rPr>
                        <a:t>P</a:t>
                      </a:r>
                      <a:r>
                        <a:rPr lang="en-US" sz="2000" dirty="0" err="1" smtClean="0">
                          <a:latin typeface="Times New Roman" panose="02020603050405020304" pitchFamily="18" charset="0"/>
                          <a:cs typeface="Times New Roman" panose="02020603050405020304" pitchFamily="18" charset="0"/>
                        </a:rPr>
                        <a:t>rovider</a:t>
                      </a:r>
                      <a:endParaRPr lang="id-ID" sz="2000" dirty="0" smtClean="0">
                        <a:latin typeface="Times New Roman" panose="02020603050405020304" pitchFamily="18" charset="0"/>
                        <a:cs typeface="Times New Roman" panose="02020603050405020304" pitchFamily="18" charset="0"/>
                      </a:endParaRPr>
                    </a:p>
                  </a:txBody>
                  <a:tcPr/>
                </a:tc>
                <a:tc>
                  <a:txBody>
                    <a:bodyPr/>
                    <a:lstStyle/>
                    <a:p>
                      <a:r>
                        <a:rPr lang="en-US" sz="2000" dirty="0" err="1" smtClean="0">
                          <a:latin typeface="Times New Roman" panose="02020603050405020304" pitchFamily="18" charset="0"/>
                          <a:cs typeface="Times New Roman" panose="02020603050405020304" pitchFamily="18" charset="0"/>
                        </a:rPr>
                        <a:t>Telkomsel</a:t>
                      </a:r>
                      <a:endParaRPr lang="en-US" sz="2000" dirty="0">
                        <a:latin typeface="Times New Roman" panose="02020603050405020304" pitchFamily="18" charset="0"/>
                        <a:cs typeface="Times New Roman" panose="02020603050405020304" pitchFamily="18" charset="0"/>
                      </a:endParaRPr>
                    </a:p>
                  </a:txBody>
                  <a:tcPr/>
                </a:tc>
              </a:tr>
              <a:tr h="29422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id-ID" sz="2000" dirty="0" smtClean="0">
                          <a:latin typeface="Times New Roman" panose="02020603050405020304" pitchFamily="18" charset="0"/>
                          <a:cs typeface="Times New Roman" panose="02020603050405020304" pitchFamily="18" charset="0"/>
                        </a:rPr>
                        <a:t>RSRP</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id-ID" sz="2000" dirty="0" smtClean="0">
                          <a:latin typeface="Times New Roman" panose="02020603050405020304" pitchFamily="18" charset="0"/>
                          <a:cs typeface="Times New Roman" panose="02020603050405020304" pitchFamily="18" charset="0"/>
                        </a:rPr>
                        <a:t>-92 dB</a:t>
                      </a:r>
                    </a:p>
                  </a:txBody>
                  <a:tcPr/>
                </a:tc>
              </a:tr>
              <a:tr h="29422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id-ID" sz="2000" dirty="0" smtClean="0">
                          <a:latin typeface="Times New Roman" panose="02020603050405020304" pitchFamily="18" charset="0"/>
                          <a:cs typeface="Times New Roman" panose="02020603050405020304" pitchFamily="18" charset="0"/>
                        </a:rPr>
                        <a:t>RSRQ</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id-ID" sz="2000" dirty="0" smtClean="0">
                          <a:latin typeface="Times New Roman" panose="02020603050405020304" pitchFamily="18" charset="0"/>
                          <a:cs typeface="Times New Roman" panose="02020603050405020304" pitchFamily="18" charset="0"/>
                        </a:rPr>
                        <a:t>-8 dB</a:t>
                      </a:r>
                    </a:p>
                  </a:txBody>
                  <a:tcPr/>
                </a:tc>
              </a:tr>
              <a:tr h="29422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id-ID" sz="2000" dirty="0" smtClean="0">
                          <a:latin typeface="Times New Roman" panose="02020603050405020304" pitchFamily="18" charset="0"/>
                          <a:cs typeface="Times New Roman" panose="02020603050405020304" pitchFamily="18" charset="0"/>
                        </a:rPr>
                        <a:t>RSSNR</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id-ID" sz="2000" dirty="0" smtClean="0">
                          <a:latin typeface="Times New Roman" panose="02020603050405020304" pitchFamily="18" charset="0"/>
                          <a:cs typeface="Times New Roman" panose="02020603050405020304" pitchFamily="18" charset="0"/>
                        </a:rPr>
                        <a:t>12 dB</a:t>
                      </a:r>
                    </a:p>
                  </a:txBody>
                  <a:tcPr/>
                </a:tc>
              </a:tr>
            </a:tbl>
          </a:graphicData>
        </a:graphic>
      </p:graphicFrame>
    </p:spTree>
    <p:extLst>
      <p:ext uri="{BB962C8B-B14F-4D97-AF65-F5344CB8AC3E}">
        <p14:creationId xmlns:p14="http://schemas.microsoft.com/office/powerpoint/2010/main" val="126708526"/>
      </p:ext>
    </p:extLst>
  </p:cSld>
  <p:clrMapOvr>
    <a:masterClrMapping/>
  </p:clrMapOvr>
  <mc:AlternateContent xmlns:mc="http://schemas.openxmlformats.org/markup-compatibility/2006" xmlns:p14="http://schemas.microsoft.com/office/powerpoint/2010/main">
    <mc:Choice Requires="p14">
      <p:transition spd="slow" p14:dur="1500">
        <p:wipe dir="d"/>
      </p:transition>
    </mc:Choice>
    <mc:Fallback xmlns="">
      <p:transition spd="slow">
        <p:wipe dir="d"/>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50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50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fade">
                                      <p:cBhvr>
                                        <p:cTn id="17" dur="10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50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500"/>
                                  </p:stCondLst>
                                  <p:childTnLst>
                                    <p:animEffect transition="out" filter="fade">
                                      <p:cBhvr>
                                        <p:cTn id="26" dur="1000"/>
                                        <p:tgtEl>
                                          <p:spTgt spid="2"/>
                                        </p:tgtEl>
                                      </p:cBhvr>
                                    </p:animEffect>
                                    <p:set>
                                      <p:cBhvr>
                                        <p:cTn id="27" dur="1" fill="hold">
                                          <p:stCondLst>
                                            <p:cond delay="999"/>
                                          </p:stCondLst>
                                        </p:cTn>
                                        <p:tgtEl>
                                          <p:spTgt spid="2"/>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500"/>
                                  </p:stCondLst>
                                  <p:childTnLst>
                                    <p:animEffect transition="out" filter="fade">
                                      <p:cBhvr>
                                        <p:cTn id="31" dur="1000"/>
                                        <p:tgtEl>
                                          <p:spTgt spid="10"/>
                                        </p:tgtEl>
                                      </p:cBhvr>
                                    </p:animEffect>
                                    <p:set>
                                      <p:cBhvr>
                                        <p:cTn id="32" dur="1" fill="hold">
                                          <p:stCondLst>
                                            <p:cond delay="999"/>
                                          </p:stCondLst>
                                        </p:cTn>
                                        <p:tgtEl>
                                          <p:spTgt spid="10"/>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500"/>
                                  </p:stCondLst>
                                  <p:childTnLst>
                                    <p:animEffect transition="out" filter="fade">
                                      <p:cBhvr>
                                        <p:cTn id="36" dur="1000"/>
                                        <p:tgtEl>
                                          <p:spTgt spid="7">
                                            <p:txEl>
                                              <p:pRg st="0" end="0"/>
                                            </p:txEl>
                                          </p:spTgt>
                                        </p:tgtEl>
                                      </p:cBhvr>
                                    </p:animEffect>
                                    <p:set>
                                      <p:cBhvr>
                                        <p:cTn id="37" dur="1" fill="hold">
                                          <p:stCondLst>
                                            <p:cond delay="999"/>
                                          </p:stCondLst>
                                        </p:cTn>
                                        <p:tgtEl>
                                          <p:spTgt spid="7">
                                            <p:txEl>
                                              <p:pRg st="0" end="0"/>
                                            </p:txEl>
                                          </p:spTgt>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500"/>
                                  </p:stCondLst>
                                  <p:childTnLst>
                                    <p:animEffect transition="out" filter="fade">
                                      <p:cBhvr>
                                        <p:cTn id="41" dur="1000"/>
                                        <p:tgtEl>
                                          <p:spTgt spid="12"/>
                                        </p:tgtEl>
                                      </p:cBhvr>
                                    </p:animEffect>
                                    <p:set>
                                      <p:cBhvr>
                                        <p:cTn id="42" dur="1" fill="hold">
                                          <p:stCondLst>
                                            <p:cond delay="9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7" grpId="0" build="p"/>
      <p:bldP spid="7" grpId="1" build="p"/>
    </p:bld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643</TotalTime>
  <Words>681</Words>
  <Application>Microsoft Office PowerPoint</Application>
  <PresentationFormat>Widescreen</PresentationFormat>
  <Paragraphs>222</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Calibri</vt:lpstr>
      <vt:lpstr>Century Gothic</vt:lpstr>
      <vt:lpstr>Times New Roman</vt:lpstr>
      <vt:lpstr>Wingdings</vt:lpstr>
      <vt:lpstr>Wingdings 3</vt:lpstr>
      <vt:lpstr>Slice</vt:lpstr>
      <vt:lpstr>PENGANTAR  TELEKOMUNIKASI</vt:lpstr>
      <vt:lpstr>Pengertian Tower BTS</vt:lpstr>
      <vt:lpstr>RSRP  (Reference Signal Received Power)</vt:lpstr>
      <vt:lpstr>PowerPoint Presentation</vt:lpstr>
      <vt:lpstr>RSRQ  (Reference Signal Received Quality)</vt:lpstr>
      <vt:lpstr>PowerPoint Presentation</vt:lpstr>
      <vt:lpstr>Analisis</vt:lpstr>
      <vt:lpstr>Telkomsel</vt:lpstr>
      <vt:lpstr>Percobaan pada Telkomsel</vt:lpstr>
      <vt:lpstr>Kecepatan jaringan</vt:lpstr>
      <vt:lpstr>Perbandingan</vt:lpstr>
      <vt:lpstr>Kecepatan jaringan</vt:lpstr>
      <vt:lpstr>Bts tower telkomsel</vt:lpstr>
      <vt:lpstr>Hasil perbandingan</vt:lpstr>
      <vt:lpstr>XL</vt:lpstr>
      <vt:lpstr>Percobaan pada XL</vt:lpstr>
      <vt:lpstr>Kecepatan jaringan</vt:lpstr>
      <vt:lpstr>Perbandingan</vt:lpstr>
      <vt:lpstr>Kecepatan jaringan</vt:lpstr>
      <vt:lpstr>Bts tower telkomsel</vt:lpstr>
      <vt:lpstr>Hasil perbandingan</vt:lpstr>
      <vt:lpstr>Tri</vt:lpstr>
      <vt:lpstr>Percobaan pada tri</vt:lpstr>
      <vt:lpstr>Kecepatan jaringan</vt:lpstr>
      <vt:lpstr>Bts tower tri</vt:lpstr>
      <vt:lpstr>Analisis Umum</vt:lpstr>
      <vt:lpstr>Analisis Jarak</vt:lpstr>
      <vt:lpstr>Terima kasih</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PENGANTAR  TELEKOMUNIKASI</dc:title>
  <dc:creator>Microsoft account</dc:creator>
  <cp:lastModifiedBy>Microsoft account</cp:lastModifiedBy>
  <cp:revision>44</cp:revision>
  <dcterms:created xsi:type="dcterms:W3CDTF">2020-10-17T11:54:09Z</dcterms:created>
  <dcterms:modified xsi:type="dcterms:W3CDTF">2020-10-24T04:18:52Z</dcterms:modified>
</cp:coreProperties>
</file>