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Classic Bold" charset="1" panose="00000800000000000000"/>
      <p:regular r:id="rId11"/>
    </p:embeddedFont>
    <p:embeddedFont>
      <p:font typeface="Montserrat Classic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111642">
            <a:off x="11120480" y="1055557"/>
            <a:ext cx="10443683" cy="8487866"/>
          </a:xfrm>
          <a:custGeom>
            <a:avLst/>
            <a:gdLst/>
            <a:ahLst/>
            <a:cxnLst/>
            <a:rect r="r" b="b" t="t" l="l"/>
            <a:pathLst>
              <a:path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18441" y="9258300"/>
            <a:ext cx="9727319" cy="3106962"/>
          </a:xfrm>
          <a:custGeom>
            <a:avLst/>
            <a:gdLst/>
            <a:ahLst/>
            <a:cxnLst/>
            <a:rect r="r" b="b" t="t" l="l"/>
            <a:pathLst>
              <a:path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92450"/>
            <a:ext cx="10339402" cy="1444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38"/>
              </a:lnSpc>
            </a:pPr>
            <a:r>
              <a:rPr lang="en-US" sz="10947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MINDSPARK’S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111675"/>
            <a:ext cx="12572026" cy="103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69"/>
              </a:lnSpc>
            </a:pPr>
            <a:r>
              <a:rPr lang="en-US" sz="7848" b="true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DYNAMIC QUESTIONING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36122" y="9391448"/>
            <a:ext cx="485187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spc="124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G26-MindSpark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683654"/>
            <a:ext cx="3200115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Supervised by: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324296"/>
            <a:ext cx="5809760" cy="52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Dr. Syed Khaldoon Khurshid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525861">
            <a:off x="8833935" y="-1539427"/>
            <a:ext cx="13709384" cy="13709384"/>
          </a:xfrm>
          <a:custGeom>
            <a:avLst/>
            <a:gdLst/>
            <a:ahLst/>
            <a:cxnLst/>
            <a:rect r="r" b="b" t="t" l="l"/>
            <a:pathLst>
              <a:path h="13709384" w="13709384">
                <a:moveTo>
                  <a:pt x="0" y="0"/>
                </a:moveTo>
                <a:lnTo>
                  <a:pt x="13709385" y="0"/>
                </a:lnTo>
                <a:lnTo>
                  <a:pt x="13709385" y="13709384"/>
                </a:lnTo>
                <a:lnTo>
                  <a:pt x="0" y="1370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97610"/>
            <a:ext cx="6543675" cy="249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Each symptom is mapped to a predefined question bank based on DSM-5 criteria. The AI then selects the most relevant questions to refine the diagnosis.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8532740">
            <a:off x="-2703495" y="7048838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3792403" y="3101351"/>
            <a:ext cx="0" cy="893184"/>
          </a:xfrm>
          <a:prstGeom prst="line">
            <a:avLst/>
          </a:prstGeom>
          <a:ln cap="flat" w="1238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3912955" y="5597021"/>
            <a:ext cx="31848" cy="695325"/>
          </a:xfrm>
          <a:prstGeom prst="line">
            <a:avLst/>
          </a:prstGeom>
          <a:ln cap="flat" w="1238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156333" y="1410340"/>
            <a:ext cx="3532295" cy="1730824"/>
          </a:xfrm>
          <a:custGeom>
            <a:avLst/>
            <a:gdLst/>
            <a:ahLst/>
            <a:cxnLst/>
            <a:rect r="r" b="b" t="t" l="l"/>
            <a:pathLst>
              <a:path h="1730824" w="3532295">
                <a:moveTo>
                  <a:pt x="0" y="0"/>
                </a:moveTo>
                <a:lnTo>
                  <a:pt x="3532295" y="0"/>
                </a:lnTo>
                <a:lnTo>
                  <a:pt x="3532295" y="1730825"/>
                </a:lnTo>
                <a:lnTo>
                  <a:pt x="0" y="1730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114425"/>
            <a:ext cx="7110543" cy="1986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HOW MINDSPARK GENERATES QUESTIONS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78656" y="6292346"/>
            <a:ext cx="3532295" cy="1730824"/>
          </a:xfrm>
          <a:custGeom>
            <a:avLst/>
            <a:gdLst/>
            <a:ahLst/>
            <a:cxnLst/>
            <a:rect r="r" b="b" t="t" l="l"/>
            <a:pathLst>
              <a:path h="1730824" w="3532295">
                <a:moveTo>
                  <a:pt x="0" y="0"/>
                </a:moveTo>
                <a:lnTo>
                  <a:pt x="3532295" y="0"/>
                </a:lnTo>
                <a:lnTo>
                  <a:pt x="3532295" y="1730824"/>
                </a:lnTo>
                <a:lnTo>
                  <a:pt x="0" y="17308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46808" y="3866196"/>
            <a:ext cx="3532295" cy="1730824"/>
          </a:xfrm>
          <a:custGeom>
            <a:avLst/>
            <a:gdLst/>
            <a:ahLst/>
            <a:cxnLst/>
            <a:rect r="r" b="b" t="t" l="l"/>
            <a:pathLst>
              <a:path h="1730824" w="3532295">
                <a:moveTo>
                  <a:pt x="0" y="0"/>
                </a:moveTo>
                <a:lnTo>
                  <a:pt x="3532295" y="0"/>
                </a:lnTo>
                <a:lnTo>
                  <a:pt x="3532295" y="1730825"/>
                </a:lnTo>
                <a:lnTo>
                  <a:pt x="0" y="17308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2399638" y="1881516"/>
            <a:ext cx="2872136" cy="52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User Prompt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08736" y="4135978"/>
            <a:ext cx="2872136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Symptom Extraction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08736" y="6562128"/>
            <a:ext cx="2872136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2799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Question Generation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8532740">
            <a:off x="-2336003" y="7297186"/>
            <a:ext cx="6729406" cy="5469172"/>
          </a:xfrm>
          <a:custGeom>
            <a:avLst/>
            <a:gdLst/>
            <a:ahLst/>
            <a:cxnLst/>
            <a:rect r="r" b="b" t="t" l="l"/>
            <a:pathLst>
              <a:path h="5469172" w="6729406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10292" y="6490247"/>
            <a:ext cx="2534646" cy="1032410"/>
            <a:chOff x="0" y="0"/>
            <a:chExt cx="667561" cy="2719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7561" cy="271911"/>
            </a:xfrm>
            <a:custGeom>
              <a:avLst/>
              <a:gdLst/>
              <a:ahLst/>
              <a:cxnLst/>
              <a:rect r="r" b="b" t="t" l="l"/>
              <a:pathLst>
                <a:path h="271911" w="667561">
                  <a:moveTo>
                    <a:pt x="51925" y="0"/>
                  </a:moveTo>
                  <a:lnTo>
                    <a:pt x="615636" y="0"/>
                  </a:lnTo>
                  <a:cubicBezTo>
                    <a:pt x="629407" y="0"/>
                    <a:pt x="642615" y="5471"/>
                    <a:pt x="652353" y="15209"/>
                  </a:cubicBezTo>
                  <a:cubicBezTo>
                    <a:pt x="662090" y="24947"/>
                    <a:pt x="667561" y="38154"/>
                    <a:pt x="667561" y="51925"/>
                  </a:cubicBezTo>
                  <a:lnTo>
                    <a:pt x="667561" y="219985"/>
                  </a:lnTo>
                  <a:cubicBezTo>
                    <a:pt x="667561" y="233757"/>
                    <a:pt x="662090" y="246964"/>
                    <a:pt x="652353" y="256702"/>
                  </a:cubicBezTo>
                  <a:cubicBezTo>
                    <a:pt x="642615" y="266440"/>
                    <a:pt x="629407" y="271911"/>
                    <a:pt x="615636" y="271911"/>
                  </a:cubicBezTo>
                  <a:lnTo>
                    <a:pt x="51925" y="271911"/>
                  </a:lnTo>
                  <a:cubicBezTo>
                    <a:pt x="38154" y="271911"/>
                    <a:pt x="24947" y="266440"/>
                    <a:pt x="15209" y="256702"/>
                  </a:cubicBezTo>
                  <a:cubicBezTo>
                    <a:pt x="5471" y="246964"/>
                    <a:pt x="0" y="233757"/>
                    <a:pt x="0" y="219985"/>
                  </a:cubicBezTo>
                  <a:lnTo>
                    <a:pt x="0" y="51925"/>
                  </a:lnTo>
                  <a:cubicBezTo>
                    <a:pt x="0" y="38154"/>
                    <a:pt x="5471" y="24947"/>
                    <a:pt x="15209" y="15209"/>
                  </a:cubicBezTo>
                  <a:cubicBezTo>
                    <a:pt x="24947" y="5471"/>
                    <a:pt x="38154" y="0"/>
                    <a:pt x="51925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667561" cy="367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sz="2499">
                  <a:solidFill>
                    <a:srgbClr val="2E2E2E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Feeling low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54613" y="6490247"/>
            <a:ext cx="3235521" cy="1032410"/>
            <a:chOff x="0" y="0"/>
            <a:chExt cx="852154" cy="2719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2154" cy="271911"/>
            </a:xfrm>
            <a:custGeom>
              <a:avLst/>
              <a:gdLst/>
              <a:ahLst/>
              <a:cxnLst/>
              <a:rect r="r" b="b" t="t" l="l"/>
              <a:pathLst>
                <a:path h="271911" w="852154">
                  <a:moveTo>
                    <a:pt x="40677" y="0"/>
                  </a:moveTo>
                  <a:lnTo>
                    <a:pt x="811476" y="0"/>
                  </a:lnTo>
                  <a:cubicBezTo>
                    <a:pt x="822265" y="0"/>
                    <a:pt x="832611" y="4286"/>
                    <a:pt x="840240" y="11914"/>
                  </a:cubicBezTo>
                  <a:cubicBezTo>
                    <a:pt x="847868" y="19543"/>
                    <a:pt x="852154" y="29889"/>
                    <a:pt x="852154" y="40677"/>
                  </a:cubicBezTo>
                  <a:lnTo>
                    <a:pt x="852154" y="231233"/>
                  </a:lnTo>
                  <a:cubicBezTo>
                    <a:pt x="852154" y="253699"/>
                    <a:pt x="833942" y="271911"/>
                    <a:pt x="811476" y="271911"/>
                  </a:cubicBezTo>
                  <a:lnTo>
                    <a:pt x="40677" y="271911"/>
                  </a:lnTo>
                  <a:cubicBezTo>
                    <a:pt x="18212" y="271911"/>
                    <a:pt x="0" y="253699"/>
                    <a:pt x="0" y="231233"/>
                  </a:cubicBezTo>
                  <a:lnTo>
                    <a:pt x="0" y="40677"/>
                  </a:lnTo>
                  <a:cubicBezTo>
                    <a:pt x="0" y="18212"/>
                    <a:pt x="18212" y="0"/>
                    <a:pt x="40677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852154" cy="367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sz="2499">
                  <a:solidFill>
                    <a:srgbClr val="2E2E2E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Tired All time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99809" y="6490247"/>
            <a:ext cx="5085829" cy="1032410"/>
            <a:chOff x="0" y="0"/>
            <a:chExt cx="1339477" cy="27191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9478" cy="271911"/>
            </a:xfrm>
            <a:custGeom>
              <a:avLst/>
              <a:gdLst/>
              <a:ahLst/>
              <a:cxnLst/>
              <a:rect r="r" b="b" t="t" l="l"/>
              <a:pathLst>
                <a:path h="271911" w="1339478">
                  <a:moveTo>
                    <a:pt x="25878" y="0"/>
                  </a:moveTo>
                  <a:lnTo>
                    <a:pt x="1313599" y="0"/>
                  </a:lnTo>
                  <a:cubicBezTo>
                    <a:pt x="1320463" y="0"/>
                    <a:pt x="1327045" y="2726"/>
                    <a:pt x="1331898" y="7580"/>
                  </a:cubicBezTo>
                  <a:cubicBezTo>
                    <a:pt x="1336751" y="12433"/>
                    <a:pt x="1339478" y="19015"/>
                    <a:pt x="1339478" y="25878"/>
                  </a:cubicBezTo>
                  <a:lnTo>
                    <a:pt x="1339478" y="246032"/>
                  </a:lnTo>
                  <a:cubicBezTo>
                    <a:pt x="1339478" y="260324"/>
                    <a:pt x="1327891" y="271911"/>
                    <a:pt x="1313599" y="271911"/>
                  </a:cubicBezTo>
                  <a:lnTo>
                    <a:pt x="25878" y="271911"/>
                  </a:lnTo>
                  <a:cubicBezTo>
                    <a:pt x="19015" y="271911"/>
                    <a:pt x="12433" y="269184"/>
                    <a:pt x="7580" y="264331"/>
                  </a:cubicBezTo>
                  <a:cubicBezTo>
                    <a:pt x="2726" y="259478"/>
                    <a:pt x="0" y="252896"/>
                    <a:pt x="0" y="246032"/>
                  </a:cubicBezTo>
                  <a:lnTo>
                    <a:pt x="0" y="25878"/>
                  </a:lnTo>
                  <a:cubicBezTo>
                    <a:pt x="0" y="19015"/>
                    <a:pt x="2726" y="12433"/>
                    <a:pt x="7580" y="7580"/>
                  </a:cubicBezTo>
                  <a:cubicBezTo>
                    <a:pt x="12433" y="2726"/>
                    <a:pt x="19015" y="0"/>
                    <a:pt x="25878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339477" cy="3671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99"/>
                </a:lnSpc>
              </a:pPr>
              <a:r>
                <a:rPr lang="en-US" sz="2499">
                  <a:solidFill>
                    <a:srgbClr val="2E2E2E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Feel like don’t do anything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95498" y="3180087"/>
            <a:ext cx="15963802" cy="1543050"/>
            <a:chOff x="0" y="0"/>
            <a:chExt cx="4204458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204458" cy="406400"/>
            </a:xfrm>
            <a:custGeom>
              <a:avLst/>
              <a:gdLst/>
              <a:ahLst/>
              <a:cxnLst/>
              <a:rect r="r" b="b" t="t" l="l"/>
              <a:pathLst>
                <a:path h="406400" w="4204458">
                  <a:moveTo>
                    <a:pt x="0" y="0"/>
                  </a:moveTo>
                  <a:lnTo>
                    <a:pt x="4204458" y="0"/>
                  </a:lnTo>
                  <a:lnTo>
                    <a:pt x="4204458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2BB4D4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4204458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19"/>
                </a:lnSpc>
              </a:pPr>
              <a:r>
                <a:rPr lang="en-US" sz="26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I've been </a:t>
              </a:r>
              <a:r>
                <a:rPr lang="en-US" b="true" sz="26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feeling very low</a:t>
              </a:r>
              <a:r>
                <a:rPr lang="en-US" sz="26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 and </a:t>
              </a:r>
              <a:r>
                <a:rPr lang="en-US" b="true" sz="26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tired all the time</a:t>
              </a:r>
              <a:r>
                <a:rPr lang="en-US" sz="26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. I </a:t>
              </a:r>
              <a:r>
                <a:rPr lang="en-US" b="true" sz="2699">
                  <a:solidFill>
                    <a:srgbClr val="000000"/>
                  </a:solidFill>
                  <a:latin typeface="Montserrat Classic Bold"/>
                  <a:ea typeface="Montserrat Classic Bold"/>
                  <a:cs typeface="Montserrat Classic Bold"/>
                  <a:sym typeface="Montserrat Classic Bold"/>
                </a:rPr>
                <a:t>don't feel like doing anything</a:t>
              </a:r>
              <a:r>
                <a:rPr lang="en-US" sz="2699">
                  <a:solidFill>
                    <a:srgbClr val="000000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 anymore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1152525"/>
            <a:ext cx="7110543" cy="93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PROMPTING</a:t>
            </a:r>
          </a:p>
        </p:txBody>
      </p:sp>
      <p:sp>
        <p:nvSpPr>
          <p:cNvPr name="AutoShape 16" id="16"/>
          <p:cNvSpPr/>
          <p:nvPr/>
        </p:nvSpPr>
        <p:spPr>
          <a:xfrm>
            <a:off x="4477615" y="4723137"/>
            <a:ext cx="0" cy="1767110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7" id="17"/>
          <p:cNvSpPr/>
          <p:nvPr/>
        </p:nvSpPr>
        <p:spPr>
          <a:xfrm>
            <a:off x="8572373" y="4680308"/>
            <a:ext cx="0" cy="1809939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8" id="18"/>
          <p:cNvSpPr/>
          <p:nvPr/>
        </p:nvSpPr>
        <p:spPr>
          <a:xfrm>
            <a:off x="13942723" y="4680308"/>
            <a:ext cx="0" cy="1809939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2349" y="2522775"/>
            <a:ext cx="17143302" cy="7015767"/>
          </a:xfrm>
          <a:custGeom>
            <a:avLst/>
            <a:gdLst/>
            <a:ahLst/>
            <a:cxnLst/>
            <a:rect r="r" b="b" t="t" l="l"/>
            <a:pathLst>
              <a:path h="7015767" w="17143302">
                <a:moveTo>
                  <a:pt x="0" y="0"/>
                </a:moveTo>
                <a:lnTo>
                  <a:pt x="17143302" y="0"/>
                </a:lnTo>
                <a:lnTo>
                  <a:pt x="17143302" y="7015767"/>
                </a:lnTo>
                <a:lnTo>
                  <a:pt x="0" y="7015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6" t="-10302" r="-25991" b="-583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7239" y="669607"/>
            <a:ext cx="12331712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AI MATCHES SYMPTOMS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03394" y="1555432"/>
            <a:ext cx="10339402" cy="5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999" b="true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TO DIAGNOSTIC QUESTIONS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1668" y="2899844"/>
            <a:ext cx="3086100" cy="1236501"/>
            <a:chOff x="0" y="0"/>
            <a:chExt cx="812800" cy="3256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25663"/>
            </a:xfrm>
            <a:custGeom>
              <a:avLst/>
              <a:gdLst/>
              <a:ahLst/>
              <a:cxnLst/>
              <a:rect r="r" b="b" t="t" l="l"/>
              <a:pathLst>
                <a:path h="325663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97722"/>
                  </a:lnTo>
                  <a:cubicBezTo>
                    <a:pt x="812800" y="268382"/>
                    <a:pt x="755519" y="325663"/>
                    <a:pt x="684859" y="325663"/>
                  </a:cubicBezTo>
                  <a:lnTo>
                    <a:pt x="127941" y="325663"/>
                  </a:lnTo>
                  <a:cubicBezTo>
                    <a:pt x="94009" y="325663"/>
                    <a:pt x="61467" y="312183"/>
                    <a:pt x="37473" y="288190"/>
                  </a:cubicBezTo>
                  <a:cubicBezTo>
                    <a:pt x="13479" y="264196"/>
                    <a:pt x="0" y="231654"/>
                    <a:pt x="0" y="197722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812800" cy="382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Feeling Low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48914" y="2912771"/>
            <a:ext cx="2447148" cy="1223574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2BB4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Fatigue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4577768" y="3518095"/>
            <a:ext cx="2977040" cy="6463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9" id="9"/>
          <p:cNvGrpSpPr/>
          <p:nvPr/>
        </p:nvGrpSpPr>
        <p:grpSpPr>
          <a:xfrm rot="0">
            <a:off x="1654208" y="6749499"/>
            <a:ext cx="2923559" cy="1223574"/>
            <a:chOff x="0" y="0"/>
            <a:chExt cx="971036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1036" cy="406400"/>
            </a:xfrm>
            <a:custGeom>
              <a:avLst/>
              <a:gdLst/>
              <a:ahLst/>
              <a:cxnLst/>
              <a:rect r="r" b="b" t="t" l="l"/>
              <a:pathLst>
                <a:path h="406400" w="971036">
                  <a:moveTo>
                    <a:pt x="971036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971036" y="406400"/>
                  </a:lnTo>
                  <a:lnTo>
                    <a:pt x="869436" y="203200"/>
                  </a:lnTo>
                  <a:lnTo>
                    <a:pt x="971036" y="0"/>
                  </a:lnTo>
                  <a:close/>
                </a:path>
              </a:pathLst>
            </a:custGeom>
            <a:solidFill>
              <a:srgbClr val="2BB4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88900" y="-47625"/>
              <a:ext cx="79323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Depressoin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607452" y="5283621"/>
            <a:ext cx="2447148" cy="1223574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812800" y="0"/>
                  </a:moveTo>
                  <a:lnTo>
                    <a:pt x="0" y="0"/>
                  </a:lnTo>
                  <a:lnTo>
                    <a:pt x="101600" y="203200"/>
                  </a:lnTo>
                  <a:lnTo>
                    <a:pt x="0" y="406400"/>
                  </a:lnTo>
                  <a:lnTo>
                    <a:pt x="812800" y="406400"/>
                  </a:lnTo>
                  <a:lnTo>
                    <a:pt x="711200" y="203200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2BB4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8900" y="-47625"/>
              <a:ext cx="6350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Stress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4187656" y="4136345"/>
            <a:ext cx="1419795" cy="1147276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3034718" y="4136345"/>
            <a:ext cx="81270" cy="2613154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grpSp>
        <p:nvGrpSpPr>
          <p:cNvPr name="Group 17" id="17"/>
          <p:cNvGrpSpPr/>
          <p:nvPr/>
        </p:nvGrpSpPr>
        <p:grpSpPr>
          <a:xfrm rot="0">
            <a:off x="11804585" y="2552344"/>
            <a:ext cx="6175023" cy="7338890"/>
            <a:chOff x="0" y="0"/>
            <a:chExt cx="1626343" cy="19328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26343" cy="1932876"/>
            </a:xfrm>
            <a:custGeom>
              <a:avLst/>
              <a:gdLst/>
              <a:ahLst/>
              <a:cxnLst/>
              <a:rect r="r" b="b" t="t" l="l"/>
              <a:pathLst>
                <a:path h="1932876" w="1626343">
                  <a:moveTo>
                    <a:pt x="63941" y="0"/>
                  </a:moveTo>
                  <a:lnTo>
                    <a:pt x="1562402" y="0"/>
                  </a:lnTo>
                  <a:cubicBezTo>
                    <a:pt x="1597716" y="0"/>
                    <a:pt x="1626343" y="28627"/>
                    <a:pt x="1626343" y="63941"/>
                  </a:cubicBezTo>
                  <a:lnTo>
                    <a:pt x="1626343" y="1868935"/>
                  </a:lnTo>
                  <a:cubicBezTo>
                    <a:pt x="1626343" y="1885894"/>
                    <a:pt x="1619607" y="1902157"/>
                    <a:pt x="1607615" y="1914148"/>
                  </a:cubicBezTo>
                  <a:cubicBezTo>
                    <a:pt x="1595624" y="1926140"/>
                    <a:pt x="1579360" y="1932876"/>
                    <a:pt x="1562402" y="1932876"/>
                  </a:cubicBezTo>
                  <a:lnTo>
                    <a:pt x="63941" y="1932876"/>
                  </a:lnTo>
                  <a:cubicBezTo>
                    <a:pt x="46983" y="1932876"/>
                    <a:pt x="30719" y="1926140"/>
                    <a:pt x="18728" y="1914148"/>
                  </a:cubicBezTo>
                  <a:cubicBezTo>
                    <a:pt x="6737" y="1902157"/>
                    <a:pt x="0" y="1885894"/>
                    <a:pt x="0" y="1868935"/>
                  </a:cubicBezTo>
                  <a:lnTo>
                    <a:pt x="0" y="63941"/>
                  </a:lnTo>
                  <a:cubicBezTo>
                    <a:pt x="0" y="46983"/>
                    <a:pt x="6737" y="30719"/>
                    <a:pt x="18728" y="18728"/>
                  </a:cubicBezTo>
                  <a:cubicBezTo>
                    <a:pt x="30719" y="6737"/>
                    <a:pt x="46983" y="0"/>
                    <a:pt x="6394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626343" cy="198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Do you often feel sad or empty for most of the day?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Do you experience a loss of interest in activities you once enjoyed?, 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Do you have trouble sleeping or sleep too much?,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 Do you feel fatigued or have low energy nearly every day?,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 Do you experience feelings of worthlessness or excessive guilt?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Do you have difficulty concentrating or making decisions?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Do you feel hopeless about the future?</a:t>
              </a:r>
            </a:p>
            <a:p>
              <a:pPr algn="l" marL="496569" indent="-248284" lvl="1">
                <a:lnSpc>
                  <a:spcPts val="3219"/>
                </a:lnSpc>
                <a:buFont typeface="Arial"/>
                <a:buChar char="•"/>
              </a:pPr>
              <a:r>
                <a:rPr lang="en-US" sz="2299">
                  <a:solidFill>
                    <a:srgbClr val="FFFFFF"/>
                  </a:solidFill>
                  <a:latin typeface="Montserrat Classic"/>
                  <a:ea typeface="Montserrat Classic"/>
                  <a:cs typeface="Montserrat Classic"/>
                  <a:sym typeface="Montserrat Classic"/>
                </a:rPr>
                <a:t>Do you have recurring thoughts of death or suicide?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4299753" y="636274"/>
            <a:ext cx="954569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true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MATCHING SYMPTOMS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07452" y="1522099"/>
            <a:ext cx="10339402" cy="52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9"/>
              </a:lnSpc>
            </a:pPr>
            <a:r>
              <a:rPr lang="en-US" sz="3999" b="true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WITH OUR DATASET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845447" y="1649236"/>
            <a:ext cx="2030164" cy="58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9"/>
              </a:lnSpc>
              <a:spcBef>
                <a:spcPct val="0"/>
              </a:spcBef>
            </a:pPr>
            <a:r>
              <a:rPr lang="en-US" b="true" sz="3099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Questions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DAGMf08nqRM</dc:identifier>
  <dcterms:modified xsi:type="dcterms:W3CDTF">2011-08-01T06:04:30Z</dcterms:modified>
  <cp:revision>1</cp:revision>
  <dc:title>Fatima Muskan 2021-CS-78</dc:title>
</cp:coreProperties>
</file>