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69" r:id="rId3"/>
    <p:sldId id="261" r:id="rId4"/>
    <p:sldId id="263" r:id="rId5"/>
    <p:sldId id="257" r:id="rId6"/>
    <p:sldId id="262" r:id="rId7"/>
    <p:sldId id="270" r:id="rId8"/>
    <p:sldId id="267" r:id="rId9"/>
    <p:sldId id="306" r:id="rId10"/>
    <p:sldId id="265" r:id="rId11"/>
    <p:sldId id="264" r:id="rId12"/>
    <p:sldId id="271" r:id="rId13"/>
    <p:sldId id="307" r:id="rId14"/>
    <p:sldId id="30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7"/>
    <p:restoredTop sz="96327"/>
  </p:normalViewPr>
  <p:slideViewPr>
    <p:cSldViewPr snapToGrid="0">
      <p:cViewPr varScale="1">
        <p:scale>
          <a:sx n="116" d="100"/>
          <a:sy n="116" d="100"/>
        </p:scale>
        <p:origin x="20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Users/gozi/Desktop/Data%20analysis%20and%20decision%20making/export%20-%202023-08-14T151002.760.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gozi/Downloads/export%20-%202023-08-14T151002.760.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 Bar Chart</a:t>
            </a:r>
          </a:p>
        </c:rich>
      </c:tx>
      <c:layout>
        <c:manualLayout>
          <c:xMode val="edge"/>
          <c:yMode val="edge"/>
          <c:x val="0.35009119177319603"/>
          <c:y val="7.708509101503462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chart'!$ARL$1</c:f>
              <c:strCache>
                <c:ptCount val="1"/>
                <c:pt idx="0">
                  <c:v>x-bar</c:v>
                </c:pt>
              </c:strCache>
            </c:strRef>
          </c:tx>
          <c:spPr>
            <a:ln w="28575" cap="rnd">
              <a:solidFill>
                <a:schemeClr val="accent1"/>
              </a:solidFill>
              <a:round/>
            </a:ln>
            <a:effectLst/>
          </c:spPr>
          <c:marker>
            <c:symbol val="none"/>
          </c:marker>
          <c:val>
            <c:numRef>
              <c:f>'control chart'!$ARL$2:$ARL$32</c:f>
              <c:numCache>
                <c:formatCode>0</c:formatCode>
                <c:ptCount val="31"/>
                <c:pt idx="0">
                  <c:v>210.89582733812949</c:v>
                </c:pt>
                <c:pt idx="1">
                  <c:v>187.67977401129943</c:v>
                </c:pt>
                <c:pt idx="2">
                  <c:v>196.7800966183575</c:v>
                </c:pt>
                <c:pt idx="3">
                  <c:v>191.30000000000004</c:v>
                </c:pt>
                <c:pt idx="4">
                  <c:v>208.89739495798329</c:v>
                </c:pt>
                <c:pt idx="5">
                  <c:v>181.41952380952381</c:v>
                </c:pt>
                <c:pt idx="6">
                  <c:v>179.18304721030043</c:v>
                </c:pt>
                <c:pt idx="7">
                  <c:v>151.06751072961379</c:v>
                </c:pt>
                <c:pt idx="8">
                  <c:v>186.81566765578629</c:v>
                </c:pt>
                <c:pt idx="9">
                  <c:v>161.11214285714286</c:v>
                </c:pt>
                <c:pt idx="10">
                  <c:v>166.56441696113083</c:v>
                </c:pt>
                <c:pt idx="11">
                  <c:v>181.15430711610483</c:v>
                </c:pt>
                <c:pt idx="12">
                  <c:v>155.87063492063496</c:v>
                </c:pt>
                <c:pt idx="13">
                  <c:v>159.58908794788269</c:v>
                </c:pt>
                <c:pt idx="14">
                  <c:v>217.95808785529724</c:v>
                </c:pt>
                <c:pt idx="15">
                  <c:v>184.84209570957103</c:v>
                </c:pt>
                <c:pt idx="16">
                  <c:v>149.95402450518372</c:v>
                </c:pt>
                <c:pt idx="17">
                  <c:v>143.28176625659054</c:v>
                </c:pt>
                <c:pt idx="18">
                  <c:v>131.91373462214415</c:v>
                </c:pt>
                <c:pt idx="19">
                  <c:v>104.65704566635594</c:v>
                </c:pt>
                <c:pt idx="20">
                  <c:v>134.85301716350509</c:v>
                </c:pt>
                <c:pt idx="21">
                  <c:v>181.44300999999999</c:v>
                </c:pt>
                <c:pt idx="22">
                  <c:v>163.71342681858019</c:v>
                </c:pt>
                <c:pt idx="23">
                  <c:v>154.94135864135856</c:v>
                </c:pt>
                <c:pt idx="24">
                  <c:v>128.21468065693435</c:v>
                </c:pt>
                <c:pt idx="25">
                  <c:v>112.67824561403511</c:v>
                </c:pt>
                <c:pt idx="26">
                  <c:v>108.66361746361751</c:v>
                </c:pt>
                <c:pt idx="27">
                  <c:v>101.8655078125001</c:v>
                </c:pt>
                <c:pt idx="28">
                  <c:v>82.17782340862415</c:v>
                </c:pt>
                <c:pt idx="29">
                  <c:v>98.341957618567093</c:v>
                </c:pt>
                <c:pt idx="30">
                  <c:v>78.607736720554229</c:v>
                </c:pt>
              </c:numCache>
            </c:numRef>
          </c:val>
          <c:smooth val="0"/>
          <c:extLst>
            <c:ext xmlns:c16="http://schemas.microsoft.com/office/drawing/2014/chart" uri="{C3380CC4-5D6E-409C-BE32-E72D297353CC}">
              <c16:uniqueId val="{00000000-F2F5-A34E-8B99-A21193816CBA}"/>
            </c:ext>
          </c:extLst>
        </c:ser>
        <c:ser>
          <c:idx val="1"/>
          <c:order val="1"/>
          <c:tx>
            <c:strRef>
              <c:f>'control chart'!$ARM$1</c:f>
              <c:strCache>
                <c:ptCount val="1"/>
                <c:pt idx="0">
                  <c:v>xbar bar</c:v>
                </c:pt>
              </c:strCache>
            </c:strRef>
          </c:tx>
          <c:spPr>
            <a:ln w="28575" cap="rnd">
              <a:solidFill>
                <a:schemeClr val="accent2"/>
              </a:solidFill>
              <a:round/>
            </a:ln>
            <a:effectLst/>
          </c:spPr>
          <c:marker>
            <c:symbol val="none"/>
          </c:marker>
          <c:val>
            <c:numRef>
              <c:f>'control chart'!$ARM$2:$ARM$32</c:f>
              <c:numCache>
                <c:formatCode>0</c:formatCode>
                <c:ptCount val="31"/>
                <c:pt idx="0">
                  <c:v>150.58035362943926</c:v>
                </c:pt>
                <c:pt idx="1">
                  <c:v>150.58035362943926</c:v>
                </c:pt>
                <c:pt idx="2">
                  <c:v>150.58035362943926</c:v>
                </c:pt>
                <c:pt idx="3">
                  <c:v>150.58035362943926</c:v>
                </c:pt>
                <c:pt idx="4">
                  <c:v>150.58035362943926</c:v>
                </c:pt>
                <c:pt idx="5">
                  <c:v>150.58035362943926</c:v>
                </c:pt>
                <c:pt idx="6">
                  <c:v>150.58035362943926</c:v>
                </c:pt>
                <c:pt idx="7">
                  <c:v>150.580353629439</c:v>
                </c:pt>
                <c:pt idx="8">
                  <c:v>150.58035362943926</c:v>
                </c:pt>
                <c:pt idx="9">
                  <c:v>150.58035362943926</c:v>
                </c:pt>
                <c:pt idx="10">
                  <c:v>150.58035362943926</c:v>
                </c:pt>
                <c:pt idx="11">
                  <c:v>150.58035362943926</c:v>
                </c:pt>
                <c:pt idx="12">
                  <c:v>150.58035362943926</c:v>
                </c:pt>
                <c:pt idx="13">
                  <c:v>150.58035362943926</c:v>
                </c:pt>
                <c:pt idx="14">
                  <c:v>150.58035362943926</c:v>
                </c:pt>
                <c:pt idx="15">
                  <c:v>150.58035362943926</c:v>
                </c:pt>
                <c:pt idx="16">
                  <c:v>150.58035362943926</c:v>
                </c:pt>
                <c:pt idx="17">
                  <c:v>150.58035362943926</c:v>
                </c:pt>
                <c:pt idx="18">
                  <c:v>150.58035362943926</c:v>
                </c:pt>
                <c:pt idx="19">
                  <c:v>150.58035362943926</c:v>
                </c:pt>
                <c:pt idx="20">
                  <c:v>150.58035362943926</c:v>
                </c:pt>
                <c:pt idx="21">
                  <c:v>150.58035362943926</c:v>
                </c:pt>
                <c:pt idx="22">
                  <c:v>150.58035362943926</c:v>
                </c:pt>
                <c:pt idx="23">
                  <c:v>150.58035362943926</c:v>
                </c:pt>
                <c:pt idx="24">
                  <c:v>150.58035362943926</c:v>
                </c:pt>
                <c:pt idx="25">
                  <c:v>150.58035362943926</c:v>
                </c:pt>
                <c:pt idx="26">
                  <c:v>150.58035362943926</c:v>
                </c:pt>
                <c:pt idx="27">
                  <c:v>150.58035362943926</c:v>
                </c:pt>
                <c:pt idx="28">
                  <c:v>150.58035362943926</c:v>
                </c:pt>
                <c:pt idx="29">
                  <c:v>150.58035362943926</c:v>
                </c:pt>
                <c:pt idx="30">
                  <c:v>150.58035362943926</c:v>
                </c:pt>
              </c:numCache>
            </c:numRef>
          </c:val>
          <c:smooth val="0"/>
          <c:extLst>
            <c:ext xmlns:c16="http://schemas.microsoft.com/office/drawing/2014/chart" uri="{C3380CC4-5D6E-409C-BE32-E72D297353CC}">
              <c16:uniqueId val="{00000001-F2F5-A34E-8B99-A21193816CBA}"/>
            </c:ext>
          </c:extLst>
        </c:ser>
        <c:ser>
          <c:idx val="2"/>
          <c:order val="2"/>
          <c:tx>
            <c:strRef>
              <c:f>'control chart'!$ARN$1</c:f>
              <c:strCache>
                <c:ptCount val="1"/>
                <c:pt idx="0">
                  <c:v>UCL</c:v>
                </c:pt>
              </c:strCache>
            </c:strRef>
          </c:tx>
          <c:spPr>
            <a:ln w="28575" cap="rnd">
              <a:solidFill>
                <a:schemeClr val="accent3"/>
              </a:solidFill>
              <a:round/>
            </a:ln>
            <a:effectLst/>
          </c:spPr>
          <c:marker>
            <c:symbol val="none"/>
          </c:marker>
          <c:val>
            <c:numRef>
              <c:f>'control chart'!$ARN$2:$ARN$32</c:f>
              <c:numCache>
                <c:formatCode>0</c:formatCode>
                <c:ptCount val="31"/>
                <c:pt idx="0">
                  <c:v>271.62035362943925</c:v>
                </c:pt>
                <c:pt idx="1">
                  <c:v>271.62035362943925</c:v>
                </c:pt>
                <c:pt idx="2">
                  <c:v>271.62035362943925</c:v>
                </c:pt>
                <c:pt idx="3">
                  <c:v>271.62035362943925</c:v>
                </c:pt>
                <c:pt idx="4">
                  <c:v>271.62035362943925</c:v>
                </c:pt>
                <c:pt idx="5">
                  <c:v>271.62035362943925</c:v>
                </c:pt>
                <c:pt idx="6">
                  <c:v>271.62035362943925</c:v>
                </c:pt>
                <c:pt idx="7">
                  <c:v>271.62035362943902</c:v>
                </c:pt>
                <c:pt idx="8">
                  <c:v>271.62035362943925</c:v>
                </c:pt>
                <c:pt idx="9">
                  <c:v>271.62035362943925</c:v>
                </c:pt>
                <c:pt idx="10">
                  <c:v>271.62035362943925</c:v>
                </c:pt>
                <c:pt idx="11">
                  <c:v>271.62035362943925</c:v>
                </c:pt>
                <c:pt idx="12">
                  <c:v>271.62035362943925</c:v>
                </c:pt>
                <c:pt idx="13">
                  <c:v>271.62035362943925</c:v>
                </c:pt>
                <c:pt idx="14">
                  <c:v>271.62035362943925</c:v>
                </c:pt>
                <c:pt idx="15">
                  <c:v>271.62035362943925</c:v>
                </c:pt>
                <c:pt idx="16">
                  <c:v>271.62035362943925</c:v>
                </c:pt>
                <c:pt idx="17">
                  <c:v>271.62035362943925</c:v>
                </c:pt>
                <c:pt idx="18">
                  <c:v>271.62035362943925</c:v>
                </c:pt>
                <c:pt idx="19">
                  <c:v>271.62035362943925</c:v>
                </c:pt>
                <c:pt idx="20">
                  <c:v>271.62035362943925</c:v>
                </c:pt>
                <c:pt idx="21">
                  <c:v>271.62035362943925</c:v>
                </c:pt>
                <c:pt idx="22">
                  <c:v>271.62035362943925</c:v>
                </c:pt>
                <c:pt idx="23">
                  <c:v>271.62035362943925</c:v>
                </c:pt>
                <c:pt idx="24">
                  <c:v>271.62035362943925</c:v>
                </c:pt>
                <c:pt idx="25">
                  <c:v>271.62035362943925</c:v>
                </c:pt>
                <c:pt idx="26">
                  <c:v>271.62035362943925</c:v>
                </c:pt>
                <c:pt idx="27">
                  <c:v>271.62035362943925</c:v>
                </c:pt>
                <c:pt idx="28">
                  <c:v>271.62035362943925</c:v>
                </c:pt>
                <c:pt idx="29">
                  <c:v>271.62035362943925</c:v>
                </c:pt>
                <c:pt idx="30">
                  <c:v>271.62035362943925</c:v>
                </c:pt>
              </c:numCache>
            </c:numRef>
          </c:val>
          <c:smooth val="0"/>
          <c:extLst>
            <c:ext xmlns:c16="http://schemas.microsoft.com/office/drawing/2014/chart" uri="{C3380CC4-5D6E-409C-BE32-E72D297353CC}">
              <c16:uniqueId val="{00000002-F2F5-A34E-8B99-A21193816CBA}"/>
            </c:ext>
          </c:extLst>
        </c:ser>
        <c:ser>
          <c:idx val="3"/>
          <c:order val="3"/>
          <c:tx>
            <c:strRef>
              <c:f>'control chart'!$ARO$1</c:f>
              <c:strCache>
                <c:ptCount val="1"/>
                <c:pt idx="0">
                  <c:v>LCL</c:v>
                </c:pt>
              </c:strCache>
            </c:strRef>
          </c:tx>
          <c:spPr>
            <a:ln w="28575" cap="rnd">
              <a:solidFill>
                <a:schemeClr val="accent4"/>
              </a:solidFill>
              <a:round/>
            </a:ln>
            <a:effectLst/>
          </c:spPr>
          <c:marker>
            <c:symbol val="none"/>
          </c:marker>
          <c:val>
            <c:numRef>
              <c:f>'control chart'!$ARO$2:$ARO$32</c:f>
              <c:numCache>
                <c:formatCode>0</c:formatCode>
                <c:ptCount val="31"/>
                <c:pt idx="0">
                  <c:v>29.540353629439252</c:v>
                </c:pt>
                <c:pt idx="1">
                  <c:v>29.540353629439252</c:v>
                </c:pt>
                <c:pt idx="2">
                  <c:v>29.540353629439252</c:v>
                </c:pt>
                <c:pt idx="3">
                  <c:v>29.540353629439252</c:v>
                </c:pt>
                <c:pt idx="4">
                  <c:v>29.540353629439252</c:v>
                </c:pt>
                <c:pt idx="5">
                  <c:v>29.540353629439252</c:v>
                </c:pt>
                <c:pt idx="6">
                  <c:v>29.540353629439252</c:v>
                </c:pt>
                <c:pt idx="7">
                  <c:v>29.540353629438997</c:v>
                </c:pt>
                <c:pt idx="8">
                  <c:v>29.540353629439252</c:v>
                </c:pt>
                <c:pt idx="9">
                  <c:v>29.540353629439252</c:v>
                </c:pt>
                <c:pt idx="10">
                  <c:v>29.540353629439252</c:v>
                </c:pt>
                <c:pt idx="11">
                  <c:v>29.540353629439252</c:v>
                </c:pt>
                <c:pt idx="12">
                  <c:v>29.540353629439252</c:v>
                </c:pt>
                <c:pt idx="13">
                  <c:v>29.540353629439252</c:v>
                </c:pt>
                <c:pt idx="14">
                  <c:v>29.540353629439252</c:v>
                </c:pt>
                <c:pt idx="15">
                  <c:v>29.540353629439252</c:v>
                </c:pt>
                <c:pt idx="16">
                  <c:v>29.540353629439252</c:v>
                </c:pt>
                <c:pt idx="17">
                  <c:v>29.540353629439252</c:v>
                </c:pt>
                <c:pt idx="18">
                  <c:v>29.540353629439252</c:v>
                </c:pt>
                <c:pt idx="19">
                  <c:v>29.540353629439252</c:v>
                </c:pt>
                <c:pt idx="20">
                  <c:v>29.540353629439252</c:v>
                </c:pt>
                <c:pt idx="21">
                  <c:v>29.540353629439252</c:v>
                </c:pt>
                <c:pt idx="22">
                  <c:v>29.540353629439252</c:v>
                </c:pt>
                <c:pt idx="23">
                  <c:v>29.540353629439252</c:v>
                </c:pt>
                <c:pt idx="24">
                  <c:v>29.540353629439252</c:v>
                </c:pt>
                <c:pt idx="25">
                  <c:v>29.540353629439252</c:v>
                </c:pt>
                <c:pt idx="26">
                  <c:v>29.540353629439252</c:v>
                </c:pt>
                <c:pt idx="27">
                  <c:v>29.540353629439252</c:v>
                </c:pt>
                <c:pt idx="28">
                  <c:v>29.540353629439252</c:v>
                </c:pt>
                <c:pt idx="29">
                  <c:v>29.540353629439252</c:v>
                </c:pt>
                <c:pt idx="30">
                  <c:v>29.540353629439252</c:v>
                </c:pt>
              </c:numCache>
            </c:numRef>
          </c:val>
          <c:smooth val="0"/>
          <c:extLst>
            <c:ext xmlns:c16="http://schemas.microsoft.com/office/drawing/2014/chart" uri="{C3380CC4-5D6E-409C-BE32-E72D297353CC}">
              <c16:uniqueId val="{00000003-F2F5-A34E-8B99-A21193816CBA}"/>
            </c:ext>
          </c:extLst>
        </c:ser>
        <c:dLbls>
          <c:showLegendKey val="0"/>
          <c:showVal val="0"/>
          <c:showCatName val="0"/>
          <c:showSerName val="0"/>
          <c:showPercent val="0"/>
          <c:showBubbleSize val="0"/>
        </c:dLbls>
        <c:smooth val="0"/>
        <c:axId val="1393192656"/>
        <c:axId val="1393194304"/>
      </c:lineChart>
      <c:catAx>
        <c:axId val="1393192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4304"/>
        <c:crosses val="autoZero"/>
        <c:auto val="1"/>
        <c:lblAlgn val="ctr"/>
        <c:lblOffset val="100"/>
        <c:noMultiLvlLbl val="0"/>
      </c:catAx>
      <c:valAx>
        <c:axId val="139319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2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 Bar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chart'!$ARL$1</c:f>
              <c:strCache>
                <c:ptCount val="1"/>
                <c:pt idx="0">
                  <c:v>x-bar</c:v>
                </c:pt>
              </c:strCache>
            </c:strRef>
          </c:tx>
          <c:spPr>
            <a:ln w="28575" cap="rnd">
              <a:solidFill>
                <a:schemeClr val="accent1"/>
              </a:solidFill>
              <a:round/>
            </a:ln>
            <a:effectLst/>
          </c:spPr>
          <c:marker>
            <c:symbol val="none"/>
          </c:marker>
          <c:val>
            <c:numRef>
              <c:f>'control chart'!$ARL$2:$ARL$32</c:f>
              <c:numCache>
                <c:formatCode>0</c:formatCode>
                <c:ptCount val="31"/>
                <c:pt idx="0">
                  <c:v>210.89582733812949</c:v>
                </c:pt>
                <c:pt idx="1">
                  <c:v>187.67977401129943</c:v>
                </c:pt>
                <c:pt idx="2">
                  <c:v>196.7800966183575</c:v>
                </c:pt>
                <c:pt idx="3">
                  <c:v>191.30000000000004</c:v>
                </c:pt>
                <c:pt idx="4">
                  <c:v>208.89739495798329</c:v>
                </c:pt>
                <c:pt idx="5">
                  <c:v>181.41952380952381</c:v>
                </c:pt>
                <c:pt idx="6">
                  <c:v>179.18304721030043</c:v>
                </c:pt>
                <c:pt idx="7">
                  <c:v>151.06751072961379</c:v>
                </c:pt>
                <c:pt idx="8">
                  <c:v>186.81566765578629</c:v>
                </c:pt>
                <c:pt idx="9">
                  <c:v>161.11214285714286</c:v>
                </c:pt>
                <c:pt idx="10">
                  <c:v>166.56441696113083</c:v>
                </c:pt>
                <c:pt idx="11">
                  <c:v>181.15430711610483</c:v>
                </c:pt>
                <c:pt idx="12">
                  <c:v>155.87063492063496</c:v>
                </c:pt>
                <c:pt idx="13">
                  <c:v>159.58908794788269</c:v>
                </c:pt>
                <c:pt idx="14">
                  <c:v>217.95808785529724</c:v>
                </c:pt>
                <c:pt idx="15">
                  <c:v>184.84209570957103</c:v>
                </c:pt>
                <c:pt idx="16">
                  <c:v>149.95402450518372</c:v>
                </c:pt>
                <c:pt idx="17">
                  <c:v>143.28176625659054</c:v>
                </c:pt>
                <c:pt idx="18">
                  <c:v>131.91373462214415</c:v>
                </c:pt>
                <c:pt idx="19">
                  <c:v>104.65704566635594</c:v>
                </c:pt>
                <c:pt idx="20">
                  <c:v>134.85301716350509</c:v>
                </c:pt>
                <c:pt idx="21">
                  <c:v>181.44300999999999</c:v>
                </c:pt>
                <c:pt idx="22">
                  <c:v>163.71342681858019</c:v>
                </c:pt>
                <c:pt idx="23">
                  <c:v>154.94135864135856</c:v>
                </c:pt>
                <c:pt idx="24">
                  <c:v>128.21468065693435</c:v>
                </c:pt>
                <c:pt idx="25">
                  <c:v>112.67824561403511</c:v>
                </c:pt>
                <c:pt idx="26">
                  <c:v>108.66361746361751</c:v>
                </c:pt>
                <c:pt idx="27">
                  <c:v>101.8655078125001</c:v>
                </c:pt>
                <c:pt idx="28">
                  <c:v>82.17782340862415</c:v>
                </c:pt>
                <c:pt idx="29">
                  <c:v>98.341957618567093</c:v>
                </c:pt>
                <c:pt idx="30">
                  <c:v>78.607736720554229</c:v>
                </c:pt>
              </c:numCache>
            </c:numRef>
          </c:val>
          <c:smooth val="0"/>
          <c:extLst>
            <c:ext xmlns:c16="http://schemas.microsoft.com/office/drawing/2014/chart" uri="{C3380CC4-5D6E-409C-BE32-E72D297353CC}">
              <c16:uniqueId val="{00000000-26C9-564D-9235-6E64829876BD}"/>
            </c:ext>
          </c:extLst>
        </c:ser>
        <c:ser>
          <c:idx val="1"/>
          <c:order val="1"/>
          <c:tx>
            <c:strRef>
              <c:f>'control chart'!$ARM$1</c:f>
              <c:strCache>
                <c:ptCount val="1"/>
                <c:pt idx="0">
                  <c:v>xbar bar</c:v>
                </c:pt>
              </c:strCache>
            </c:strRef>
          </c:tx>
          <c:spPr>
            <a:ln w="28575" cap="rnd">
              <a:solidFill>
                <a:schemeClr val="accent2"/>
              </a:solidFill>
              <a:round/>
            </a:ln>
            <a:effectLst/>
          </c:spPr>
          <c:marker>
            <c:symbol val="none"/>
          </c:marker>
          <c:val>
            <c:numRef>
              <c:f>'control chart'!$ARM$2:$ARM$32</c:f>
              <c:numCache>
                <c:formatCode>0</c:formatCode>
                <c:ptCount val="31"/>
                <c:pt idx="0">
                  <c:v>150.58035362943926</c:v>
                </c:pt>
                <c:pt idx="1">
                  <c:v>150.58035362943926</c:v>
                </c:pt>
                <c:pt idx="2">
                  <c:v>150.58035362943926</c:v>
                </c:pt>
                <c:pt idx="3">
                  <c:v>150.58035362943926</c:v>
                </c:pt>
                <c:pt idx="4">
                  <c:v>150.58035362943926</c:v>
                </c:pt>
                <c:pt idx="5">
                  <c:v>150.58035362943926</c:v>
                </c:pt>
                <c:pt idx="6">
                  <c:v>150.58035362943926</c:v>
                </c:pt>
                <c:pt idx="7">
                  <c:v>150.580353629439</c:v>
                </c:pt>
                <c:pt idx="8">
                  <c:v>150.58035362943926</c:v>
                </c:pt>
                <c:pt idx="9">
                  <c:v>150.58035362943926</c:v>
                </c:pt>
                <c:pt idx="10">
                  <c:v>150.58035362943926</c:v>
                </c:pt>
                <c:pt idx="11">
                  <c:v>150.58035362943926</c:v>
                </c:pt>
                <c:pt idx="12">
                  <c:v>150.58035362943926</c:v>
                </c:pt>
                <c:pt idx="13">
                  <c:v>150.58035362943926</c:v>
                </c:pt>
                <c:pt idx="14">
                  <c:v>150.58035362943926</c:v>
                </c:pt>
                <c:pt idx="15">
                  <c:v>150.58035362943926</c:v>
                </c:pt>
                <c:pt idx="16">
                  <c:v>150.58035362943926</c:v>
                </c:pt>
                <c:pt idx="17">
                  <c:v>150.58035362943926</c:v>
                </c:pt>
                <c:pt idx="18">
                  <c:v>150.58035362943926</c:v>
                </c:pt>
                <c:pt idx="19">
                  <c:v>150.58035362943926</c:v>
                </c:pt>
                <c:pt idx="20">
                  <c:v>150.58035362943926</c:v>
                </c:pt>
                <c:pt idx="21">
                  <c:v>150.58035362943926</c:v>
                </c:pt>
                <c:pt idx="22">
                  <c:v>150.58035362943926</c:v>
                </c:pt>
                <c:pt idx="23">
                  <c:v>150.58035362943926</c:v>
                </c:pt>
                <c:pt idx="24">
                  <c:v>150.58035362943926</c:v>
                </c:pt>
                <c:pt idx="25">
                  <c:v>150.58035362943926</c:v>
                </c:pt>
                <c:pt idx="26">
                  <c:v>150.58035362943926</c:v>
                </c:pt>
                <c:pt idx="27">
                  <c:v>150.58035362943926</c:v>
                </c:pt>
                <c:pt idx="28">
                  <c:v>150.58035362943926</c:v>
                </c:pt>
                <c:pt idx="29">
                  <c:v>150.58035362943926</c:v>
                </c:pt>
                <c:pt idx="30">
                  <c:v>150.58035362943926</c:v>
                </c:pt>
              </c:numCache>
            </c:numRef>
          </c:val>
          <c:smooth val="0"/>
          <c:extLst>
            <c:ext xmlns:c16="http://schemas.microsoft.com/office/drawing/2014/chart" uri="{C3380CC4-5D6E-409C-BE32-E72D297353CC}">
              <c16:uniqueId val="{00000001-26C9-564D-9235-6E64829876BD}"/>
            </c:ext>
          </c:extLst>
        </c:ser>
        <c:ser>
          <c:idx val="2"/>
          <c:order val="2"/>
          <c:tx>
            <c:strRef>
              <c:f>'control chart'!$ARN$1</c:f>
              <c:strCache>
                <c:ptCount val="1"/>
                <c:pt idx="0">
                  <c:v>UCL</c:v>
                </c:pt>
              </c:strCache>
            </c:strRef>
          </c:tx>
          <c:spPr>
            <a:ln w="28575" cap="rnd">
              <a:solidFill>
                <a:schemeClr val="accent3"/>
              </a:solidFill>
              <a:round/>
            </a:ln>
            <a:effectLst/>
          </c:spPr>
          <c:marker>
            <c:symbol val="none"/>
          </c:marker>
          <c:val>
            <c:numRef>
              <c:f>'control chart'!$ARN$2:$ARN$32</c:f>
              <c:numCache>
                <c:formatCode>0</c:formatCode>
                <c:ptCount val="31"/>
                <c:pt idx="0">
                  <c:v>271.62035362943925</c:v>
                </c:pt>
                <c:pt idx="1">
                  <c:v>271.62035362943925</c:v>
                </c:pt>
                <c:pt idx="2">
                  <c:v>271.62035362943925</c:v>
                </c:pt>
                <c:pt idx="3">
                  <c:v>271.62035362943925</c:v>
                </c:pt>
                <c:pt idx="4">
                  <c:v>271.62035362943925</c:v>
                </c:pt>
                <c:pt idx="5">
                  <c:v>271.62035362943925</c:v>
                </c:pt>
                <c:pt idx="6">
                  <c:v>271.62035362943925</c:v>
                </c:pt>
                <c:pt idx="7">
                  <c:v>271.62035362943902</c:v>
                </c:pt>
                <c:pt idx="8">
                  <c:v>271.62035362943925</c:v>
                </c:pt>
                <c:pt idx="9">
                  <c:v>271.62035362943925</c:v>
                </c:pt>
                <c:pt idx="10">
                  <c:v>271.62035362943925</c:v>
                </c:pt>
                <c:pt idx="11">
                  <c:v>271.62035362943925</c:v>
                </c:pt>
                <c:pt idx="12">
                  <c:v>271.62035362943925</c:v>
                </c:pt>
                <c:pt idx="13">
                  <c:v>271.62035362943925</c:v>
                </c:pt>
                <c:pt idx="14">
                  <c:v>271.62035362943925</c:v>
                </c:pt>
                <c:pt idx="15">
                  <c:v>271.62035362943925</c:v>
                </c:pt>
                <c:pt idx="16">
                  <c:v>271.62035362943925</c:v>
                </c:pt>
                <c:pt idx="17">
                  <c:v>271.62035362943925</c:v>
                </c:pt>
                <c:pt idx="18">
                  <c:v>271.62035362943925</c:v>
                </c:pt>
                <c:pt idx="19">
                  <c:v>271.62035362943925</c:v>
                </c:pt>
                <c:pt idx="20">
                  <c:v>271.62035362943925</c:v>
                </c:pt>
                <c:pt idx="21">
                  <c:v>271.62035362943925</c:v>
                </c:pt>
                <c:pt idx="22">
                  <c:v>271.62035362943925</c:v>
                </c:pt>
                <c:pt idx="23">
                  <c:v>271.62035362943925</c:v>
                </c:pt>
                <c:pt idx="24">
                  <c:v>271.62035362943925</c:v>
                </c:pt>
                <c:pt idx="25">
                  <c:v>271.62035362943925</c:v>
                </c:pt>
                <c:pt idx="26">
                  <c:v>271.62035362943925</c:v>
                </c:pt>
                <c:pt idx="27">
                  <c:v>271.62035362943925</c:v>
                </c:pt>
                <c:pt idx="28">
                  <c:v>271.62035362943925</c:v>
                </c:pt>
                <c:pt idx="29">
                  <c:v>271.62035362943925</c:v>
                </c:pt>
                <c:pt idx="30">
                  <c:v>271.62035362943925</c:v>
                </c:pt>
              </c:numCache>
            </c:numRef>
          </c:val>
          <c:smooth val="0"/>
          <c:extLst>
            <c:ext xmlns:c16="http://schemas.microsoft.com/office/drawing/2014/chart" uri="{C3380CC4-5D6E-409C-BE32-E72D297353CC}">
              <c16:uniqueId val="{00000002-26C9-564D-9235-6E64829876BD}"/>
            </c:ext>
          </c:extLst>
        </c:ser>
        <c:ser>
          <c:idx val="3"/>
          <c:order val="3"/>
          <c:tx>
            <c:strRef>
              <c:f>'control chart'!$ARO$1</c:f>
              <c:strCache>
                <c:ptCount val="1"/>
                <c:pt idx="0">
                  <c:v>LCL</c:v>
                </c:pt>
              </c:strCache>
            </c:strRef>
          </c:tx>
          <c:spPr>
            <a:ln w="28575" cap="rnd">
              <a:solidFill>
                <a:schemeClr val="accent4"/>
              </a:solidFill>
              <a:round/>
            </a:ln>
            <a:effectLst/>
          </c:spPr>
          <c:marker>
            <c:symbol val="none"/>
          </c:marker>
          <c:val>
            <c:numRef>
              <c:f>'control chart'!$ARO$2:$ARO$32</c:f>
              <c:numCache>
                <c:formatCode>0</c:formatCode>
                <c:ptCount val="31"/>
                <c:pt idx="0">
                  <c:v>29.540353629439252</c:v>
                </c:pt>
                <c:pt idx="1">
                  <c:v>29.540353629439252</c:v>
                </c:pt>
                <c:pt idx="2">
                  <c:v>29.540353629439252</c:v>
                </c:pt>
                <c:pt idx="3">
                  <c:v>29.540353629439252</c:v>
                </c:pt>
                <c:pt idx="4">
                  <c:v>29.540353629439252</c:v>
                </c:pt>
                <c:pt idx="5">
                  <c:v>29.540353629439252</c:v>
                </c:pt>
                <c:pt idx="6">
                  <c:v>29.540353629439252</c:v>
                </c:pt>
                <c:pt idx="7">
                  <c:v>29.540353629438997</c:v>
                </c:pt>
                <c:pt idx="8">
                  <c:v>29.540353629439252</c:v>
                </c:pt>
                <c:pt idx="9">
                  <c:v>29.540353629439252</c:v>
                </c:pt>
                <c:pt idx="10">
                  <c:v>29.540353629439252</c:v>
                </c:pt>
                <c:pt idx="11">
                  <c:v>29.540353629439252</c:v>
                </c:pt>
                <c:pt idx="12">
                  <c:v>29.540353629439252</c:v>
                </c:pt>
                <c:pt idx="13">
                  <c:v>29.540353629439252</c:v>
                </c:pt>
                <c:pt idx="14">
                  <c:v>29.540353629439252</c:v>
                </c:pt>
                <c:pt idx="15">
                  <c:v>29.540353629439252</c:v>
                </c:pt>
                <c:pt idx="16">
                  <c:v>29.540353629439252</c:v>
                </c:pt>
                <c:pt idx="17">
                  <c:v>29.540353629439252</c:v>
                </c:pt>
                <c:pt idx="18">
                  <c:v>29.540353629439252</c:v>
                </c:pt>
                <c:pt idx="19">
                  <c:v>29.540353629439252</c:v>
                </c:pt>
                <c:pt idx="20">
                  <c:v>29.540353629439252</c:v>
                </c:pt>
                <c:pt idx="21">
                  <c:v>29.540353629439252</c:v>
                </c:pt>
                <c:pt idx="22">
                  <c:v>29.540353629439252</c:v>
                </c:pt>
                <c:pt idx="23">
                  <c:v>29.540353629439252</c:v>
                </c:pt>
                <c:pt idx="24">
                  <c:v>29.540353629439252</c:v>
                </c:pt>
                <c:pt idx="25">
                  <c:v>29.540353629439252</c:v>
                </c:pt>
                <c:pt idx="26">
                  <c:v>29.540353629439252</c:v>
                </c:pt>
                <c:pt idx="27">
                  <c:v>29.540353629439252</c:v>
                </c:pt>
                <c:pt idx="28">
                  <c:v>29.540353629439252</c:v>
                </c:pt>
                <c:pt idx="29">
                  <c:v>29.540353629439252</c:v>
                </c:pt>
                <c:pt idx="30">
                  <c:v>29.540353629439252</c:v>
                </c:pt>
              </c:numCache>
            </c:numRef>
          </c:val>
          <c:smooth val="0"/>
          <c:extLst>
            <c:ext xmlns:c16="http://schemas.microsoft.com/office/drawing/2014/chart" uri="{C3380CC4-5D6E-409C-BE32-E72D297353CC}">
              <c16:uniqueId val="{00000003-26C9-564D-9235-6E64829876BD}"/>
            </c:ext>
          </c:extLst>
        </c:ser>
        <c:dLbls>
          <c:showLegendKey val="0"/>
          <c:showVal val="0"/>
          <c:showCatName val="0"/>
          <c:showSerName val="0"/>
          <c:showPercent val="0"/>
          <c:showBubbleSize val="0"/>
        </c:dLbls>
        <c:smooth val="0"/>
        <c:axId val="1393192656"/>
        <c:axId val="1393194304"/>
      </c:lineChart>
      <c:catAx>
        <c:axId val="1393192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4304"/>
        <c:crosses val="autoZero"/>
        <c:auto val="1"/>
        <c:lblAlgn val="ctr"/>
        <c:lblOffset val="100"/>
        <c:noMultiLvlLbl val="0"/>
      </c:catAx>
      <c:valAx>
        <c:axId val="139319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3192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t>
            </a:r>
            <a:r>
              <a:rPr lang="en-US" baseline="0"/>
              <a:t>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'control chart'!$ARE$1</c:f>
              <c:strCache>
                <c:ptCount val="1"/>
                <c:pt idx="0">
                  <c:v>S</c:v>
                </c:pt>
              </c:strCache>
            </c:strRef>
          </c:tx>
          <c:spPr>
            <a:ln w="28575" cap="rnd">
              <a:solidFill>
                <a:schemeClr val="accent1"/>
              </a:solidFill>
              <a:round/>
            </a:ln>
            <a:effectLst/>
          </c:spPr>
          <c:marker>
            <c:symbol val="none"/>
          </c:marker>
          <c:val>
            <c:numRef>
              <c:f>'control chart'!$ARE$2:$ARE$32</c:f>
              <c:numCache>
                <c:formatCode>0</c:formatCode>
                <c:ptCount val="31"/>
                <c:pt idx="0">
                  <c:v>292.08686893987618</c:v>
                </c:pt>
                <c:pt idx="1">
                  <c:v>238.6197490825547</c:v>
                </c:pt>
                <c:pt idx="2">
                  <c:v>235.70047796638613</c:v>
                </c:pt>
                <c:pt idx="3">
                  <c:v>251.50383408654812</c:v>
                </c:pt>
                <c:pt idx="4">
                  <c:v>268.1206564247222</c:v>
                </c:pt>
                <c:pt idx="5">
                  <c:v>222.95297410005375</c:v>
                </c:pt>
                <c:pt idx="6">
                  <c:v>257.53611488401737</c:v>
                </c:pt>
                <c:pt idx="7">
                  <c:v>200.81016241066465</c:v>
                </c:pt>
                <c:pt idx="8">
                  <c:v>228.28443886824448</c:v>
                </c:pt>
                <c:pt idx="9">
                  <c:v>197.39108228292582</c:v>
                </c:pt>
                <c:pt idx="10">
                  <c:v>228.19350591342328</c:v>
                </c:pt>
                <c:pt idx="11">
                  <c:v>227.7049702416098</c:v>
                </c:pt>
                <c:pt idx="12">
                  <c:v>202.25070153716362</c:v>
                </c:pt>
                <c:pt idx="13">
                  <c:v>225.14487041676622</c:v>
                </c:pt>
                <c:pt idx="14">
                  <c:v>231.53641594300703</c:v>
                </c:pt>
                <c:pt idx="15">
                  <c:v>157.3685564654848</c:v>
                </c:pt>
                <c:pt idx="16">
                  <c:v>140.24587037311525</c:v>
                </c:pt>
                <c:pt idx="17">
                  <c:v>166.82818847850638</c:v>
                </c:pt>
                <c:pt idx="18">
                  <c:v>135.92861033267653</c:v>
                </c:pt>
                <c:pt idx="19">
                  <c:v>129.48122177622142</c:v>
                </c:pt>
                <c:pt idx="20">
                  <c:v>145.47473497740901</c:v>
                </c:pt>
                <c:pt idx="21">
                  <c:v>157.9180301253742</c:v>
                </c:pt>
                <c:pt idx="22">
                  <c:v>159.10981831576171</c:v>
                </c:pt>
                <c:pt idx="23">
                  <c:v>145.32496121090907</c:v>
                </c:pt>
                <c:pt idx="24">
                  <c:v>128.83344016637679</c:v>
                </c:pt>
                <c:pt idx="25">
                  <c:v>117.37967799238774</c:v>
                </c:pt>
                <c:pt idx="26">
                  <c:v>110.08992605759394</c:v>
                </c:pt>
                <c:pt idx="27">
                  <c:v>101.72398758109966</c:v>
                </c:pt>
                <c:pt idx="28">
                  <c:v>84.378766997547146</c:v>
                </c:pt>
                <c:pt idx="29">
                  <c:v>78.534288796486337</c:v>
                </c:pt>
                <c:pt idx="30">
                  <c:v>65.479318293032108</c:v>
                </c:pt>
              </c:numCache>
            </c:numRef>
          </c:val>
          <c:smooth val="0"/>
          <c:extLst>
            <c:ext xmlns:c16="http://schemas.microsoft.com/office/drawing/2014/chart" uri="{C3380CC4-5D6E-409C-BE32-E72D297353CC}">
              <c16:uniqueId val="{00000000-D4BA-334A-BBF3-96C7C667CBDE}"/>
            </c:ext>
          </c:extLst>
        </c:ser>
        <c:ser>
          <c:idx val="1"/>
          <c:order val="1"/>
          <c:tx>
            <c:strRef>
              <c:f>'control chart'!$ARF$1</c:f>
              <c:strCache>
                <c:ptCount val="1"/>
                <c:pt idx="0">
                  <c:v>Sbar</c:v>
                </c:pt>
              </c:strCache>
            </c:strRef>
          </c:tx>
          <c:spPr>
            <a:ln w="28575" cap="rnd">
              <a:solidFill>
                <a:schemeClr val="accent2"/>
              </a:solidFill>
              <a:round/>
            </a:ln>
            <a:effectLst/>
          </c:spPr>
          <c:marker>
            <c:symbol val="none"/>
          </c:marker>
          <c:val>
            <c:numRef>
              <c:f>'control chart'!$ARF$2:$ARF$32</c:f>
              <c:numCache>
                <c:formatCode>0</c:formatCode>
                <c:ptCount val="31"/>
                <c:pt idx="0">
                  <c:v>178</c:v>
                </c:pt>
                <c:pt idx="1">
                  <c:v>178</c:v>
                </c:pt>
                <c:pt idx="2">
                  <c:v>178</c:v>
                </c:pt>
                <c:pt idx="3">
                  <c:v>178</c:v>
                </c:pt>
                <c:pt idx="4">
                  <c:v>178</c:v>
                </c:pt>
                <c:pt idx="5">
                  <c:v>178</c:v>
                </c:pt>
                <c:pt idx="6">
                  <c:v>178</c:v>
                </c:pt>
                <c:pt idx="7">
                  <c:v>178</c:v>
                </c:pt>
                <c:pt idx="8">
                  <c:v>178</c:v>
                </c:pt>
                <c:pt idx="9">
                  <c:v>178</c:v>
                </c:pt>
                <c:pt idx="10">
                  <c:v>178</c:v>
                </c:pt>
                <c:pt idx="11">
                  <c:v>178</c:v>
                </c:pt>
                <c:pt idx="12">
                  <c:v>178</c:v>
                </c:pt>
                <c:pt idx="13">
                  <c:v>178</c:v>
                </c:pt>
                <c:pt idx="14">
                  <c:v>178</c:v>
                </c:pt>
                <c:pt idx="15">
                  <c:v>178</c:v>
                </c:pt>
                <c:pt idx="16">
                  <c:v>178</c:v>
                </c:pt>
                <c:pt idx="17">
                  <c:v>178</c:v>
                </c:pt>
                <c:pt idx="18">
                  <c:v>178</c:v>
                </c:pt>
                <c:pt idx="19">
                  <c:v>178</c:v>
                </c:pt>
                <c:pt idx="20">
                  <c:v>178</c:v>
                </c:pt>
                <c:pt idx="21">
                  <c:v>178</c:v>
                </c:pt>
                <c:pt idx="22">
                  <c:v>178</c:v>
                </c:pt>
                <c:pt idx="23">
                  <c:v>178</c:v>
                </c:pt>
                <c:pt idx="24">
                  <c:v>178</c:v>
                </c:pt>
                <c:pt idx="25">
                  <c:v>178</c:v>
                </c:pt>
                <c:pt idx="26">
                  <c:v>178</c:v>
                </c:pt>
                <c:pt idx="27">
                  <c:v>178</c:v>
                </c:pt>
                <c:pt idx="28">
                  <c:v>178</c:v>
                </c:pt>
                <c:pt idx="29">
                  <c:v>178</c:v>
                </c:pt>
                <c:pt idx="30">
                  <c:v>178</c:v>
                </c:pt>
              </c:numCache>
            </c:numRef>
          </c:val>
          <c:smooth val="0"/>
          <c:extLst>
            <c:ext xmlns:c16="http://schemas.microsoft.com/office/drawing/2014/chart" uri="{C3380CC4-5D6E-409C-BE32-E72D297353CC}">
              <c16:uniqueId val="{00000001-D4BA-334A-BBF3-96C7C667CBDE}"/>
            </c:ext>
          </c:extLst>
        </c:ser>
        <c:ser>
          <c:idx val="2"/>
          <c:order val="2"/>
          <c:tx>
            <c:strRef>
              <c:f>'control chart'!$ARG$1</c:f>
              <c:strCache>
                <c:ptCount val="1"/>
                <c:pt idx="0">
                  <c:v>UCL</c:v>
                </c:pt>
              </c:strCache>
            </c:strRef>
          </c:tx>
          <c:spPr>
            <a:ln w="28575" cap="rnd">
              <a:solidFill>
                <a:schemeClr val="accent3"/>
              </a:solidFill>
              <a:round/>
            </a:ln>
            <a:effectLst/>
          </c:spPr>
          <c:marker>
            <c:symbol val="none"/>
          </c:marker>
          <c:val>
            <c:numRef>
              <c:f>'control chart'!$ARG$2:$ARG$32</c:f>
              <c:numCache>
                <c:formatCode>0</c:formatCode>
                <c:ptCount val="31"/>
                <c:pt idx="0">
                  <c:v>265.21999999999997</c:v>
                </c:pt>
                <c:pt idx="1">
                  <c:v>265.21999999999997</c:v>
                </c:pt>
                <c:pt idx="2">
                  <c:v>265.21999999999997</c:v>
                </c:pt>
                <c:pt idx="3">
                  <c:v>265.21999999999997</c:v>
                </c:pt>
                <c:pt idx="4">
                  <c:v>265.21999999999997</c:v>
                </c:pt>
                <c:pt idx="5">
                  <c:v>265.21999999999997</c:v>
                </c:pt>
                <c:pt idx="6">
                  <c:v>265.21999999999997</c:v>
                </c:pt>
                <c:pt idx="7">
                  <c:v>265.21999999999997</c:v>
                </c:pt>
                <c:pt idx="8">
                  <c:v>265.21999999999997</c:v>
                </c:pt>
                <c:pt idx="9">
                  <c:v>265.21999999999997</c:v>
                </c:pt>
                <c:pt idx="10">
                  <c:v>265.21999999999997</c:v>
                </c:pt>
                <c:pt idx="11">
                  <c:v>265.21999999999997</c:v>
                </c:pt>
                <c:pt idx="12">
                  <c:v>265.21999999999997</c:v>
                </c:pt>
                <c:pt idx="13">
                  <c:v>265.21999999999997</c:v>
                </c:pt>
                <c:pt idx="14">
                  <c:v>265.21999999999997</c:v>
                </c:pt>
                <c:pt idx="15">
                  <c:v>265.21999999999997</c:v>
                </c:pt>
                <c:pt idx="16">
                  <c:v>265.21999999999997</c:v>
                </c:pt>
                <c:pt idx="17">
                  <c:v>265.21999999999997</c:v>
                </c:pt>
                <c:pt idx="18">
                  <c:v>265.21999999999997</c:v>
                </c:pt>
                <c:pt idx="19">
                  <c:v>265.21999999999997</c:v>
                </c:pt>
                <c:pt idx="20">
                  <c:v>265.21999999999997</c:v>
                </c:pt>
                <c:pt idx="21">
                  <c:v>265.21999999999997</c:v>
                </c:pt>
                <c:pt idx="22">
                  <c:v>265.21999999999997</c:v>
                </c:pt>
                <c:pt idx="23">
                  <c:v>265.21999999999997</c:v>
                </c:pt>
                <c:pt idx="24">
                  <c:v>265.21999999999997</c:v>
                </c:pt>
                <c:pt idx="25">
                  <c:v>265.21999999999997</c:v>
                </c:pt>
                <c:pt idx="26">
                  <c:v>265.21999999999997</c:v>
                </c:pt>
                <c:pt idx="27">
                  <c:v>265.21999999999997</c:v>
                </c:pt>
                <c:pt idx="28">
                  <c:v>265.21999999999997</c:v>
                </c:pt>
                <c:pt idx="29">
                  <c:v>265.21999999999997</c:v>
                </c:pt>
                <c:pt idx="30">
                  <c:v>265.21999999999997</c:v>
                </c:pt>
              </c:numCache>
            </c:numRef>
          </c:val>
          <c:smooth val="0"/>
          <c:extLst>
            <c:ext xmlns:c16="http://schemas.microsoft.com/office/drawing/2014/chart" uri="{C3380CC4-5D6E-409C-BE32-E72D297353CC}">
              <c16:uniqueId val="{00000002-D4BA-334A-BBF3-96C7C667CBDE}"/>
            </c:ext>
          </c:extLst>
        </c:ser>
        <c:ser>
          <c:idx val="3"/>
          <c:order val="3"/>
          <c:tx>
            <c:strRef>
              <c:f>'control chart'!$ARH$1</c:f>
              <c:strCache>
                <c:ptCount val="1"/>
                <c:pt idx="0">
                  <c:v>LCL</c:v>
                </c:pt>
              </c:strCache>
            </c:strRef>
          </c:tx>
          <c:spPr>
            <a:ln w="28575" cap="rnd">
              <a:solidFill>
                <a:schemeClr val="accent4"/>
              </a:solidFill>
              <a:round/>
            </a:ln>
            <a:effectLst/>
          </c:spPr>
          <c:marker>
            <c:symbol val="none"/>
          </c:marker>
          <c:val>
            <c:numRef>
              <c:f>'control chart'!$ARH$2:$ARH$32</c:f>
              <c:numCache>
                <c:formatCode>0</c:formatCode>
                <c:ptCount val="31"/>
                <c:pt idx="0">
                  <c:v>90.78</c:v>
                </c:pt>
                <c:pt idx="1">
                  <c:v>90.78</c:v>
                </c:pt>
                <c:pt idx="2">
                  <c:v>90.78</c:v>
                </c:pt>
                <c:pt idx="3">
                  <c:v>90.78</c:v>
                </c:pt>
                <c:pt idx="4">
                  <c:v>90.78</c:v>
                </c:pt>
                <c:pt idx="5">
                  <c:v>90.78</c:v>
                </c:pt>
                <c:pt idx="6">
                  <c:v>90.78</c:v>
                </c:pt>
                <c:pt idx="7">
                  <c:v>90.78</c:v>
                </c:pt>
                <c:pt idx="8">
                  <c:v>90.78</c:v>
                </c:pt>
                <c:pt idx="9">
                  <c:v>90.78</c:v>
                </c:pt>
                <c:pt idx="10">
                  <c:v>90.78</c:v>
                </c:pt>
                <c:pt idx="11">
                  <c:v>90.78</c:v>
                </c:pt>
                <c:pt idx="12">
                  <c:v>90.78</c:v>
                </c:pt>
                <c:pt idx="13">
                  <c:v>90.78</c:v>
                </c:pt>
                <c:pt idx="14">
                  <c:v>90.78</c:v>
                </c:pt>
                <c:pt idx="15">
                  <c:v>90.78</c:v>
                </c:pt>
                <c:pt idx="16">
                  <c:v>90.78</c:v>
                </c:pt>
                <c:pt idx="17">
                  <c:v>90.78</c:v>
                </c:pt>
                <c:pt idx="18">
                  <c:v>90.78</c:v>
                </c:pt>
                <c:pt idx="19">
                  <c:v>90.78</c:v>
                </c:pt>
                <c:pt idx="20">
                  <c:v>90.78</c:v>
                </c:pt>
                <c:pt idx="21">
                  <c:v>90.78</c:v>
                </c:pt>
                <c:pt idx="22">
                  <c:v>90.78</c:v>
                </c:pt>
                <c:pt idx="23">
                  <c:v>90.78</c:v>
                </c:pt>
                <c:pt idx="24">
                  <c:v>90.78</c:v>
                </c:pt>
                <c:pt idx="25">
                  <c:v>90.78</c:v>
                </c:pt>
                <c:pt idx="26">
                  <c:v>90.78</c:v>
                </c:pt>
                <c:pt idx="27">
                  <c:v>90.78</c:v>
                </c:pt>
                <c:pt idx="28">
                  <c:v>90.78</c:v>
                </c:pt>
                <c:pt idx="29">
                  <c:v>90.78</c:v>
                </c:pt>
                <c:pt idx="30">
                  <c:v>90.78</c:v>
                </c:pt>
              </c:numCache>
            </c:numRef>
          </c:val>
          <c:smooth val="0"/>
          <c:extLst>
            <c:ext xmlns:c16="http://schemas.microsoft.com/office/drawing/2014/chart" uri="{C3380CC4-5D6E-409C-BE32-E72D297353CC}">
              <c16:uniqueId val="{00000003-D4BA-334A-BBF3-96C7C667CBDE}"/>
            </c:ext>
          </c:extLst>
        </c:ser>
        <c:dLbls>
          <c:showLegendKey val="0"/>
          <c:showVal val="0"/>
          <c:showCatName val="0"/>
          <c:showSerName val="0"/>
          <c:showPercent val="0"/>
          <c:showBubbleSize val="0"/>
        </c:dLbls>
        <c:smooth val="0"/>
        <c:axId val="1313311888"/>
        <c:axId val="1313518688"/>
      </c:lineChart>
      <c:catAx>
        <c:axId val="1313311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518688"/>
        <c:crosses val="autoZero"/>
        <c:auto val="1"/>
        <c:lblAlgn val="ctr"/>
        <c:lblOffset val="100"/>
        <c:noMultiLvlLbl val="0"/>
      </c:catAx>
      <c:valAx>
        <c:axId val="131351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31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'9855'!$A$2:$A$5</cx:f>
        <cx:lvl ptCount="4">
          <cx:pt idx="0">Ops_Genie</cx:pt>
          <cx:pt idx="1">Other</cx:pt>
          <cx:pt idx="2">Status_Page</cx:pt>
          <cx:pt idx="3">Trello</cx:pt>
        </cx:lvl>
      </cx:strDim>
      <cx:numDim type="val">
        <cx:f>'9855'!$B$2:$B$5</cx:f>
        <cx:lvl ptCount="4" formatCode="General">
          <cx:pt idx="0">2602</cx:pt>
          <cx:pt idx="1">5556</cx:pt>
          <cx:pt idx="2">2463</cx:pt>
          <cx:pt idx="3">9855</cx:pt>
        </cx:lvl>
      </cx:numDim>
    </cx:data>
  </cx:chartData>
  <cx:chart>
    <cx:title pos="t" align="ctr" overlay="0">
      <cx:tx>
        <cx:txData>
          <cx:v>Product Ticket Volume</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Product Ticket Volume</a:t>
          </a:r>
        </a:p>
      </cx:txPr>
    </cx:title>
    <cx:plotArea>
      <cx:plotAreaRegion>
        <cx:series layoutId="clusteredColumn" uniqueId="{0DB61EC3-74E1-AA4C-AFFE-8E4AEA9CA580}">
          <cx:tx>
            <cx:txData>
              <cx:f>'9855'!$B$1</cx:f>
              <cx:v>Count</cx:v>
            </cx:txData>
          </cx:tx>
          <cx:dataId val="0"/>
          <cx:layoutPr>
            <cx:aggregation/>
          </cx:layoutPr>
          <cx:axisId val="1"/>
        </cx:series>
        <cx:series layoutId="paretoLine" ownerIdx="0" uniqueId="{BA8B5028-ED97-164E-BF48-770779E435DF}">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3BF08-9BED-8C44-A918-8E3E4A7B5A78}" type="datetimeFigureOut">
              <a:rPr lang="en-US" smtClean="0"/>
              <a:t>9/14/23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D094E-28F1-784F-8305-0282AC21ADC8}" type="slidenum">
              <a:rPr lang="en-US" smtClean="0"/>
              <a:t>‹#›</a:t>
            </a:fld>
            <a:endParaRPr lang="en-US"/>
          </a:p>
        </p:txBody>
      </p:sp>
    </p:spTree>
    <p:extLst>
      <p:ext uri="{BB962C8B-B14F-4D97-AF65-F5344CB8AC3E}">
        <p14:creationId xmlns:p14="http://schemas.microsoft.com/office/powerpoint/2010/main" val="253452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62EDD45-F8EB-A3EC-0154-8390584C5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1102F82-6A05-6048-983C-6582A8787660}" type="slidenum">
              <a:rPr lang="en-US" altLang="en-US" sz="1200"/>
              <a:pPr/>
              <a:t>2</a:t>
            </a:fld>
            <a:endParaRPr lang="en-US" altLang="en-US" sz="1200"/>
          </a:p>
        </p:txBody>
      </p:sp>
      <p:sp>
        <p:nvSpPr>
          <p:cNvPr id="16386" name="Rectangle 2">
            <a:extLst>
              <a:ext uri="{FF2B5EF4-FFF2-40B4-BE49-F238E27FC236}">
                <a16:creationId xmlns:a16="http://schemas.microsoft.com/office/drawing/2014/main" id="{DE39FFE8-0717-B536-8871-151E1A7E63D8}"/>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7" name="Rectangle 3">
            <a:extLst>
              <a:ext uri="{FF2B5EF4-FFF2-40B4-BE49-F238E27FC236}">
                <a16:creationId xmlns:a16="http://schemas.microsoft.com/office/drawing/2014/main" id="{BA9F498D-961A-9BED-AF61-3D5EE1009E72}"/>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76266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BAA0-4A4E-F649-BA5E-CC707912E499}"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67286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BAA0-4A4E-F649-BA5E-CC707912E499}" type="datetimeFigureOut">
              <a:rPr lang="en-US" smtClean="0"/>
              <a:t>9/14/23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4436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3530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30212927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ACBAA0-4A4E-F649-BA5E-CC707912E499}" type="datetimeFigureOut">
              <a:rPr lang="en-US" smtClean="0"/>
              <a:t>9/14/23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195228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ACBAA0-4A4E-F649-BA5E-CC707912E499}" type="datetimeFigureOut">
              <a:rPr lang="en-US" smtClean="0"/>
              <a:t>9/14/23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D04F9-E5AE-7A44-A477-F0BBD33FC0C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419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CBAA0-4A4E-F649-BA5E-CC707912E499}" type="datetimeFigureOut">
              <a:rPr lang="en-US" smtClean="0"/>
              <a:t>9/14/23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84238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CBAA0-4A4E-F649-BA5E-CC707912E499}" type="datetimeFigureOut">
              <a:rPr lang="en-US" smtClean="0"/>
              <a:t>9/14/23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191459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ACBAA0-4A4E-F649-BA5E-CC707912E499}" type="datetimeFigureOut">
              <a:rPr lang="en-US" smtClean="0"/>
              <a:t>9/14/23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9603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ACBAA0-4A4E-F649-BA5E-CC707912E499}" type="datetimeFigureOut">
              <a:rPr lang="en-US" smtClean="0"/>
              <a:t>9/14/23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94D04F9-E5AE-7A44-A477-F0BBD33FC0CA}" type="slidenum">
              <a:rPr lang="en-US" smtClean="0"/>
              <a:t>‹#›</a:t>
            </a:fld>
            <a:endParaRPr lang="en-US"/>
          </a:p>
        </p:txBody>
      </p:sp>
    </p:spTree>
    <p:extLst>
      <p:ext uri="{BB962C8B-B14F-4D97-AF65-F5344CB8AC3E}">
        <p14:creationId xmlns:p14="http://schemas.microsoft.com/office/powerpoint/2010/main" val="27196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ACBAA0-4A4E-F649-BA5E-CC707912E499}" type="datetimeFigureOut">
              <a:rPr lang="en-US" smtClean="0"/>
              <a:t>9/14/23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4D04F9-E5AE-7A44-A477-F0BBD33FC0CA}" type="slidenum">
              <a:rPr lang="en-US" smtClean="0"/>
              <a:t>‹#›</a:t>
            </a:fld>
            <a:endParaRPr lang="en-US"/>
          </a:p>
        </p:txBody>
      </p:sp>
    </p:spTree>
    <p:extLst>
      <p:ext uri="{BB962C8B-B14F-4D97-AF65-F5344CB8AC3E}">
        <p14:creationId xmlns:p14="http://schemas.microsoft.com/office/powerpoint/2010/main" val="1554240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5C71-381A-3EF6-E51D-3267979832EE}"/>
              </a:ext>
            </a:extLst>
          </p:cNvPr>
          <p:cNvSpPr>
            <a:spLocks noGrp="1"/>
          </p:cNvSpPr>
          <p:nvPr>
            <p:ph type="ctrTitle"/>
          </p:nvPr>
        </p:nvSpPr>
        <p:spPr>
          <a:xfrm>
            <a:off x="804672" y="2386744"/>
            <a:ext cx="5928358" cy="1645920"/>
          </a:xfrm>
        </p:spPr>
        <p:txBody>
          <a:bodyPr>
            <a:normAutofit/>
          </a:bodyPr>
          <a:lstStyle/>
          <a:p>
            <a:r>
              <a:rPr lang="en-US"/>
              <a:t>M&amp;A Tickets</a:t>
            </a:r>
            <a:endParaRPr lang="en-US" dirty="0"/>
          </a:p>
        </p:txBody>
      </p:sp>
      <p:sp>
        <p:nvSpPr>
          <p:cNvPr id="3" name="Subtitle 2">
            <a:extLst>
              <a:ext uri="{FF2B5EF4-FFF2-40B4-BE49-F238E27FC236}">
                <a16:creationId xmlns:a16="http://schemas.microsoft.com/office/drawing/2014/main" id="{11A859D5-E6F4-8C6A-5424-35CE18EA5010}"/>
              </a:ext>
            </a:extLst>
          </p:cNvPr>
          <p:cNvSpPr>
            <a:spLocks noGrp="1"/>
          </p:cNvSpPr>
          <p:nvPr>
            <p:ph type="subTitle" idx="1"/>
          </p:nvPr>
        </p:nvSpPr>
        <p:spPr>
          <a:xfrm>
            <a:off x="804672" y="4352544"/>
            <a:ext cx="5928358" cy="1239894"/>
          </a:xfrm>
        </p:spPr>
        <p:txBody>
          <a:bodyPr>
            <a:normAutofit/>
          </a:bodyPr>
          <a:lstStyle/>
          <a:p>
            <a:r>
              <a:rPr lang="en-US" dirty="0"/>
              <a:t>MCB 638</a:t>
            </a:r>
          </a:p>
          <a:p>
            <a:r>
              <a:rPr lang="en-US" dirty="0"/>
              <a:t>Sana Khan</a:t>
            </a:r>
          </a:p>
        </p:txBody>
      </p:sp>
      <p:pic>
        <p:nvPicPr>
          <p:cNvPr id="7" name="Picture 4" descr="Codes on papers">
            <a:extLst>
              <a:ext uri="{FF2B5EF4-FFF2-40B4-BE49-F238E27FC236}">
                <a16:creationId xmlns:a16="http://schemas.microsoft.com/office/drawing/2014/main" id="{8F4F9F19-2DA3-4080-6A14-5EB38A483E47}"/>
              </a:ext>
            </a:extLst>
          </p:cNvPr>
          <p:cNvPicPr>
            <a:picLocks noChangeAspect="1"/>
          </p:cNvPicPr>
          <p:nvPr/>
        </p:nvPicPr>
        <p:blipFill rotWithShape="1">
          <a:blip r:embed="rId2"/>
          <a:srcRect l="28323" r="26375" b="-1"/>
          <a:stretch/>
        </p:blipFill>
        <p:spPr>
          <a:xfrm>
            <a:off x="7537702" y="10"/>
            <a:ext cx="4654297" cy="6857990"/>
          </a:xfrm>
          <a:prstGeom prst="rect">
            <a:avLst/>
          </a:prstGeom>
        </p:spPr>
      </p:pic>
    </p:spTree>
    <p:extLst>
      <p:ext uri="{BB962C8B-B14F-4D97-AF65-F5344CB8AC3E}">
        <p14:creationId xmlns:p14="http://schemas.microsoft.com/office/powerpoint/2010/main" val="421036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9692-DA65-7F1B-05F4-FDEEFC9EC8EF}"/>
              </a:ext>
            </a:extLst>
          </p:cNvPr>
          <p:cNvSpPr>
            <a:spLocks noGrp="1"/>
          </p:cNvSpPr>
          <p:nvPr>
            <p:ph type="title"/>
          </p:nvPr>
        </p:nvSpPr>
        <p:spPr>
          <a:xfrm>
            <a:off x="2667605" y="193635"/>
            <a:ext cx="7729728" cy="1188720"/>
          </a:xfrm>
        </p:spPr>
        <p:txBody>
          <a:bodyPr/>
          <a:lstStyle/>
          <a:p>
            <a:r>
              <a:rPr lang="en-US" dirty="0"/>
              <a:t>Analyze</a:t>
            </a:r>
            <a:br>
              <a:rPr lang="en-US" dirty="0"/>
            </a:br>
            <a:r>
              <a:rPr lang="en-US" dirty="0" err="1"/>
              <a:t>Timeplot</a:t>
            </a:r>
            <a:endParaRPr lang="en-US" dirty="0"/>
          </a:p>
        </p:txBody>
      </p:sp>
      <p:sp>
        <p:nvSpPr>
          <p:cNvPr id="3" name="Content Placeholder 2">
            <a:extLst>
              <a:ext uri="{FF2B5EF4-FFF2-40B4-BE49-F238E27FC236}">
                <a16:creationId xmlns:a16="http://schemas.microsoft.com/office/drawing/2014/main" id="{8963CC6B-C70C-E937-42F2-4E7C1E50F3AA}"/>
              </a:ext>
            </a:extLst>
          </p:cNvPr>
          <p:cNvSpPr>
            <a:spLocks noGrp="1"/>
          </p:cNvSpPr>
          <p:nvPr>
            <p:ph idx="1"/>
          </p:nvPr>
        </p:nvSpPr>
        <p:spPr>
          <a:xfrm>
            <a:off x="6532469" y="2350964"/>
            <a:ext cx="4183025" cy="3101983"/>
          </a:xfrm>
        </p:spPr>
        <p:txBody>
          <a:bodyPr>
            <a:normAutofit lnSpcReduction="10000"/>
          </a:bodyPr>
          <a:lstStyle/>
          <a:p>
            <a:r>
              <a:rPr lang="en-US" dirty="0"/>
              <a:t>We can see a spike that shows Trello tickets have more than doubled from March – July while other products tickets have not seen such a large spike</a:t>
            </a:r>
          </a:p>
          <a:p>
            <a:r>
              <a:rPr lang="en-US" dirty="0"/>
              <a:t>The highest spike for Trello seems to be in May, while other products had more consistency in volume</a:t>
            </a:r>
          </a:p>
          <a:p>
            <a:r>
              <a:rPr lang="en-US" dirty="0"/>
              <a:t>We will need to investigate to understand what is causing the spike in volume – was there a change in the product that caused this? </a:t>
            </a:r>
          </a:p>
          <a:p>
            <a:endParaRPr lang="en-US" dirty="0"/>
          </a:p>
        </p:txBody>
      </p:sp>
      <p:pic>
        <p:nvPicPr>
          <p:cNvPr id="8" name="Picture 7" descr="A graph of a number of people&#10;&#10;Description automatically generated with medium confidence">
            <a:extLst>
              <a:ext uri="{FF2B5EF4-FFF2-40B4-BE49-F238E27FC236}">
                <a16:creationId xmlns:a16="http://schemas.microsoft.com/office/drawing/2014/main" id="{DEA1CA0E-03A7-DCEA-C51E-FC32DF36EB2F}"/>
              </a:ext>
            </a:extLst>
          </p:cNvPr>
          <p:cNvPicPr>
            <a:picLocks noChangeAspect="1"/>
          </p:cNvPicPr>
          <p:nvPr/>
        </p:nvPicPr>
        <p:blipFill>
          <a:blip r:embed="rId2"/>
          <a:stretch>
            <a:fillRect/>
          </a:stretch>
        </p:blipFill>
        <p:spPr>
          <a:xfrm>
            <a:off x="1749943" y="1509946"/>
            <a:ext cx="3985492" cy="5348054"/>
          </a:xfrm>
          <a:prstGeom prst="rect">
            <a:avLst/>
          </a:prstGeom>
        </p:spPr>
      </p:pic>
    </p:spTree>
    <p:extLst>
      <p:ext uri="{BB962C8B-B14F-4D97-AF65-F5344CB8AC3E}">
        <p14:creationId xmlns:p14="http://schemas.microsoft.com/office/powerpoint/2010/main" val="345531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42A6-E995-264B-58C2-DF13FCB1048D}"/>
              </a:ext>
            </a:extLst>
          </p:cNvPr>
          <p:cNvSpPr>
            <a:spLocks noGrp="1"/>
          </p:cNvSpPr>
          <p:nvPr>
            <p:ph type="title"/>
          </p:nvPr>
        </p:nvSpPr>
        <p:spPr>
          <a:xfrm>
            <a:off x="2231136" y="516636"/>
            <a:ext cx="7729728" cy="1188720"/>
          </a:xfrm>
        </p:spPr>
        <p:txBody>
          <a:bodyPr/>
          <a:lstStyle/>
          <a:p>
            <a:r>
              <a:rPr lang="en-US" dirty="0"/>
              <a:t>Analyze</a:t>
            </a:r>
            <a:br>
              <a:rPr lang="en-US" dirty="0"/>
            </a:br>
            <a:r>
              <a:rPr lang="en-US" dirty="0"/>
              <a:t> Boxplot ORT by product</a:t>
            </a:r>
          </a:p>
        </p:txBody>
      </p:sp>
      <p:sp>
        <p:nvSpPr>
          <p:cNvPr id="3" name="TextBox 2">
            <a:extLst>
              <a:ext uri="{FF2B5EF4-FFF2-40B4-BE49-F238E27FC236}">
                <a16:creationId xmlns:a16="http://schemas.microsoft.com/office/drawing/2014/main" id="{EFA3E93C-C221-7687-1454-7124E5F3A60A}"/>
              </a:ext>
            </a:extLst>
          </p:cNvPr>
          <p:cNvSpPr txBox="1"/>
          <p:nvPr/>
        </p:nvSpPr>
        <p:spPr>
          <a:xfrm>
            <a:off x="6984426" y="2821129"/>
            <a:ext cx="47608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boxplot shows that among all products there is a wide range for ORT </a:t>
            </a:r>
          </a:p>
          <a:p>
            <a:pPr marL="285750" indent="-285750">
              <a:buFont typeface="Arial" panose="020B0604020202020204" pitchFamily="34" charset="0"/>
              <a:buChar char="•"/>
            </a:pPr>
            <a:r>
              <a:rPr lang="en-US" dirty="0" err="1"/>
              <a:t>StatusPage</a:t>
            </a:r>
            <a:r>
              <a:rPr lang="en-US" dirty="0"/>
              <a:t> has the highest average ORT at 175 hours </a:t>
            </a:r>
          </a:p>
          <a:p>
            <a:pPr marL="285750" indent="-285750">
              <a:buFont typeface="Arial" panose="020B0604020202020204" pitchFamily="34" charset="0"/>
              <a:buChar char="•"/>
            </a:pPr>
            <a:r>
              <a:rPr lang="en-US" dirty="0"/>
              <a:t>Ops Genie has an average ORT of 155 hours</a:t>
            </a:r>
          </a:p>
          <a:p>
            <a:pPr marL="285750" indent="-285750">
              <a:buFont typeface="Arial" panose="020B0604020202020204" pitchFamily="34" charset="0"/>
              <a:buChar char="•"/>
            </a:pPr>
            <a:r>
              <a:rPr lang="en-US" dirty="0"/>
              <a:t>Other has an average ORT of 138 hours </a:t>
            </a:r>
          </a:p>
          <a:p>
            <a:pPr marL="285750" indent="-285750">
              <a:buFont typeface="Arial" panose="020B0604020202020204" pitchFamily="34" charset="0"/>
              <a:buChar char="•"/>
            </a:pPr>
            <a:r>
              <a:rPr lang="en-US" dirty="0"/>
              <a:t>Trello has the lowest with an ORT of 120 hours</a:t>
            </a:r>
          </a:p>
          <a:p>
            <a:pPr marL="285750" indent="-285750">
              <a:buFont typeface="Arial" panose="020B0604020202020204" pitchFamily="34" charset="0"/>
              <a:buChar char="•"/>
            </a:pPr>
            <a:r>
              <a:rPr lang="en-US" dirty="0"/>
              <a:t>We need to look into what is causing </a:t>
            </a:r>
            <a:r>
              <a:rPr lang="en-US" dirty="0" err="1"/>
              <a:t>StatusPage</a:t>
            </a:r>
            <a:r>
              <a:rPr lang="en-US" dirty="0"/>
              <a:t> to have such a high ORT </a:t>
            </a:r>
          </a:p>
          <a:p>
            <a:endParaRPr lang="en-US" dirty="0"/>
          </a:p>
        </p:txBody>
      </p:sp>
      <p:pic>
        <p:nvPicPr>
          <p:cNvPr id="8" name="Picture 7" descr="A graph of a product&#10;&#10;Description automatically generated with medium confidence">
            <a:extLst>
              <a:ext uri="{FF2B5EF4-FFF2-40B4-BE49-F238E27FC236}">
                <a16:creationId xmlns:a16="http://schemas.microsoft.com/office/drawing/2014/main" id="{C4743A8B-C980-F9E3-A7E2-8F8E3314855C}"/>
              </a:ext>
            </a:extLst>
          </p:cNvPr>
          <p:cNvPicPr>
            <a:picLocks noChangeAspect="1"/>
          </p:cNvPicPr>
          <p:nvPr/>
        </p:nvPicPr>
        <p:blipFill>
          <a:blip r:embed="rId2"/>
          <a:stretch>
            <a:fillRect/>
          </a:stretch>
        </p:blipFill>
        <p:spPr>
          <a:xfrm>
            <a:off x="517147" y="2079657"/>
            <a:ext cx="6086140" cy="4577175"/>
          </a:xfrm>
          <a:prstGeom prst="rect">
            <a:avLst/>
          </a:prstGeom>
        </p:spPr>
      </p:pic>
    </p:spTree>
    <p:extLst>
      <p:ext uri="{BB962C8B-B14F-4D97-AF65-F5344CB8AC3E}">
        <p14:creationId xmlns:p14="http://schemas.microsoft.com/office/powerpoint/2010/main" val="164558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CEE7-9C91-CBE4-AF1B-15FAC1219E2A}"/>
              </a:ext>
            </a:extLst>
          </p:cNvPr>
          <p:cNvSpPr>
            <a:spLocks noGrp="1"/>
          </p:cNvSpPr>
          <p:nvPr>
            <p:ph type="title"/>
          </p:nvPr>
        </p:nvSpPr>
        <p:spPr>
          <a:xfrm>
            <a:off x="2231136" y="635508"/>
            <a:ext cx="7729728" cy="1188720"/>
          </a:xfrm>
        </p:spPr>
        <p:txBody>
          <a:bodyPr/>
          <a:lstStyle/>
          <a:p>
            <a:r>
              <a:rPr lang="en-US" dirty="0"/>
              <a:t>Analyze</a:t>
            </a:r>
            <a:br>
              <a:rPr lang="en-US" dirty="0"/>
            </a:br>
            <a:r>
              <a:rPr lang="en-US" dirty="0"/>
              <a:t> Boxplot ORT by Topic</a:t>
            </a:r>
          </a:p>
        </p:txBody>
      </p:sp>
      <p:pic>
        <p:nvPicPr>
          <p:cNvPr id="5" name="Content Placeholder 4" descr="A graph with different colored bars&#10;&#10;Description automatically generated with medium confidence">
            <a:extLst>
              <a:ext uri="{FF2B5EF4-FFF2-40B4-BE49-F238E27FC236}">
                <a16:creationId xmlns:a16="http://schemas.microsoft.com/office/drawing/2014/main" id="{67C8D911-69EB-4FC6-DEB5-A8F9FADDABA0}"/>
              </a:ext>
            </a:extLst>
          </p:cNvPr>
          <p:cNvPicPr>
            <a:picLocks noGrp="1" noChangeAspect="1"/>
          </p:cNvPicPr>
          <p:nvPr>
            <p:ph idx="1"/>
          </p:nvPr>
        </p:nvPicPr>
        <p:blipFill>
          <a:blip r:embed="rId2"/>
          <a:stretch>
            <a:fillRect/>
          </a:stretch>
        </p:blipFill>
        <p:spPr>
          <a:xfrm>
            <a:off x="206161" y="2116836"/>
            <a:ext cx="7535214" cy="4585716"/>
          </a:xfrm>
        </p:spPr>
      </p:pic>
      <p:sp>
        <p:nvSpPr>
          <p:cNvPr id="6" name="TextBox 5">
            <a:extLst>
              <a:ext uri="{FF2B5EF4-FFF2-40B4-BE49-F238E27FC236}">
                <a16:creationId xmlns:a16="http://schemas.microsoft.com/office/drawing/2014/main" id="{F8DDFE07-2DDF-2426-8989-78A138F2E903}"/>
              </a:ext>
            </a:extLst>
          </p:cNvPr>
          <p:cNvSpPr txBox="1"/>
          <p:nvPr/>
        </p:nvSpPr>
        <p:spPr>
          <a:xfrm>
            <a:off x="7863295" y="2228671"/>
            <a:ext cx="432870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boxplot shows the ORT by ticket topic</a:t>
            </a:r>
          </a:p>
          <a:p>
            <a:pPr marL="285750" indent="-285750">
              <a:buFont typeface="Arial" panose="020B0604020202020204" pitchFamily="34" charset="0"/>
              <a:buChar char="•"/>
            </a:pPr>
            <a:r>
              <a:rPr lang="en-US" dirty="0"/>
              <a:t>The top 5 topics with the widest range are Account Questions, General Inquiries, Quoting, Payments &amp; Billing and Enterprise Sales Support</a:t>
            </a:r>
          </a:p>
          <a:p>
            <a:pPr marL="285750" indent="-285750">
              <a:buFont typeface="Arial" panose="020B0604020202020204" pitchFamily="34" charset="0"/>
              <a:buChar char="•"/>
            </a:pPr>
            <a:r>
              <a:rPr lang="en-US" dirty="0"/>
              <a:t>Based on this chart, we should start to look into how to lower ORT for topics around purchasing, paying for our products and using our products to increase CSAT and retention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414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CEE7-9C91-CBE4-AF1B-15FAC1219E2A}"/>
              </a:ext>
            </a:extLst>
          </p:cNvPr>
          <p:cNvSpPr>
            <a:spLocks noGrp="1"/>
          </p:cNvSpPr>
          <p:nvPr>
            <p:ph type="title"/>
          </p:nvPr>
        </p:nvSpPr>
        <p:spPr>
          <a:xfrm>
            <a:off x="2231136" y="635508"/>
            <a:ext cx="7729728" cy="1188720"/>
          </a:xfrm>
        </p:spPr>
        <p:txBody>
          <a:bodyPr/>
          <a:lstStyle/>
          <a:p>
            <a:r>
              <a:rPr lang="en-US" dirty="0"/>
              <a:t>Analyze</a:t>
            </a:r>
            <a:br>
              <a:rPr lang="en-US" dirty="0"/>
            </a:br>
            <a:r>
              <a:rPr lang="en-US" dirty="0"/>
              <a:t> ORT</a:t>
            </a:r>
          </a:p>
        </p:txBody>
      </p:sp>
      <p:pic>
        <p:nvPicPr>
          <p:cNvPr id="8" name="Content Placeholder 7" descr="A graph of numbers and a number of people&#10;&#10;Description automatically generated with medium confidence">
            <a:extLst>
              <a:ext uri="{FF2B5EF4-FFF2-40B4-BE49-F238E27FC236}">
                <a16:creationId xmlns:a16="http://schemas.microsoft.com/office/drawing/2014/main" id="{D6696483-8F33-F273-EE61-79524560EC33}"/>
              </a:ext>
            </a:extLst>
          </p:cNvPr>
          <p:cNvPicPr>
            <a:picLocks noGrp="1" noChangeAspect="1"/>
          </p:cNvPicPr>
          <p:nvPr>
            <p:ph idx="1"/>
          </p:nvPr>
        </p:nvPicPr>
        <p:blipFill>
          <a:blip r:embed="rId2"/>
          <a:stretch>
            <a:fillRect/>
          </a:stretch>
        </p:blipFill>
        <p:spPr>
          <a:xfrm>
            <a:off x="3598767" y="2335276"/>
            <a:ext cx="2032000" cy="1422400"/>
          </a:xfrm>
        </p:spPr>
      </p:pic>
      <p:pic>
        <p:nvPicPr>
          <p:cNvPr id="14" name="Picture 13" descr="A screenshot of a computer&#10;&#10;Description automatically generated">
            <a:extLst>
              <a:ext uri="{FF2B5EF4-FFF2-40B4-BE49-F238E27FC236}">
                <a16:creationId xmlns:a16="http://schemas.microsoft.com/office/drawing/2014/main" id="{510FF613-42DE-6707-8DDC-9BE86944567E}"/>
              </a:ext>
            </a:extLst>
          </p:cNvPr>
          <p:cNvPicPr>
            <a:picLocks noChangeAspect="1"/>
          </p:cNvPicPr>
          <p:nvPr/>
        </p:nvPicPr>
        <p:blipFill>
          <a:blip r:embed="rId3"/>
          <a:stretch>
            <a:fillRect/>
          </a:stretch>
        </p:blipFill>
        <p:spPr>
          <a:xfrm>
            <a:off x="6903895" y="2340883"/>
            <a:ext cx="1801194" cy="1416793"/>
          </a:xfrm>
          <a:prstGeom prst="rect">
            <a:avLst/>
          </a:prstGeom>
        </p:spPr>
      </p:pic>
      <p:sp>
        <p:nvSpPr>
          <p:cNvPr id="15" name="TextBox 14">
            <a:extLst>
              <a:ext uri="{FF2B5EF4-FFF2-40B4-BE49-F238E27FC236}">
                <a16:creationId xmlns:a16="http://schemas.microsoft.com/office/drawing/2014/main" id="{FEC96F0A-6E09-8AC2-6CC9-CEDA03421605}"/>
              </a:ext>
            </a:extLst>
          </p:cNvPr>
          <p:cNvSpPr txBox="1"/>
          <p:nvPr/>
        </p:nvSpPr>
        <p:spPr>
          <a:xfrm>
            <a:off x="3337560" y="4233672"/>
            <a:ext cx="5486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EMEA has the highest ORT of the three Geos – we may need to look at how many agents are staffed in EMEA to understand if we need more team members </a:t>
            </a:r>
          </a:p>
          <a:p>
            <a:pPr marL="285750" indent="-285750">
              <a:buFont typeface="Arial" panose="020B0604020202020204" pitchFamily="34" charset="0"/>
              <a:buChar char="•"/>
            </a:pPr>
            <a:r>
              <a:rPr lang="en-US" dirty="0"/>
              <a:t>Tickets with Priority 1 and 3 have the highest ORT</a:t>
            </a:r>
          </a:p>
          <a:p>
            <a:pPr marL="285750" indent="-285750">
              <a:buFont typeface="Arial" panose="020B0604020202020204" pitchFamily="34" charset="0"/>
              <a:buChar char="•"/>
            </a:pPr>
            <a:r>
              <a:rPr lang="en-US" dirty="0"/>
              <a:t>We should have the lowest ORT for Priority 1 tickets </a:t>
            </a:r>
          </a:p>
        </p:txBody>
      </p:sp>
    </p:spTree>
    <p:extLst>
      <p:ext uri="{BB962C8B-B14F-4D97-AF65-F5344CB8AC3E}">
        <p14:creationId xmlns:p14="http://schemas.microsoft.com/office/powerpoint/2010/main" val="343491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9692-DA65-7F1B-05F4-FDEEFC9EC8EF}"/>
              </a:ext>
            </a:extLst>
          </p:cNvPr>
          <p:cNvSpPr>
            <a:spLocks noGrp="1"/>
          </p:cNvSpPr>
          <p:nvPr>
            <p:ph type="title"/>
          </p:nvPr>
        </p:nvSpPr>
        <p:spPr/>
        <p:txBody>
          <a:bodyPr/>
          <a:lstStyle/>
          <a:p>
            <a:r>
              <a:rPr lang="en-US" dirty="0"/>
              <a:t>improve</a:t>
            </a:r>
          </a:p>
        </p:txBody>
      </p:sp>
      <p:sp>
        <p:nvSpPr>
          <p:cNvPr id="3" name="Content Placeholder 2">
            <a:extLst>
              <a:ext uri="{FF2B5EF4-FFF2-40B4-BE49-F238E27FC236}">
                <a16:creationId xmlns:a16="http://schemas.microsoft.com/office/drawing/2014/main" id="{8963CC6B-C70C-E937-42F2-4E7C1E50F3AA}"/>
              </a:ext>
            </a:extLst>
          </p:cNvPr>
          <p:cNvSpPr>
            <a:spLocks noGrp="1"/>
          </p:cNvSpPr>
          <p:nvPr>
            <p:ph idx="1"/>
          </p:nvPr>
        </p:nvSpPr>
        <p:spPr>
          <a:xfrm>
            <a:off x="2231136" y="2638044"/>
            <a:ext cx="7729728" cy="3525012"/>
          </a:xfrm>
        </p:spPr>
        <p:txBody>
          <a:bodyPr>
            <a:normAutofit/>
          </a:bodyPr>
          <a:lstStyle/>
          <a:p>
            <a:r>
              <a:rPr lang="en-US" dirty="0"/>
              <a:t>To improve the backlog we should first look at the contact forms to understand what information customers are providing us </a:t>
            </a:r>
          </a:p>
          <a:p>
            <a:pPr lvl="1"/>
            <a:r>
              <a:rPr lang="en-US" dirty="0"/>
              <a:t>If we can collect the required information from customers to begin with, we may be able to cut the amount of time it takes to resolve the tickets </a:t>
            </a:r>
          </a:p>
          <a:p>
            <a:r>
              <a:rPr lang="en-US" dirty="0"/>
              <a:t>The supporting systems also can be investigated, to understand if the steps required to assist customers can be improved upon </a:t>
            </a:r>
          </a:p>
          <a:p>
            <a:r>
              <a:rPr lang="en-US" dirty="0"/>
              <a:t>We can also implement automations that can help the customers by providing answers or resources to the topics that have the highest ORT or the highest volume </a:t>
            </a:r>
          </a:p>
          <a:p>
            <a:endParaRPr lang="en-US" dirty="0"/>
          </a:p>
        </p:txBody>
      </p:sp>
    </p:spTree>
    <p:extLst>
      <p:ext uri="{BB962C8B-B14F-4D97-AF65-F5344CB8AC3E}">
        <p14:creationId xmlns:p14="http://schemas.microsoft.com/office/powerpoint/2010/main" val="64673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940C-141A-3867-6616-F122CB7DB177}"/>
              </a:ext>
            </a:extLst>
          </p:cNvPr>
          <p:cNvSpPr>
            <a:spLocks noGrp="1"/>
          </p:cNvSpPr>
          <p:nvPr>
            <p:ph type="title"/>
          </p:nvPr>
        </p:nvSpPr>
        <p:spPr/>
        <p:txBody>
          <a:bodyPr/>
          <a:lstStyle/>
          <a:p>
            <a:r>
              <a:rPr lang="en-US" dirty="0"/>
              <a:t>Control Charts</a:t>
            </a:r>
          </a:p>
        </p:txBody>
      </p:sp>
      <p:graphicFrame>
        <p:nvGraphicFramePr>
          <p:cNvPr id="3" name="Chart 2">
            <a:extLst>
              <a:ext uri="{FF2B5EF4-FFF2-40B4-BE49-F238E27FC236}">
                <a16:creationId xmlns:a16="http://schemas.microsoft.com/office/drawing/2014/main" id="{EE45253C-E2CA-CE4C-8DDA-ADF786C1EDB0}"/>
              </a:ext>
            </a:extLst>
          </p:cNvPr>
          <p:cNvGraphicFramePr>
            <a:graphicFrameLocks/>
          </p:cNvGraphicFramePr>
          <p:nvPr>
            <p:extLst>
              <p:ext uri="{D42A27DB-BD31-4B8C-83A1-F6EECF244321}">
                <p14:modId xmlns:p14="http://schemas.microsoft.com/office/powerpoint/2010/main" val="3459484367"/>
              </p:ext>
            </p:extLst>
          </p:nvPr>
        </p:nvGraphicFramePr>
        <p:xfrm>
          <a:off x="6174037" y="2421348"/>
          <a:ext cx="4919252" cy="2664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3FD1ABA-3784-2790-6C5A-0A294AAD3F3A}"/>
              </a:ext>
            </a:extLst>
          </p:cNvPr>
          <p:cNvGraphicFramePr>
            <a:graphicFrameLocks/>
          </p:cNvGraphicFramePr>
          <p:nvPr>
            <p:extLst>
              <p:ext uri="{D42A27DB-BD31-4B8C-83A1-F6EECF244321}">
                <p14:modId xmlns:p14="http://schemas.microsoft.com/office/powerpoint/2010/main" val="3155834032"/>
              </p:ext>
            </p:extLst>
          </p:nvPr>
        </p:nvGraphicFramePr>
        <p:xfrm>
          <a:off x="736295" y="2421348"/>
          <a:ext cx="4809781" cy="26641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718B027-D3EF-85F8-1245-7E18CA59635D}"/>
              </a:ext>
            </a:extLst>
          </p:cNvPr>
          <p:cNvSpPr txBox="1"/>
          <p:nvPr/>
        </p:nvSpPr>
        <p:spPr>
          <a:xfrm>
            <a:off x="2623961" y="5353447"/>
            <a:ext cx="71001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Subgroup Size is varied and above 20, so the S chart is used</a:t>
            </a:r>
          </a:p>
          <a:p>
            <a:pPr marL="285750" indent="-285750">
              <a:buFont typeface="Arial" panose="020B0604020202020204" pitchFamily="34" charset="0"/>
              <a:buChar char="•"/>
            </a:pPr>
            <a:r>
              <a:rPr lang="en-US" dirty="0"/>
              <a:t>We can see ORT is trending downward, but still relatively high</a:t>
            </a:r>
          </a:p>
          <a:p>
            <a:pPr marL="285750" indent="-285750">
              <a:buFont typeface="Arial" panose="020B0604020202020204" pitchFamily="34" charset="0"/>
              <a:buChar char="•"/>
            </a:pPr>
            <a:r>
              <a:rPr lang="en-US" dirty="0"/>
              <a:t>The downward trend could be because the team is outside of the training period, or because of the Pygmalion effect </a:t>
            </a:r>
          </a:p>
        </p:txBody>
      </p:sp>
    </p:spTree>
    <p:extLst>
      <p:ext uri="{BB962C8B-B14F-4D97-AF65-F5344CB8AC3E}">
        <p14:creationId xmlns:p14="http://schemas.microsoft.com/office/powerpoint/2010/main" val="186762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1D4B7BE8-ED8B-C10F-7FDE-5A5DEFC30851}"/>
              </a:ext>
            </a:extLst>
          </p:cNvPr>
          <p:cNvSpPr>
            <a:spLocks noChangeArrowheads="1"/>
          </p:cNvSpPr>
          <p:nvPr/>
        </p:nvSpPr>
        <p:spPr bwMode="auto">
          <a:xfrm>
            <a:off x="1524000" y="990600"/>
            <a:ext cx="9144000" cy="381000"/>
          </a:xfrm>
          <a:prstGeom prst="rect">
            <a:avLst/>
          </a:prstGeom>
          <a:solidFill>
            <a:schemeClr val="accent4">
              <a:lumMod val="60000"/>
              <a:lumOff val="40000"/>
            </a:schemeClr>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5362" name="Line 9">
            <a:extLst>
              <a:ext uri="{FF2B5EF4-FFF2-40B4-BE49-F238E27FC236}">
                <a16:creationId xmlns:a16="http://schemas.microsoft.com/office/drawing/2014/main" id="{3BFA8370-481B-80C4-5EC7-75CAB858518A}"/>
              </a:ext>
            </a:extLst>
          </p:cNvPr>
          <p:cNvSpPr>
            <a:spLocks noChangeShapeType="1"/>
          </p:cNvSpPr>
          <p:nvPr/>
        </p:nvSpPr>
        <p:spPr bwMode="auto">
          <a:xfrm>
            <a:off x="5398507" y="1406144"/>
            <a:ext cx="25400" cy="52387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CA3D84E6-BE3C-83F9-D87F-9206B6F1047B}"/>
              </a:ext>
            </a:extLst>
          </p:cNvPr>
          <p:cNvSpPr>
            <a:spLocks noChangeArrowheads="1"/>
          </p:cNvSpPr>
          <p:nvPr/>
        </p:nvSpPr>
        <p:spPr bwMode="auto">
          <a:xfrm>
            <a:off x="1089724" y="1460793"/>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D2CC5D25-1843-E871-DC2F-68C63E7A35DF}"/>
              </a:ext>
            </a:extLst>
          </p:cNvPr>
          <p:cNvSpPr>
            <a:spLocks noChangeArrowheads="1"/>
          </p:cNvSpPr>
          <p:nvPr/>
        </p:nvSpPr>
        <p:spPr bwMode="auto">
          <a:xfrm>
            <a:off x="3527902"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6" name="Rectangle 13">
            <a:extLst>
              <a:ext uri="{FF2B5EF4-FFF2-40B4-BE49-F238E27FC236}">
                <a16:creationId xmlns:a16="http://schemas.microsoft.com/office/drawing/2014/main" id="{7DB933BD-76E7-08ED-4F82-150AD0D3AA69}"/>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Rectangle 14">
            <a:extLst>
              <a:ext uri="{FF2B5EF4-FFF2-40B4-BE49-F238E27FC236}">
                <a16:creationId xmlns:a16="http://schemas.microsoft.com/office/drawing/2014/main" id="{920912C8-E3A0-0A20-6088-0EE68D4CD171}"/>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5">
            <a:extLst>
              <a:ext uri="{FF2B5EF4-FFF2-40B4-BE49-F238E27FC236}">
                <a16:creationId xmlns:a16="http://schemas.microsoft.com/office/drawing/2014/main" id="{E6527E92-EC5C-1ED3-6A58-3412EA0A55A3}"/>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Text Box 16">
            <a:extLst>
              <a:ext uri="{FF2B5EF4-FFF2-40B4-BE49-F238E27FC236}">
                <a16:creationId xmlns:a16="http://schemas.microsoft.com/office/drawing/2014/main" id="{7A47D5BD-AC70-C7F2-3A0B-52F4B2362E15}"/>
              </a:ext>
            </a:extLst>
          </p:cNvPr>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M&amp;A Ticket Analysis</a:t>
            </a:r>
          </a:p>
        </p:txBody>
      </p:sp>
      <p:sp>
        <p:nvSpPr>
          <p:cNvPr id="15371" name="Rectangle 19">
            <a:extLst>
              <a:ext uri="{FF2B5EF4-FFF2-40B4-BE49-F238E27FC236}">
                <a16:creationId xmlns:a16="http://schemas.microsoft.com/office/drawing/2014/main" id="{3EDC654A-5D75-B0C7-8C0B-32FA8BC5B829}"/>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2" name="Rectangle 20">
            <a:extLst>
              <a:ext uri="{FF2B5EF4-FFF2-40B4-BE49-F238E27FC236}">
                <a16:creationId xmlns:a16="http://schemas.microsoft.com/office/drawing/2014/main" id="{39FE6F40-F28F-EC4F-5684-A9F1B83AD823}"/>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Text Box 21">
            <a:extLst>
              <a:ext uri="{FF2B5EF4-FFF2-40B4-BE49-F238E27FC236}">
                <a16:creationId xmlns:a16="http://schemas.microsoft.com/office/drawing/2014/main" id="{2D544074-B622-A0BB-5819-33603931575A}"/>
              </a:ext>
            </a:extLst>
          </p:cNvPr>
          <p:cNvSpPr txBox="1">
            <a:spLocks noChangeArrowheads="1"/>
          </p:cNvSpPr>
          <p:nvPr/>
        </p:nvSpPr>
        <p:spPr bwMode="auto">
          <a:xfrm>
            <a:off x="3653505" y="974726"/>
            <a:ext cx="571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dirty="0">
                <a:latin typeface="Arial" panose="020B0604020202020204" pitchFamily="34" charset="0"/>
              </a:rPr>
              <a:t>June</a:t>
            </a:r>
          </a:p>
        </p:txBody>
      </p:sp>
      <p:sp>
        <p:nvSpPr>
          <p:cNvPr id="15374" name="Text Box 22">
            <a:extLst>
              <a:ext uri="{FF2B5EF4-FFF2-40B4-BE49-F238E27FC236}">
                <a16:creationId xmlns:a16="http://schemas.microsoft.com/office/drawing/2014/main" id="{E44ABF62-2855-474A-6AC8-5F516F1CBB35}"/>
              </a:ext>
            </a:extLst>
          </p:cNvPr>
          <p:cNvSpPr txBox="1">
            <a:spLocks noChangeArrowheads="1"/>
          </p:cNvSpPr>
          <p:nvPr/>
        </p:nvSpPr>
        <p:spPr bwMode="auto">
          <a:xfrm>
            <a:off x="4964749" y="955675"/>
            <a:ext cx="696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r>
              <a:rPr lang="en-US" altLang="en-US" sz="1000" dirty="0">
                <a:latin typeface="Arial" panose="020B0604020202020204" pitchFamily="34" charset="0"/>
              </a:rPr>
              <a:t>July</a:t>
            </a:r>
          </a:p>
        </p:txBody>
      </p:sp>
      <p:sp>
        <p:nvSpPr>
          <p:cNvPr id="15375" name="Text Box 23">
            <a:extLst>
              <a:ext uri="{FF2B5EF4-FFF2-40B4-BE49-F238E27FC236}">
                <a16:creationId xmlns:a16="http://schemas.microsoft.com/office/drawing/2014/main" id="{7C7D116B-DB92-F9FF-FA39-2247D1C0E8DF}"/>
              </a:ext>
            </a:extLst>
          </p:cNvPr>
          <p:cNvSpPr txBox="1">
            <a:spLocks noChangeArrowheads="1"/>
          </p:cNvSpPr>
          <p:nvPr/>
        </p:nvSpPr>
        <p:spPr bwMode="auto">
          <a:xfrm>
            <a:off x="6253926" y="965012"/>
            <a:ext cx="66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dirty="0">
                <a:latin typeface="Arial" panose="020B0604020202020204" pitchFamily="34" charset="0"/>
              </a:rPr>
              <a:t>August </a:t>
            </a:r>
          </a:p>
        </p:txBody>
      </p:sp>
      <p:sp>
        <p:nvSpPr>
          <p:cNvPr id="15376" name="Text Box 24">
            <a:extLst>
              <a:ext uri="{FF2B5EF4-FFF2-40B4-BE49-F238E27FC236}">
                <a16:creationId xmlns:a16="http://schemas.microsoft.com/office/drawing/2014/main" id="{28FBB37E-6A70-552C-E95E-D9C57964FB42}"/>
              </a:ext>
            </a:extLst>
          </p:cNvPr>
          <p:cNvSpPr txBox="1">
            <a:spLocks noChangeArrowheads="1"/>
          </p:cNvSpPr>
          <p:nvPr/>
        </p:nvSpPr>
        <p:spPr bwMode="auto">
          <a:xfrm>
            <a:off x="9393238" y="955675"/>
            <a:ext cx="808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r>
              <a:rPr lang="en-US" altLang="en-US" sz="1000" dirty="0">
                <a:latin typeface="Arial" panose="020B0604020202020204" pitchFamily="34" charset="0"/>
              </a:rPr>
              <a:t>September</a:t>
            </a:r>
          </a:p>
        </p:txBody>
      </p:sp>
      <p:sp>
        <p:nvSpPr>
          <p:cNvPr id="15377" name="Text Box 25">
            <a:extLst>
              <a:ext uri="{FF2B5EF4-FFF2-40B4-BE49-F238E27FC236}">
                <a16:creationId xmlns:a16="http://schemas.microsoft.com/office/drawing/2014/main" id="{61770A1A-F1E4-931B-817F-E18B79BEE7C1}"/>
              </a:ext>
            </a:extLst>
          </p:cNvPr>
          <p:cNvSpPr txBox="1">
            <a:spLocks noChangeArrowheads="1"/>
          </p:cNvSpPr>
          <p:nvPr/>
        </p:nvSpPr>
        <p:spPr bwMode="auto">
          <a:xfrm>
            <a:off x="7786277" y="9620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altLang="en-US" sz="1000" dirty="0">
                <a:solidFill>
                  <a:schemeClr val="bg1"/>
                </a:solidFill>
                <a:latin typeface="Arial" panose="020B0604020202020204" pitchFamily="34" charset="0"/>
              </a:rPr>
              <a:t>2024</a:t>
            </a:r>
          </a:p>
        </p:txBody>
      </p:sp>
      <p:sp>
        <p:nvSpPr>
          <p:cNvPr id="15378" name="Text Box 31">
            <a:extLst>
              <a:ext uri="{FF2B5EF4-FFF2-40B4-BE49-F238E27FC236}">
                <a16:creationId xmlns:a16="http://schemas.microsoft.com/office/drawing/2014/main" id="{948810F4-6F2C-0DBC-C7E9-C922698580C7}"/>
              </a:ext>
            </a:extLst>
          </p:cNvPr>
          <p:cNvSpPr txBox="1">
            <a:spLocks noChangeArrowheads="1"/>
          </p:cNvSpPr>
          <p:nvPr/>
        </p:nvSpPr>
        <p:spPr bwMode="auto">
          <a:xfrm>
            <a:off x="1600201" y="1050926"/>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a:solidFill>
                  <a:schemeClr val="bg1"/>
                </a:solidFill>
                <a:latin typeface="Arial" panose="020B0604020202020204" pitchFamily="34" charset="0"/>
              </a:rPr>
              <a:t>Key Dates ---&gt;</a:t>
            </a:r>
            <a:endParaRPr lang="en-US" altLang="en-US" sz="1000">
              <a:latin typeface="Arial" panose="020B0604020202020204" pitchFamily="34" charset="0"/>
            </a:endParaRPr>
          </a:p>
        </p:txBody>
      </p:sp>
      <p:sp>
        <p:nvSpPr>
          <p:cNvPr id="15379" name="Line 32">
            <a:extLst>
              <a:ext uri="{FF2B5EF4-FFF2-40B4-BE49-F238E27FC236}">
                <a16:creationId xmlns:a16="http://schemas.microsoft.com/office/drawing/2014/main" id="{AE386072-02BF-251E-4B1B-E10F658C37D4}"/>
              </a:ext>
            </a:extLst>
          </p:cNvPr>
          <p:cNvSpPr>
            <a:spLocks noChangeShapeType="1"/>
          </p:cNvSpPr>
          <p:nvPr/>
        </p:nvSpPr>
        <p:spPr bwMode="auto">
          <a:xfrm>
            <a:off x="3246120" y="100488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33">
            <a:extLst>
              <a:ext uri="{FF2B5EF4-FFF2-40B4-BE49-F238E27FC236}">
                <a16:creationId xmlns:a16="http://schemas.microsoft.com/office/drawing/2014/main" id="{16587A6F-62BB-5772-B48C-7FF49CBBDB51}"/>
              </a:ext>
            </a:extLst>
          </p:cNvPr>
          <p:cNvSpPr>
            <a:spLocks noChangeShapeType="1"/>
          </p:cNvSpPr>
          <p:nvPr/>
        </p:nvSpPr>
        <p:spPr bwMode="auto">
          <a:xfrm>
            <a:off x="8991600" y="99885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34">
            <a:extLst>
              <a:ext uri="{FF2B5EF4-FFF2-40B4-BE49-F238E27FC236}">
                <a16:creationId xmlns:a16="http://schemas.microsoft.com/office/drawing/2014/main" id="{D826E235-42AB-F12A-EE1B-132375901550}"/>
              </a:ext>
            </a:extLst>
          </p:cNvPr>
          <p:cNvSpPr>
            <a:spLocks noChangeShapeType="1"/>
          </p:cNvSpPr>
          <p:nvPr/>
        </p:nvSpPr>
        <p:spPr bwMode="auto">
          <a:xfrm>
            <a:off x="7431024"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5">
            <a:extLst>
              <a:ext uri="{FF2B5EF4-FFF2-40B4-BE49-F238E27FC236}">
                <a16:creationId xmlns:a16="http://schemas.microsoft.com/office/drawing/2014/main" id="{D4739943-0290-9A84-B686-835D2DBCFD20}"/>
              </a:ext>
            </a:extLst>
          </p:cNvPr>
          <p:cNvSpPr>
            <a:spLocks noChangeShapeType="1"/>
          </p:cNvSpPr>
          <p:nvPr/>
        </p:nvSpPr>
        <p:spPr bwMode="auto">
          <a:xfrm>
            <a:off x="5988590" y="99885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6">
            <a:extLst>
              <a:ext uri="{FF2B5EF4-FFF2-40B4-BE49-F238E27FC236}">
                <a16:creationId xmlns:a16="http://schemas.microsoft.com/office/drawing/2014/main" id="{A9FDBD71-28E2-C244-0C4E-A456E1F6F8DA}"/>
              </a:ext>
            </a:extLst>
          </p:cNvPr>
          <p:cNvSpPr>
            <a:spLocks noChangeShapeType="1"/>
          </p:cNvSpPr>
          <p:nvPr/>
        </p:nvSpPr>
        <p:spPr bwMode="auto">
          <a:xfrm>
            <a:off x="4651248" y="1004888"/>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5401FCEC-CF98-E13D-ECFC-870CBCD1BFB3}"/>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05815EDD-5EA7-A962-1618-71AF2CC0B335}"/>
              </a:ext>
            </a:extLst>
          </p:cNvPr>
          <p:cNvSpPr>
            <a:spLocks noChangeArrowheads="1"/>
          </p:cNvSpPr>
          <p:nvPr/>
        </p:nvSpPr>
        <p:spPr bwMode="auto">
          <a:xfrm>
            <a:off x="9097486" y="138588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7" name="Line 43">
            <a:extLst>
              <a:ext uri="{FF2B5EF4-FFF2-40B4-BE49-F238E27FC236}">
                <a16:creationId xmlns:a16="http://schemas.microsoft.com/office/drawing/2014/main" id="{53FE59E9-32CF-72DB-A972-538FD6112E72}"/>
              </a:ext>
            </a:extLst>
          </p:cNvPr>
          <p:cNvSpPr>
            <a:spLocks noChangeShapeType="1"/>
          </p:cNvSpPr>
          <p:nvPr/>
        </p:nvSpPr>
        <p:spPr bwMode="auto">
          <a:xfrm flipH="1">
            <a:off x="8438058" y="1460793"/>
            <a:ext cx="38100" cy="518795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8" name="Rectangle 45">
            <a:extLst>
              <a:ext uri="{FF2B5EF4-FFF2-40B4-BE49-F238E27FC236}">
                <a16:creationId xmlns:a16="http://schemas.microsoft.com/office/drawing/2014/main" id="{D5223814-971E-9EE3-4535-D6484BB3F7DB}"/>
              </a:ext>
            </a:extLst>
          </p:cNvPr>
          <p:cNvSpPr>
            <a:spLocks noChangeArrowheads="1"/>
          </p:cNvSpPr>
          <p:nvPr/>
        </p:nvSpPr>
        <p:spPr bwMode="auto">
          <a:xfrm>
            <a:off x="8945086" y="720674"/>
            <a:ext cx="1676400" cy="17177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9" name="Text Box 46">
            <a:extLst>
              <a:ext uri="{FF2B5EF4-FFF2-40B4-BE49-F238E27FC236}">
                <a16:creationId xmlns:a16="http://schemas.microsoft.com/office/drawing/2014/main" id="{64F62B78-01CF-BD10-F99C-9A53F2418CBD}"/>
              </a:ext>
            </a:extLst>
          </p:cNvPr>
          <p:cNvSpPr txBox="1">
            <a:spLocks noChangeArrowheads="1"/>
          </p:cNvSpPr>
          <p:nvPr/>
        </p:nvSpPr>
        <p:spPr bwMode="auto">
          <a:xfrm>
            <a:off x="5475288" y="655636"/>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Sana Khan</a:t>
            </a:r>
          </a:p>
        </p:txBody>
      </p:sp>
      <p:sp>
        <p:nvSpPr>
          <p:cNvPr id="15390" name="Line 54">
            <a:extLst>
              <a:ext uri="{FF2B5EF4-FFF2-40B4-BE49-F238E27FC236}">
                <a16:creationId xmlns:a16="http://schemas.microsoft.com/office/drawing/2014/main" id="{7562E73A-D9EA-CB9A-BA53-A05EE554A953}"/>
              </a:ext>
            </a:extLst>
          </p:cNvPr>
          <p:cNvSpPr>
            <a:spLocks noChangeShapeType="1"/>
          </p:cNvSpPr>
          <p:nvPr/>
        </p:nvSpPr>
        <p:spPr bwMode="auto">
          <a:xfrm flipH="1">
            <a:off x="2699704" y="1371600"/>
            <a:ext cx="0" cy="489426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2" name="Line 77">
            <a:extLst>
              <a:ext uri="{FF2B5EF4-FFF2-40B4-BE49-F238E27FC236}">
                <a16:creationId xmlns:a16="http://schemas.microsoft.com/office/drawing/2014/main" id="{39CA2C5E-9167-1A03-A587-0323835DF8B5}"/>
              </a:ext>
            </a:extLst>
          </p:cNvPr>
          <p:cNvSpPr>
            <a:spLocks noChangeShapeType="1"/>
          </p:cNvSpPr>
          <p:nvPr/>
        </p:nvSpPr>
        <p:spPr bwMode="auto">
          <a:xfrm>
            <a:off x="8680206" y="3343686"/>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4B471150-4762-0EBE-D2C7-3D0AA6279750}"/>
              </a:ext>
            </a:extLst>
          </p:cNvPr>
          <p:cNvSpPr>
            <a:spLocks noChangeArrowheads="1"/>
          </p:cNvSpPr>
          <p:nvPr/>
        </p:nvSpPr>
        <p:spPr bwMode="auto">
          <a:xfrm>
            <a:off x="9289807" y="3056348"/>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15394" name="Picture 2">
            <a:extLst>
              <a:ext uri="{FF2B5EF4-FFF2-40B4-BE49-F238E27FC236}">
                <a16:creationId xmlns:a16="http://schemas.microsoft.com/office/drawing/2014/main" id="{8056A530-558A-6B90-0DA7-C1D54620DC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8639" y="11114"/>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graph of a number of people&#10;&#10;Description automatically generated with medium confidence">
            <a:extLst>
              <a:ext uri="{FF2B5EF4-FFF2-40B4-BE49-F238E27FC236}">
                <a16:creationId xmlns:a16="http://schemas.microsoft.com/office/drawing/2014/main" id="{D3C89672-4975-1C13-A620-E3527237E7DE}"/>
              </a:ext>
            </a:extLst>
          </p:cNvPr>
          <p:cNvPicPr>
            <a:picLocks noChangeAspect="1"/>
          </p:cNvPicPr>
          <p:nvPr/>
        </p:nvPicPr>
        <p:blipFill>
          <a:blip r:embed="rId4"/>
          <a:stretch>
            <a:fillRect/>
          </a:stretch>
        </p:blipFill>
        <p:spPr>
          <a:xfrm>
            <a:off x="2744959" y="1862550"/>
            <a:ext cx="2582381" cy="3255866"/>
          </a:xfrm>
          <a:prstGeom prst="rect">
            <a:avLst/>
          </a:prstGeom>
        </p:spPr>
      </p:pic>
      <p:sp>
        <p:nvSpPr>
          <p:cNvPr id="4" name="TextBox 3">
            <a:extLst>
              <a:ext uri="{FF2B5EF4-FFF2-40B4-BE49-F238E27FC236}">
                <a16:creationId xmlns:a16="http://schemas.microsoft.com/office/drawing/2014/main" id="{CFAF1712-4634-D0EA-DCE3-65CB74228FBE}"/>
              </a:ext>
            </a:extLst>
          </p:cNvPr>
          <p:cNvSpPr txBox="1"/>
          <p:nvPr/>
        </p:nvSpPr>
        <p:spPr>
          <a:xfrm>
            <a:off x="1749" y="4249738"/>
            <a:ext cx="2201314" cy="1200329"/>
          </a:xfrm>
          <a:prstGeom prst="rect">
            <a:avLst/>
          </a:prstGeom>
          <a:noFill/>
        </p:spPr>
        <p:txBody>
          <a:bodyPr wrap="square">
            <a:spAutoFit/>
          </a:bodyPr>
          <a:lstStyle/>
          <a:p>
            <a:pPr marL="171450" indent="-171450">
              <a:buFont typeface="Arial" panose="020B0604020202020204" pitchFamily="34" charset="0"/>
              <a:buChar char="•"/>
            </a:pPr>
            <a:r>
              <a:rPr lang="en-US" sz="1200" dirty="0"/>
              <a:t>The business impact of not fixing this issue is to either hire more CA’s, which cost about 50K USD per member, or loose customers, which would impact revenue. </a:t>
            </a:r>
          </a:p>
        </p:txBody>
      </p:sp>
      <p:sp>
        <p:nvSpPr>
          <p:cNvPr id="5" name="TextBox 4">
            <a:extLst>
              <a:ext uri="{FF2B5EF4-FFF2-40B4-BE49-F238E27FC236}">
                <a16:creationId xmlns:a16="http://schemas.microsoft.com/office/drawing/2014/main" id="{DA53B175-F0EE-E27B-A295-ADED5EBE8D8B}"/>
              </a:ext>
            </a:extLst>
          </p:cNvPr>
          <p:cNvSpPr txBox="1"/>
          <p:nvPr/>
        </p:nvSpPr>
        <p:spPr>
          <a:xfrm>
            <a:off x="105039" y="2174323"/>
            <a:ext cx="2385115"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Mergers &amp; Acquisition team is carrying a daily backlog of more than 500 tickets. This is causing the team to be stressed out and feeling burnt out</a:t>
            </a:r>
          </a:p>
          <a:p>
            <a:pPr marL="171450" indent="-171450">
              <a:buFont typeface="Arial" panose="020B0604020202020204" pitchFamily="34" charset="0"/>
              <a:buChar char="•"/>
            </a:pPr>
            <a:r>
              <a:rPr lang="en-US" sz="1200" dirty="0"/>
              <a:t>There’s been an increase in ticket volume and the Overall resolution time for M&amp;A tickets is higher than other tickets </a:t>
            </a:r>
          </a:p>
        </p:txBody>
      </p:sp>
      <p:sp>
        <p:nvSpPr>
          <p:cNvPr id="7" name="TextBox 6">
            <a:extLst>
              <a:ext uri="{FF2B5EF4-FFF2-40B4-BE49-F238E27FC236}">
                <a16:creationId xmlns:a16="http://schemas.microsoft.com/office/drawing/2014/main" id="{A2A3863B-882E-C6A5-F46D-027B74A55C5E}"/>
              </a:ext>
            </a:extLst>
          </p:cNvPr>
          <p:cNvSpPr txBox="1"/>
          <p:nvPr/>
        </p:nvSpPr>
        <p:spPr>
          <a:xfrm>
            <a:off x="109865" y="1864512"/>
            <a:ext cx="2097947" cy="338554"/>
          </a:xfrm>
          <a:prstGeom prst="rect">
            <a:avLst/>
          </a:prstGeom>
          <a:noFill/>
        </p:spPr>
        <p:txBody>
          <a:bodyPr wrap="none" rtlCol="0">
            <a:spAutoFit/>
          </a:bodyPr>
          <a:lstStyle/>
          <a:p>
            <a:r>
              <a:rPr lang="en-US" sz="1600" b="1" dirty="0">
                <a:solidFill>
                  <a:srgbClr val="C00000"/>
                </a:solidFill>
              </a:rPr>
              <a:t>Problem Statement</a:t>
            </a:r>
          </a:p>
        </p:txBody>
      </p:sp>
      <p:sp>
        <p:nvSpPr>
          <p:cNvPr id="8" name="TextBox 7">
            <a:extLst>
              <a:ext uri="{FF2B5EF4-FFF2-40B4-BE49-F238E27FC236}">
                <a16:creationId xmlns:a16="http://schemas.microsoft.com/office/drawing/2014/main" id="{F9C3B7E5-20C5-B5D1-0F37-CFF25CA09D87}"/>
              </a:ext>
            </a:extLst>
          </p:cNvPr>
          <p:cNvSpPr txBox="1"/>
          <p:nvPr/>
        </p:nvSpPr>
        <p:spPr>
          <a:xfrm>
            <a:off x="28973" y="3847098"/>
            <a:ext cx="1741182" cy="338554"/>
          </a:xfrm>
          <a:prstGeom prst="rect">
            <a:avLst/>
          </a:prstGeom>
          <a:noFill/>
        </p:spPr>
        <p:txBody>
          <a:bodyPr wrap="none" rtlCol="0">
            <a:spAutoFit/>
          </a:bodyPr>
          <a:lstStyle/>
          <a:p>
            <a:r>
              <a:rPr lang="en-US" sz="1600" b="1" dirty="0">
                <a:solidFill>
                  <a:srgbClr val="C00000"/>
                </a:solidFill>
              </a:rPr>
              <a:t>Business Impact</a:t>
            </a:r>
          </a:p>
        </p:txBody>
      </p:sp>
      <p:sp>
        <p:nvSpPr>
          <p:cNvPr id="10" name="Rectangle 9">
            <a:extLst>
              <a:ext uri="{FF2B5EF4-FFF2-40B4-BE49-F238E27FC236}">
                <a16:creationId xmlns:a16="http://schemas.microsoft.com/office/drawing/2014/main" id="{582BE367-9236-3202-A1CD-20669BF99FA7}"/>
              </a:ext>
            </a:extLst>
          </p:cNvPr>
          <p:cNvSpPr/>
          <p:nvPr/>
        </p:nvSpPr>
        <p:spPr>
          <a:xfrm>
            <a:off x="263607" y="5572681"/>
            <a:ext cx="1790046" cy="992711"/>
          </a:xfrm>
          <a:custGeom>
            <a:avLst/>
            <a:gdLst>
              <a:gd name="connsiteX0" fmla="*/ 0 w 1790046"/>
              <a:gd name="connsiteY0" fmla="*/ 0 h 992711"/>
              <a:gd name="connsiteX1" fmla="*/ 1790046 w 1790046"/>
              <a:gd name="connsiteY1" fmla="*/ 0 h 992711"/>
              <a:gd name="connsiteX2" fmla="*/ 1790046 w 1790046"/>
              <a:gd name="connsiteY2" fmla="*/ 992711 h 992711"/>
              <a:gd name="connsiteX3" fmla="*/ 0 w 1790046"/>
              <a:gd name="connsiteY3" fmla="*/ 992711 h 992711"/>
              <a:gd name="connsiteX4" fmla="*/ 0 w 1790046"/>
              <a:gd name="connsiteY4" fmla="*/ 0 h 99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046" h="992711" fill="none" extrusionOk="0">
                <a:moveTo>
                  <a:pt x="0" y="0"/>
                </a:moveTo>
                <a:cubicBezTo>
                  <a:pt x="805214" y="117783"/>
                  <a:pt x="1236359" y="16055"/>
                  <a:pt x="1790046" y="0"/>
                </a:cubicBezTo>
                <a:cubicBezTo>
                  <a:pt x="1718022" y="451579"/>
                  <a:pt x="1827881" y="618585"/>
                  <a:pt x="1790046" y="992711"/>
                </a:cubicBezTo>
                <a:cubicBezTo>
                  <a:pt x="1059016" y="1114967"/>
                  <a:pt x="846291" y="1084928"/>
                  <a:pt x="0" y="992711"/>
                </a:cubicBezTo>
                <a:cubicBezTo>
                  <a:pt x="31329" y="747310"/>
                  <a:pt x="-12304" y="119844"/>
                  <a:pt x="0" y="0"/>
                </a:cubicBezTo>
                <a:close/>
              </a:path>
              <a:path w="1790046" h="992711" stroke="0" extrusionOk="0">
                <a:moveTo>
                  <a:pt x="0" y="0"/>
                </a:moveTo>
                <a:cubicBezTo>
                  <a:pt x="256998" y="-66535"/>
                  <a:pt x="964820" y="-73414"/>
                  <a:pt x="1790046" y="0"/>
                </a:cubicBezTo>
                <a:cubicBezTo>
                  <a:pt x="1869259" y="377501"/>
                  <a:pt x="1778229" y="834057"/>
                  <a:pt x="1790046" y="992711"/>
                </a:cubicBezTo>
                <a:cubicBezTo>
                  <a:pt x="1256893" y="924386"/>
                  <a:pt x="710891" y="1066782"/>
                  <a:pt x="0" y="992711"/>
                </a:cubicBezTo>
                <a:cubicBezTo>
                  <a:pt x="18821" y="560735"/>
                  <a:pt x="-51606" y="170089"/>
                  <a:pt x="0" y="0"/>
                </a:cubicBezTo>
                <a:close/>
              </a:path>
            </a:pathLst>
          </a:custGeom>
          <a:ln>
            <a:solidFill>
              <a:schemeClr val="accent1"/>
            </a:solidFill>
            <a:prstDash val="solid"/>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 1.5 </a:t>
            </a:r>
          </a:p>
          <a:p>
            <a:pPr algn="ctr"/>
            <a:r>
              <a:rPr lang="en-US" dirty="0"/>
              <a:t>Many areas for improvement </a:t>
            </a:r>
          </a:p>
        </p:txBody>
      </p:sp>
      <p:sp>
        <p:nvSpPr>
          <p:cNvPr id="13" name="Rectangle 12">
            <a:extLst>
              <a:ext uri="{FF2B5EF4-FFF2-40B4-BE49-F238E27FC236}">
                <a16:creationId xmlns:a16="http://schemas.microsoft.com/office/drawing/2014/main" id="{6B16FC8D-6C90-6636-D12B-623D37C060CC}"/>
              </a:ext>
            </a:extLst>
          </p:cNvPr>
          <p:cNvSpPr/>
          <p:nvPr/>
        </p:nvSpPr>
        <p:spPr>
          <a:xfrm>
            <a:off x="2988277" y="5188136"/>
            <a:ext cx="1939456" cy="1188720"/>
          </a:xfrm>
          <a:custGeom>
            <a:avLst/>
            <a:gdLst>
              <a:gd name="connsiteX0" fmla="*/ 0 w 1939456"/>
              <a:gd name="connsiteY0" fmla="*/ 0 h 1188720"/>
              <a:gd name="connsiteX1" fmla="*/ 1939456 w 1939456"/>
              <a:gd name="connsiteY1" fmla="*/ 0 h 1188720"/>
              <a:gd name="connsiteX2" fmla="*/ 1939456 w 1939456"/>
              <a:gd name="connsiteY2" fmla="*/ 1188720 h 1188720"/>
              <a:gd name="connsiteX3" fmla="*/ 0 w 1939456"/>
              <a:gd name="connsiteY3" fmla="*/ 1188720 h 1188720"/>
              <a:gd name="connsiteX4" fmla="*/ 0 w 1939456"/>
              <a:gd name="connsiteY4" fmla="*/ 0 h 1188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9456" h="1188720" fill="none" extrusionOk="0">
                <a:moveTo>
                  <a:pt x="0" y="0"/>
                </a:moveTo>
                <a:cubicBezTo>
                  <a:pt x="334844" y="-49533"/>
                  <a:pt x="1542048" y="-14809"/>
                  <a:pt x="1939456" y="0"/>
                </a:cubicBezTo>
                <a:cubicBezTo>
                  <a:pt x="1956299" y="484080"/>
                  <a:pt x="1860120" y="919198"/>
                  <a:pt x="1939456" y="1188720"/>
                </a:cubicBezTo>
                <a:cubicBezTo>
                  <a:pt x="1306702" y="1140489"/>
                  <a:pt x="384003" y="1273175"/>
                  <a:pt x="0" y="1188720"/>
                </a:cubicBezTo>
                <a:cubicBezTo>
                  <a:pt x="-50020" y="823094"/>
                  <a:pt x="8804" y="228579"/>
                  <a:pt x="0" y="0"/>
                </a:cubicBezTo>
                <a:close/>
              </a:path>
              <a:path w="1939456" h="1188720" stroke="0" extrusionOk="0">
                <a:moveTo>
                  <a:pt x="0" y="0"/>
                </a:moveTo>
                <a:cubicBezTo>
                  <a:pt x="829009" y="118645"/>
                  <a:pt x="1195755" y="116012"/>
                  <a:pt x="1939456" y="0"/>
                </a:cubicBezTo>
                <a:cubicBezTo>
                  <a:pt x="1968692" y="450067"/>
                  <a:pt x="1902529" y="941444"/>
                  <a:pt x="1939456" y="1188720"/>
                </a:cubicBezTo>
                <a:cubicBezTo>
                  <a:pt x="1449877" y="1323320"/>
                  <a:pt x="837465" y="1031524"/>
                  <a:pt x="0" y="1188720"/>
                </a:cubicBezTo>
                <a:cubicBezTo>
                  <a:pt x="98318" y="888138"/>
                  <a:pt x="-6366" y="147569"/>
                  <a:pt x="0" y="0"/>
                </a:cubicBezTo>
                <a:close/>
              </a:path>
            </a:pathLst>
          </a:custGeom>
          <a:solidFill>
            <a:schemeClr val="accent1"/>
          </a:solidFill>
          <a:ln>
            <a:solidFill>
              <a:schemeClr val="accent1"/>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AVG ORT M&amp;A = 138 hours </a:t>
            </a:r>
          </a:p>
          <a:p>
            <a:pPr algn="ctr"/>
            <a:r>
              <a:rPr lang="en-US" sz="1400" dirty="0"/>
              <a:t>AVG ORT non-M&amp;A = 96 hours</a:t>
            </a:r>
          </a:p>
        </p:txBody>
      </p:sp>
      <p:sp>
        <p:nvSpPr>
          <p:cNvPr id="14" name="TextBox 13">
            <a:extLst>
              <a:ext uri="{FF2B5EF4-FFF2-40B4-BE49-F238E27FC236}">
                <a16:creationId xmlns:a16="http://schemas.microsoft.com/office/drawing/2014/main" id="{30E6FA2E-3271-6945-034F-72F6548027A1}"/>
              </a:ext>
            </a:extLst>
          </p:cNvPr>
          <p:cNvSpPr txBox="1"/>
          <p:nvPr/>
        </p:nvSpPr>
        <p:spPr>
          <a:xfrm>
            <a:off x="5494968" y="1806462"/>
            <a:ext cx="2727543" cy="1384995"/>
          </a:xfrm>
          <a:prstGeom prst="rect">
            <a:avLst/>
          </a:prstGeom>
          <a:noFill/>
        </p:spPr>
        <p:txBody>
          <a:bodyPr wrap="square" rtlCol="0">
            <a:spAutoFit/>
          </a:bodyPr>
          <a:lstStyle/>
          <a:p>
            <a:r>
              <a:rPr lang="en-US" sz="1200" dirty="0"/>
              <a:t>If we focus on ORT, the tickets that have the highest range for ORT are </a:t>
            </a:r>
          </a:p>
          <a:p>
            <a:endParaRPr lang="en-US" sz="1200" dirty="0"/>
          </a:p>
          <a:p>
            <a:pPr marL="285750" indent="-285750">
              <a:buFont typeface="Arial" panose="020B0604020202020204" pitchFamily="34" charset="0"/>
              <a:buChar char="•"/>
            </a:pPr>
            <a:r>
              <a:rPr lang="en-US" sz="1200" dirty="0"/>
              <a:t>Account Questions</a:t>
            </a:r>
          </a:p>
          <a:p>
            <a:pPr marL="285750" indent="-285750">
              <a:buFont typeface="Arial" panose="020B0604020202020204" pitchFamily="34" charset="0"/>
              <a:buChar char="•"/>
            </a:pPr>
            <a:r>
              <a:rPr lang="en-US" sz="1200" dirty="0"/>
              <a:t>General Inquiries</a:t>
            </a:r>
          </a:p>
          <a:p>
            <a:pPr marL="285750" indent="-285750">
              <a:buFont typeface="Arial" panose="020B0604020202020204" pitchFamily="34" charset="0"/>
              <a:buChar char="•"/>
            </a:pPr>
            <a:r>
              <a:rPr lang="en-US" sz="1200" dirty="0"/>
              <a:t>Quoting</a:t>
            </a:r>
          </a:p>
          <a:p>
            <a:pPr marL="285750" indent="-285750">
              <a:buFont typeface="Arial" panose="020B0604020202020204" pitchFamily="34" charset="0"/>
              <a:buChar char="•"/>
            </a:pPr>
            <a:r>
              <a:rPr lang="en-US" sz="1200" dirty="0"/>
              <a:t>Payments &amp; Billing</a:t>
            </a:r>
          </a:p>
        </p:txBody>
      </p:sp>
      <p:pic>
        <p:nvPicPr>
          <p:cNvPr id="16" name="Picture 15" descr="A graph of a bar chart&#10;&#10;Description automatically generated with medium confidence">
            <a:extLst>
              <a:ext uri="{FF2B5EF4-FFF2-40B4-BE49-F238E27FC236}">
                <a16:creationId xmlns:a16="http://schemas.microsoft.com/office/drawing/2014/main" id="{CF2C26ED-2822-873B-040C-CFB3A88FC926}"/>
              </a:ext>
            </a:extLst>
          </p:cNvPr>
          <p:cNvPicPr>
            <a:picLocks noChangeAspect="1"/>
          </p:cNvPicPr>
          <p:nvPr/>
        </p:nvPicPr>
        <p:blipFill>
          <a:blip r:embed="rId5"/>
          <a:stretch>
            <a:fillRect/>
          </a:stretch>
        </p:blipFill>
        <p:spPr>
          <a:xfrm>
            <a:off x="5436278" y="3325314"/>
            <a:ext cx="2959271" cy="2392337"/>
          </a:xfrm>
          <a:prstGeom prst="rect">
            <a:avLst/>
          </a:prstGeom>
        </p:spPr>
      </p:pic>
      <p:sp>
        <p:nvSpPr>
          <p:cNvPr id="21" name="TextBox 20">
            <a:extLst>
              <a:ext uri="{FF2B5EF4-FFF2-40B4-BE49-F238E27FC236}">
                <a16:creationId xmlns:a16="http://schemas.microsoft.com/office/drawing/2014/main" id="{53A9CC88-8939-37FB-BEA7-318751848DDC}"/>
              </a:ext>
            </a:extLst>
          </p:cNvPr>
          <p:cNvSpPr txBox="1"/>
          <p:nvPr/>
        </p:nvSpPr>
        <p:spPr>
          <a:xfrm>
            <a:off x="5540768" y="5758031"/>
            <a:ext cx="1375145" cy="1015663"/>
          </a:xfrm>
          <a:prstGeom prst="rect">
            <a:avLst/>
          </a:prstGeom>
          <a:noFill/>
        </p:spPr>
        <p:txBody>
          <a:bodyPr wrap="square" rtlCol="0">
            <a:spAutoFit/>
          </a:bodyPr>
          <a:lstStyle/>
          <a:p>
            <a:r>
              <a:rPr lang="en-US" sz="1200" dirty="0"/>
              <a:t>Quoting has the 2</a:t>
            </a:r>
            <a:r>
              <a:rPr lang="en-US" sz="1200" baseline="30000" dirty="0"/>
              <a:t>nd</a:t>
            </a:r>
            <a:r>
              <a:rPr lang="en-US" sz="1200" dirty="0"/>
              <a:t> highest ORT at 233 hours – that’s a long time to purchase!</a:t>
            </a:r>
          </a:p>
        </p:txBody>
      </p:sp>
      <p:cxnSp>
        <p:nvCxnSpPr>
          <p:cNvPr id="23" name="Elbow Connector 22">
            <a:extLst>
              <a:ext uri="{FF2B5EF4-FFF2-40B4-BE49-F238E27FC236}">
                <a16:creationId xmlns:a16="http://schemas.microsoft.com/office/drawing/2014/main" id="{0EC3C5A8-4BC7-C50E-72E9-2BF23033E6CE}"/>
              </a:ext>
            </a:extLst>
          </p:cNvPr>
          <p:cNvCxnSpPr>
            <a:endCxn id="21" idx="3"/>
          </p:cNvCxnSpPr>
          <p:nvPr/>
        </p:nvCxnSpPr>
        <p:spPr>
          <a:xfrm rot="10800000" flipV="1">
            <a:off x="6915914" y="5758031"/>
            <a:ext cx="515111" cy="5078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8ED37E-53B9-43AC-306F-28B4B9AA6860}"/>
              </a:ext>
            </a:extLst>
          </p:cNvPr>
          <p:cNvSpPr txBox="1"/>
          <p:nvPr/>
        </p:nvSpPr>
        <p:spPr>
          <a:xfrm>
            <a:off x="8518667" y="1729117"/>
            <a:ext cx="3289578"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Use Intelligent automation to reduce the highest volume topics and tickets</a:t>
            </a:r>
          </a:p>
          <a:p>
            <a:pPr marL="285750" indent="-285750">
              <a:buFont typeface="Arial" panose="020B0604020202020204" pitchFamily="34" charset="0"/>
              <a:buChar char="•"/>
            </a:pPr>
            <a:r>
              <a:rPr lang="en-US" sz="1200" dirty="0"/>
              <a:t>Collect more information from customers on the form for when they are trying to purchase</a:t>
            </a:r>
          </a:p>
          <a:p>
            <a:pPr marL="285750" indent="-285750">
              <a:buFont typeface="Arial" panose="020B0604020202020204" pitchFamily="34" charset="0"/>
              <a:buChar char="•"/>
            </a:pPr>
            <a:r>
              <a:rPr lang="en-US" sz="1200" dirty="0"/>
              <a:t>Allow self service for topics with the highest ORT if possible</a:t>
            </a:r>
          </a:p>
        </p:txBody>
      </p:sp>
      <p:pic>
        <p:nvPicPr>
          <p:cNvPr id="3" name="Picture 2" descr="A graphic of a diagram of people&#10;&#10;Description automatically generated">
            <a:extLst>
              <a:ext uri="{FF2B5EF4-FFF2-40B4-BE49-F238E27FC236}">
                <a16:creationId xmlns:a16="http://schemas.microsoft.com/office/drawing/2014/main" id="{0C805707-601B-B3B8-3EF7-0A66639F433F}"/>
              </a:ext>
            </a:extLst>
          </p:cNvPr>
          <p:cNvPicPr>
            <a:picLocks noChangeAspect="1"/>
          </p:cNvPicPr>
          <p:nvPr/>
        </p:nvPicPr>
        <p:blipFill>
          <a:blip r:embed="rId6"/>
          <a:stretch>
            <a:fillRect/>
          </a:stretch>
        </p:blipFill>
        <p:spPr>
          <a:xfrm>
            <a:off x="9338988" y="5140835"/>
            <a:ext cx="1772853" cy="1594416"/>
          </a:xfrm>
          <a:prstGeom prst="rect">
            <a:avLst/>
          </a:prstGeom>
        </p:spPr>
      </p:pic>
      <p:graphicFrame>
        <p:nvGraphicFramePr>
          <p:cNvPr id="9" name="Chart 8">
            <a:extLst>
              <a:ext uri="{FF2B5EF4-FFF2-40B4-BE49-F238E27FC236}">
                <a16:creationId xmlns:a16="http://schemas.microsoft.com/office/drawing/2014/main" id="{61791E34-938D-6AF2-777D-F559A8CC4103}"/>
              </a:ext>
            </a:extLst>
          </p:cNvPr>
          <p:cNvGraphicFramePr>
            <a:graphicFrameLocks/>
          </p:cNvGraphicFramePr>
          <p:nvPr>
            <p:extLst>
              <p:ext uri="{D42A27DB-BD31-4B8C-83A1-F6EECF244321}">
                <p14:modId xmlns:p14="http://schemas.microsoft.com/office/powerpoint/2010/main" val="3415023090"/>
              </p:ext>
            </p:extLst>
          </p:nvPr>
        </p:nvGraphicFramePr>
        <p:xfrm>
          <a:off x="8582083" y="3418496"/>
          <a:ext cx="3238779" cy="164753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4262-38FC-9443-419B-DE4F6331C775}"/>
              </a:ext>
            </a:extLst>
          </p:cNvPr>
          <p:cNvSpPr>
            <a:spLocks noGrp="1"/>
          </p:cNvSpPr>
          <p:nvPr>
            <p:ph type="title"/>
          </p:nvPr>
        </p:nvSpPr>
        <p:spPr/>
        <p:txBody>
          <a:bodyPr/>
          <a:lstStyle/>
          <a:p>
            <a:r>
              <a:rPr lang="en-US" dirty="0"/>
              <a:t>Data definition</a:t>
            </a:r>
          </a:p>
        </p:txBody>
      </p:sp>
      <p:sp>
        <p:nvSpPr>
          <p:cNvPr id="3" name="Content Placeholder 2">
            <a:extLst>
              <a:ext uri="{FF2B5EF4-FFF2-40B4-BE49-F238E27FC236}">
                <a16:creationId xmlns:a16="http://schemas.microsoft.com/office/drawing/2014/main" id="{AAA838F0-7D9C-35AC-3FD7-54D110A716AD}"/>
              </a:ext>
            </a:extLst>
          </p:cNvPr>
          <p:cNvSpPr>
            <a:spLocks noGrp="1"/>
          </p:cNvSpPr>
          <p:nvPr>
            <p:ph idx="1"/>
          </p:nvPr>
        </p:nvSpPr>
        <p:spPr/>
        <p:txBody>
          <a:bodyPr/>
          <a:lstStyle/>
          <a:p>
            <a:r>
              <a:rPr lang="en-US" dirty="0"/>
              <a:t>Customer Advocate Team – CA Team </a:t>
            </a:r>
          </a:p>
          <a:p>
            <a:r>
              <a:rPr lang="en-US" dirty="0"/>
              <a:t>Mergers and Acquisition Team – M&amp;A </a:t>
            </a:r>
          </a:p>
          <a:p>
            <a:r>
              <a:rPr lang="en-US" dirty="0"/>
              <a:t>Overall Resolution Time – ORT measured in hours as the time it takes to close the ticket </a:t>
            </a:r>
          </a:p>
          <a:p>
            <a:r>
              <a:rPr lang="en-US" dirty="0"/>
              <a:t>Customer Satisfaction – CSAT </a:t>
            </a:r>
          </a:p>
          <a:p>
            <a:r>
              <a:rPr lang="en-US" dirty="0"/>
              <a:t>AMER, APAC, EMEA – Geo’s (The three Geo’s the team spans)  </a:t>
            </a:r>
          </a:p>
          <a:p>
            <a:endParaRPr lang="en-US" dirty="0"/>
          </a:p>
          <a:p>
            <a:endParaRPr lang="en-US" dirty="0"/>
          </a:p>
        </p:txBody>
      </p:sp>
    </p:spTree>
    <p:extLst>
      <p:ext uri="{BB962C8B-B14F-4D97-AF65-F5344CB8AC3E}">
        <p14:creationId xmlns:p14="http://schemas.microsoft.com/office/powerpoint/2010/main" val="388501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8466-DB65-09F3-DF7D-63488BC2E43F}"/>
              </a:ext>
            </a:extLst>
          </p:cNvPr>
          <p:cNvSpPr>
            <a:spLocks noGrp="1"/>
          </p:cNvSpPr>
          <p:nvPr>
            <p:ph type="title"/>
          </p:nvPr>
        </p:nvSpPr>
        <p:spPr/>
        <p:txBody>
          <a:bodyPr/>
          <a:lstStyle/>
          <a:p>
            <a:r>
              <a:rPr lang="en-US" dirty="0"/>
              <a:t>Define</a:t>
            </a:r>
          </a:p>
        </p:txBody>
      </p:sp>
      <p:sp>
        <p:nvSpPr>
          <p:cNvPr id="3" name="Content Placeholder 2">
            <a:extLst>
              <a:ext uri="{FF2B5EF4-FFF2-40B4-BE49-F238E27FC236}">
                <a16:creationId xmlns:a16="http://schemas.microsoft.com/office/drawing/2014/main" id="{F2F35F61-CBC8-35D5-257E-6FBC3530F8A5}"/>
              </a:ext>
            </a:extLst>
          </p:cNvPr>
          <p:cNvSpPr>
            <a:spLocks noGrp="1"/>
          </p:cNvSpPr>
          <p:nvPr>
            <p:ph idx="1"/>
          </p:nvPr>
        </p:nvSpPr>
        <p:spPr>
          <a:xfrm>
            <a:off x="2231136" y="2455164"/>
            <a:ext cx="8010144" cy="3936492"/>
          </a:xfrm>
        </p:spPr>
        <p:txBody>
          <a:bodyPr>
            <a:normAutofit/>
          </a:bodyPr>
          <a:lstStyle/>
          <a:p>
            <a:r>
              <a:rPr lang="en-US" dirty="0"/>
              <a:t>The problem we are trying to solve is to remove the backlog of tickets the M&amp;A team has. The team is facing burnout and potential lower CSAT scores due to how long the tickets stay open.</a:t>
            </a:r>
          </a:p>
          <a:p>
            <a:r>
              <a:rPr lang="en-US" dirty="0"/>
              <a:t>Success is clearing the backlog by either decreasing the ORT or reducing the volume of tickets </a:t>
            </a:r>
          </a:p>
          <a:p>
            <a:r>
              <a:rPr lang="en-US" dirty="0"/>
              <a:t>Output is ORT/ Volume</a:t>
            </a:r>
          </a:p>
          <a:p>
            <a:r>
              <a:rPr lang="en-US" dirty="0"/>
              <a:t>Input is product, geo, assignee, topic of the ticket</a:t>
            </a:r>
          </a:p>
          <a:p>
            <a:r>
              <a:rPr lang="en-US" dirty="0"/>
              <a:t>The current process is that a customer opens a ticket, which goes to the M&amp;A queue. CA’s will take up to 15 new tickets per day and work old tickets if a customer has responded. The CA will assist the customer with purchasing, paying for products and basic troubleshooting for product/account questions </a:t>
            </a:r>
          </a:p>
        </p:txBody>
      </p:sp>
    </p:spTree>
    <p:extLst>
      <p:ext uri="{BB962C8B-B14F-4D97-AF65-F5344CB8AC3E}">
        <p14:creationId xmlns:p14="http://schemas.microsoft.com/office/powerpoint/2010/main" val="2214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9A12-8F35-240D-8F34-F17863C7D125}"/>
              </a:ext>
            </a:extLst>
          </p:cNvPr>
          <p:cNvSpPr>
            <a:spLocks noGrp="1"/>
          </p:cNvSpPr>
          <p:nvPr>
            <p:ph type="title"/>
          </p:nvPr>
        </p:nvSpPr>
        <p:spPr/>
        <p:txBody>
          <a:bodyPr/>
          <a:lstStyle/>
          <a:p>
            <a:r>
              <a:rPr lang="en-US" dirty="0"/>
              <a:t>Define </a:t>
            </a:r>
            <a:br>
              <a:rPr lang="en-US" dirty="0"/>
            </a:br>
            <a:r>
              <a:rPr lang="en-US" dirty="0"/>
              <a:t>SQL</a:t>
            </a:r>
          </a:p>
        </p:txBody>
      </p:sp>
      <p:sp>
        <p:nvSpPr>
          <p:cNvPr id="3" name="Content Placeholder 2">
            <a:extLst>
              <a:ext uri="{FF2B5EF4-FFF2-40B4-BE49-F238E27FC236}">
                <a16:creationId xmlns:a16="http://schemas.microsoft.com/office/drawing/2014/main" id="{9DA0A878-F938-1507-1FE0-773A08CB038D}"/>
              </a:ext>
            </a:extLst>
          </p:cNvPr>
          <p:cNvSpPr>
            <a:spLocks noGrp="1"/>
          </p:cNvSpPr>
          <p:nvPr>
            <p:ph idx="1"/>
          </p:nvPr>
        </p:nvSpPr>
        <p:spPr>
          <a:xfrm>
            <a:off x="2450592" y="2628900"/>
            <a:ext cx="7729728" cy="3101983"/>
          </a:xfrm>
        </p:spPr>
        <p:txBody>
          <a:bodyPr>
            <a:normAutofit fontScale="85000" lnSpcReduction="10000"/>
          </a:bodyPr>
          <a:lstStyle/>
          <a:p>
            <a:pPr lvl="1"/>
            <a:endParaRPr lang="en-US" dirty="0"/>
          </a:p>
          <a:p>
            <a:pPr lvl="1"/>
            <a:r>
              <a:rPr lang="en-US" dirty="0"/>
              <a:t>Defect is any ticket above 100 hours </a:t>
            </a:r>
          </a:p>
          <a:p>
            <a:pPr marL="0" indent="0">
              <a:buNone/>
            </a:pPr>
            <a:r>
              <a:rPr lang="en-US" dirty="0"/>
              <a:t>1. Defect opportunities per unit: 			D = 1</a:t>
            </a:r>
          </a:p>
          <a:p>
            <a:pPr marL="0" indent="0">
              <a:buNone/>
            </a:pPr>
            <a:r>
              <a:rPr lang="en-US" dirty="0"/>
              <a:t>2. Units produced </a:t>
            </a:r>
            <a:r>
              <a:rPr lang="en-US" dirty="0">
                <a:solidFill>
                  <a:srgbClr val="00B050"/>
                </a:solidFill>
              </a:rPr>
              <a:t>per timeframe</a:t>
            </a:r>
            <a:r>
              <a:rPr lang="en-US" dirty="0"/>
              <a:t>: 			U = 20477</a:t>
            </a:r>
          </a:p>
          <a:p>
            <a:pPr marL="0" indent="0">
              <a:buNone/>
            </a:pPr>
            <a:r>
              <a:rPr lang="en-US" dirty="0"/>
              <a:t>3. Total possible defects </a:t>
            </a:r>
            <a:r>
              <a:rPr lang="en-US" dirty="0">
                <a:solidFill>
                  <a:srgbClr val="00B050"/>
                </a:solidFill>
              </a:rPr>
              <a:t>per timeframe</a:t>
            </a:r>
            <a:r>
              <a:rPr lang="en-US" dirty="0"/>
              <a:t>: 		D × U = 20477</a:t>
            </a:r>
          </a:p>
          <a:p>
            <a:pPr marL="0" indent="0">
              <a:buNone/>
            </a:pPr>
            <a:r>
              <a:rPr lang="en-US" dirty="0"/>
              <a:t>4. Total actual defects </a:t>
            </a:r>
            <a:r>
              <a:rPr lang="en-US" dirty="0">
                <a:solidFill>
                  <a:srgbClr val="00B050"/>
                </a:solidFill>
              </a:rPr>
              <a:t>during that timeframe</a:t>
            </a:r>
            <a:r>
              <a:rPr lang="en-US" dirty="0"/>
              <a:t>:		A = 10563</a:t>
            </a:r>
          </a:p>
          <a:p>
            <a:pPr marL="0" indent="0">
              <a:buNone/>
            </a:pPr>
            <a:r>
              <a:rPr lang="en-US" dirty="0"/>
              <a:t>5. Defect per opportunity rate: 		            	A ÷ DU = DPO =.5158</a:t>
            </a:r>
          </a:p>
          <a:p>
            <a:pPr marL="0" indent="0">
              <a:buNone/>
            </a:pPr>
            <a:r>
              <a:rPr lang="en-US" dirty="0"/>
              <a:t>6. Defects per million opportunities (DPMO): 		DPO × 1,000,000 = 515,800</a:t>
            </a:r>
          </a:p>
          <a:p>
            <a:pPr marL="0" indent="0">
              <a:buNone/>
            </a:pPr>
            <a:r>
              <a:rPr lang="en-US" dirty="0"/>
              <a:t>7. SQL value 				1.5</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E2A89468-2CDC-C944-D892-825A35570B79}"/>
              </a:ext>
            </a:extLst>
          </p:cNvPr>
          <p:cNvSpPr txBox="1"/>
          <p:nvPr/>
        </p:nvSpPr>
        <p:spPr>
          <a:xfrm>
            <a:off x="2139696" y="5708642"/>
            <a:ext cx="6944017" cy="369332"/>
          </a:xfrm>
          <a:prstGeom prst="rect">
            <a:avLst/>
          </a:prstGeom>
          <a:noFill/>
        </p:spPr>
        <p:txBody>
          <a:bodyPr wrap="none" rtlCol="0">
            <a:spAutoFit/>
          </a:bodyPr>
          <a:lstStyle/>
          <a:p>
            <a:r>
              <a:rPr lang="en-US" dirty="0"/>
              <a:t>A SQL of 1.5 shows that we have a lot of room to improve our process  </a:t>
            </a:r>
          </a:p>
        </p:txBody>
      </p:sp>
    </p:spTree>
    <p:extLst>
      <p:ext uri="{BB962C8B-B14F-4D97-AF65-F5344CB8AC3E}">
        <p14:creationId xmlns:p14="http://schemas.microsoft.com/office/powerpoint/2010/main" val="85444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778-B839-878A-2C34-24F76122322F}"/>
              </a:ext>
            </a:extLst>
          </p:cNvPr>
          <p:cNvSpPr>
            <a:spLocks noGrp="1"/>
          </p:cNvSpPr>
          <p:nvPr>
            <p:ph type="title"/>
          </p:nvPr>
        </p:nvSpPr>
        <p:spPr/>
        <p:txBody>
          <a:bodyPr>
            <a:normAutofit/>
          </a:bodyPr>
          <a:lstStyle/>
          <a:p>
            <a:r>
              <a:rPr lang="en-US" dirty="0"/>
              <a:t>Measure</a:t>
            </a:r>
            <a:br>
              <a:rPr lang="en-US" dirty="0"/>
            </a:br>
            <a:r>
              <a:rPr lang="en-US" dirty="0"/>
              <a:t>Data Stratification Tree </a:t>
            </a:r>
          </a:p>
        </p:txBody>
      </p:sp>
      <p:sp>
        <p:nvSpPr>
          <p:cNvPr id="7" name="Content Placeholder 6">
            <a:extLst>
              <a:ext uri="{FF2B5EF4-FFF2-40B4-BE49-F238E27FC236}">
                <a16:creationId xmlns:a16="http://schemas.microsoft.com/office/drawing/2014/main" id="{A07FC20E-45D6-0C52-1E60-E069B0717DA0}"/>
              </a:ext>
            </a:extLst>
          </p:cNvPr>
          <p:cNvSpPr>
            <a:spLocks noGrp="1"/>
          </p:cNvSpPr>
          <p:nvPr>
            <p:ph idx="1"/>
          </p:nvPr>
        </p:nvSpPr>
        <p:spPr>
          <a:xfrm>
            <a:off x="1571244" y="4109433"/>
            <a:ext cx="9685020" cy="2436478"/>
          </a:xfrm>
        </p:spPr>
        <p:txBody>
          <a:bodyPr>
            <a:normAutofit fontScale="77500" lnSpcReduction="20000"/>
          </a:bodyPr>
          <a:lstStyle/>
          <a:p>
            <a:r>
              <a:rPr lang="en-US" dirty="0"/>
              <a:t>Data was collected from tickets in support system (GSAC) and stored in data warehouse (Socrates). This data is existing data that is collected by pipelines created by Data Engineering daily </a:t>
            </a:r>
          </a:p>
          <a:p>
            <a:r>
              <a:rPr lang="en-US" dirty="0"/>
              <a:t>Timeframe of data collection is January 1</a:t>
            </a:r>
            <a:r>
              <a:rPr lang="en-US" baseline="30000" dirty="0"/>
              <a:t>st</a:t>
            </a:r>
            <a:r>
              <a:rPr lang="en-US" dirty="0"/>
              <a:t> 2023 – August 1</a:t>
            </a:r>
            <a:r>
              <a:rPr lang="en-US" baseline="30000" dirty="0"/>
              <a:t>st</a:t>
            </a:r>
            <a:r>
              <a:rPr lang="en-US" dirty="0"/>
              <a:t> 2023</a:t>
            </a:r>
          </a:p>
          <a:p>
            <a:r>
              <a:rPr lang="en-US" dirty="0"/>
              <a:t>The data was collected during this timeframe because the M&amp;A team was formed in January and has been carrying a daily backlog since May   </a:t>
            </a:r>
          </a:p>
          <a:p>
            <a:r>
              <a:rPr lang="en-US" dirty="0"/>
              <a:t>ORT is measured in hours, which is continuous data </a:t>
            </a:r>
          </a:p>
          <a:p>
            <a:pPr marL="228600"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20476 Total Tickets created over the time frame </a:t>
            </a:r>
          </a:p>
          <a:p>
            <a:pPr marL="228600"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 Total Volume is 48% Trello Tickets, 27% Other, 13% Ops Genie, 12% </a:t>
            </a:r>
            <a:r>
              <a:rPr lang="en-US" dirty="0" err="1">
                <a:solidFill>
                  <a:schemeClr val="tx1">
                    <a:lumMod val="85000"/>
                    <a:lumOff val="15000"/>
                  </a:schemeClr>
                </a:solidFill>
              </a:rPr>
              <a:t>StatusPage</a:t>
            </a:r>
            <a:endParaRPr lang="en-US" dirty="0">
              <a:solidFill>
                <a:schemeClr val="tx1">
                  <a:lumMod val="85000"/>
                  <a:lumOff val="15000"/>
                </a:schemeClr>
              </a:solidFill>
            </a:endParaRPr>
          </a:p>
          <a:p>
            <a:pPr marL="685800" lvl="2"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Other is comprised of Trello, Ops Genie and </a:t>
            </a:r>
            <a:r>
              <a:rPr lang="en-US" dirty="0" err="1">
                <a:solidFill>
                  <a:schemeClr val="tx1">
                    <a:lumMod val="85000"/>
                    <a:lumOff val="15000"/>
                  </a:schemeClr>
                </a:solidFill>
              </a:rPr>
              <a:t>StatusPage</a:t>
            </a:r>
            <a:r>
              <a:rPr lang="en-US" dirty="0">
                <a:solidFill>
                  <a:schemeClr val="tx1">
                    <a:lumMod val="85000"/>
                    <a:lumOff val="15000"/>
                  </a:schemeClr>
                </a:solidFill>
              </a:rPr>
              <a:t> tickets but it is not possible to define which cohort it belongs to</a:t>
            </a:r>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09CFF137-E0D8-B692-C513-7A41CCA4DCD2}"/>
              </a:ext>
            </a:extLst>
          </p:cNvPr>
          <p:cNvPicPr>
            <a:picLocks noChangeAspect="1"/>
          </p:cNvPicPr>
          <p:nvPr/>
        </p:nvPicPr>
        <p:blipFill>
          <a:blip r:embed="rId2"/>
          <a:stretch>
            <a:fillRect/>
          </a:stretch>
        </p:blipFill>
        <p:spPr>
          <a:xfrm>
            <a:off x="2209800" y="2432898"/>
            <a:ext cx="7772400" cy="1589072"/>
          </a:xfrm>
          <a:prstGeom prst="rect">
            <a:avLst/>
          </a:prstGeom>
        </p:spPr>
      </p:pic>
    </p:spTree>
    <p:extLst>
      <p:ext uri="{BB962C8B-B14F-4D97-AF65-F5344CB8AC3E}">
        <p14:creationId xmlns:p14="http://schemas.microsoft.com/office/powerpoint/2010/main" val="334500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12DC-4A9F-C960-CE5F-38977FF1643C}"/>
              </a:ext>
            </a:extLst>
          </p:cNvPr>
          <p:cNvSpPr>
            <a:spLocks noGrp="1"/>
          </p:cNvSpPr>
          <p:nvPr>
            <p:ph type="title"/>
          </p:nvPr>
        </p:nvSpPr>
        <p:spPr/>
        <p:txBody>
          <a:bodyPr/>
          <a:lstStyle/>
          <a:p>
            <a:r>
              <a:rPr lang="en-US" dirty="0"/>
              <a:t>Measure </a:t>
            </a:r>
            <a:br>
              <a:rPr lang="en-US" dirty="0"/>
            </a:br>
            <a:r>
              <a:rPr lang="en-US" dirty="0"/>
              <a:t>Confidence interval</a:t>
            </a:r>
          </a:p>
        </p:txBody>
      </p:sp>
      <p:sp>
        <p:nvSpPr>
          <p:cNvPr id="9" name="TextBox 8">
            <a:extLst>
              <a:ext uri="{FF2B5EF4-FFF2-40B4-BE49-F238E27FC236}">
                <a16:creationId xmlns:a16="http://schemas.microsoft.com/office/drawing/2014/main" id="{FE74FFFF-4D4E-0037-79C7-F7762C13AA3F}"/>
              </a:ext>
            </a:extLst>
          </p:cNvPr>
          <p:cNvSpPr txBox="1"/>
          <p:nvPr/>
        </p:nvSpPr>
        <p:spPr>
          <a:xfrm>
            <a:off x="788551" y="2291310"/>
            <a:ext cx="7826640" cy="5847755"/>
          </a:xfrm>
          <a:prstGeom prst="rect">
            <a:avLst/>
          </a:prstGeom>
          <a:noFill/>
        </p:spPr>
        <p:txBody>
          <a:bodyPr wrap="square">
            <a:spAutoFit/>
          </a:bodyPr>
          <a:lstStyle/>
          <a:p>
            <a:pPr marL="228600" lvl="1" indent="-228600" defTabSz="914400">
              <a:spcBef>
                <a:spcPts val="1000"/>
              </a:spcBef>
              <a:buClr>
                <a:schemeClr val="accent2"/>
              </a:buClr>
              <a:buFont typeface="Arial" panose="020B0604020202020204" pitchFamily="34" charset="0"/>
              <a:buChar char="•"/>
            </a:pPr>
            <a:r>
              <a:rPr lang="en-US" dirty="0"/>
              <a:t>The average ORT for M&amp;A tickets is 137.5 hours, with a standard deviation of 158 hours </a:t>
            </a:r>
            <a:endParaRPr lang="en-US" dirty="0">
              <a:solidFill>
                <a:schemeClr val="tx1">
                  <a:lumMod val="85000"/>
                  <a:lumOff val="15000"/>
                </a:schemeClr>
              </a:solidFill>
            </a:endParaRPr>
          </a:p>
          <a:p>
            <a:pPr marL="228600" lvl="1" indent="-228600" defTabSz="914400">
              <a:spcBef>
                <a:spcPts val="1000"/>
              </a:spcBef>
              <a:buClr>
                <a:schemeClr val="accent2"/>
              </a:buClr>
              <a:buFont typeface="Arial" panose="020B0604020202020204" pitchFamily="34" charset="0"/>
              <a:buChar char="•"/>
            </a:pPr>
            <a:r>
              <a:rPr lang="en-US" dirty="0"/>
              <a:t>The minimum sample size required to detect a 20 hour change in the population mean with 95% confidence is 241 tickets. If we collect less tickets we will have a lower confidence or will have to increase our interval</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The Upper Limit for the Confidence interval is 139.67 hours, and the lower limit is 135.3 hours </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Measurement error can be found in the timestamp of the resolution date. If a CA forgets to use the resolved status, the ORT could be falsely inflated </a:t>
            </a:r>
          </a:p>
          <a:p>
            <a:pPr marL="228600" lvl="1"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To minimize measurement error, we should have the timestamp automatically added when the data is ingested into Socrates.  We can do this by setting the ticket to auto closure if there has not been a response in 5 business days from the customer and using the date the last response the CA sent as the solution date </a:t>
            </a:r>
          </a:p>
          <a:p>
            <a:pPr marL="228600" lvl="1"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marL="228600" lvl="1"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a:p>
            <a:pPr marL="742950" lvl="1" indent="-285750">
              <a:buFont typeface="Arial" panose="020B0604020202020204" pitchFamily="34" charset="0"/>
              <a:buChar char="•"/>
            </a:pPr>
            <a:endParaRPr lang="en-US" dirty="0"/>
          </a:p>
          <a:p>
            <a:pPr lvl="1"/>
            <a:endParaRPr lang="en-US" dirty="0"/>
          </a:p>
        </p:txBody>
      </p:sp>
      <p:sp>
        <p:nvSpPr>
          <p:cNvPr id="3" name="Block Arc 2">
            <a:extLst>
              <a:ext uri="{FF2B5EF4-FFF2-40B4-BE49-F238E27FC236}">
                <a16:creationId xmlns:a16="http://schemas.microsoft.com/office/drawing/2014/main" id="{0D457353-04A4-F0F0-CFBF-210583342D83}"/>
              </a:ext>
            </a:extLst>
          </p:cNvPr>
          <p:cNvSpPr/>
          <p:nvPr/>
        </p:nvSpPr>
        <p:spPr>
          <a:xfrm rot="16200000">
            <a:off x="9351566" y="2684500"/>
            <a:ext cx="681209" cy="300081"/>
          </a:xfrm>
          <a:prstGeom prst="blockArc">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17CDA4FC-1EE5-8C58-9C66-D55E45A2E5CE}"/>
              </a:ext>
            </a:extLst>
          </p:cNvPr>
          <p:cNvSpPr txBox="1"/>
          <p:nvPr/>
        </p:nvSpPr>
        <p:spPr>
          <a:xfrm>
            <a:off x="11253408" y="2291309"/>
            <a:ext cx="300082" cy="369332"/>
          </a:xfrm>
          <a:prstGeom prst="rect">
            <a:avLst/>
          </a:prstGeom>
          <a:noFill/>
        </p:spPr>
        <p:txBody>
          <a:bodyPr wrap="none" rtlCol="0">
            <a:spAutoFit/>
          </a:bodyPr>
          <a:lstStyle/>
          <a:p>
            <a:r>
              <a:rPr lang="en-US" dirty="0"/>
              <a:t>2</a:t>
            </a:r>
          </a:p>
        </p:txBody>
      </p:sp>
      <p:sp>
        <p:nvSpPr>
          <p:cNvPr id="5" name="Block Arc 4">
            <a:extLst>
              <a:ext uri="{FF2B5EF4-FFF2-40B4-BE49-F238E27FC236}">
                <a16:creationId xmlns:a16="http://schemas.microsoft.com/office/drawing/2014/main" id="{2C0BCE34-C218-350F-2896-A03244D75147}"/>
              </a:ext>
            </a:extLst>
          </p:cNvPr>
          <p:cNvSpPr/>
          <p:nvPr/>
        </p:nvSpPr>
        <p:spPr>
          <a:xfrm rot="5400000">
            <a:off x="10690400" y="2695266"/>
            <a:ext cx="681209" cy="300081"/>
          </a:xfrm>
          <a:prstGeom prst="blockArc">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EB4CA3FA-828D-E7E3-D3D6-630E0C1C6C2E}"/>
              </a:ext>
            </a:extLst>
          </p:cNvPr>
          <p:cNvSpPr txBox="1"/>
          <p:nvPr/>
        </p:nvSpPr>
        <p:spPr>
          <a:xfrm>
            <a:off x="9551112" y="2655200"/>
            <a:ext cx="2079496" cy="307777"/>
          </a:xfrm>
          <a:prstGeom prst="rect">
            <a:avLst/>
          </a:prstGeom>
          <a:noFill/>
        </p:spPr>
        <p:txBody>
          <a:bodyPr wrap="square">
            <a:spAutoFit/>
          </a:bodyPr>
          <a:lstStyle/>
          <a:p>
            <a:r>
              <a:rPr lang="en-US" sz="1400" dirty="0"/>
              <a:t>z* x sample std. dev</a:t>
            </a:r>
          </a:p>
        </p:txBody>
      </p:sp>
      <p:cxnSp>
        <p:nvCxnSpPr>
          <p:cNvPr id="12" name="Straight Connector 11">
            <a:extLst>
              <a:ext uri="{FF2B5EF4-FFF2-40B4-BE49-F238E27FC236}">
                <a16:creationId xmlns:a16="http://schemas.microsoft.com/office/drawing/2014/main" id="{31C0EFDE-6CA3-27E2-3AC5-98B24404F892}"/>
              </a:ext>
            </a:extLst>
          </p:cNvPr>
          <p:cNvCxnSpPr/>
          <p:nvPr/>
        </p:nvCxnSpPr>
        <p:spPr>
          <a:xfrm>
            <a:off x="9551112" y="3240996"/>
            <a:ext cx="1629933"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34F826F-9985-823D-E4A0-59EEA0F48B50}"/>
              </a:ext>
            </a:extLst>
          </p:cNvPr>
          <p:cNvSpPr txBox="1"/>
          <p:nvPr/>
        </p:nvSpPr>
        <p:spPr>
          <a:xfrm>
            <a:off x="8942973" y="2660640"/>
            <a:ext cx="478016" cy="307777"/>
          </a:xfrm>
          <a:prstGeom prst="rect">
            <a:avLst/>
          </a:prstGeom>
          <a:noFill/>
        </p:spPr>
        <p:txBody>
          <a:bodyPr wrap="none" rtlCol="0">
            <a:spAutoFit/>
          </a:bodyPr>
          <a:lstStyle/>
          <a:p>
            <a:r>
              <a:rPr lang="en-US" sz="1400" dirty="0"/>
              <a:t>N =</a:t>
            </a:r>
          </a:p>
        </p:txBody>
      </p:sp>
      <p:sp>
        <p:nvSpPr>
          <p:cNvPr id="14" name="TextBox 13">
            <a:extLst>
              <a:ext uri="{FF2B5EF4-FFF2-40B4-BE49-F238E27FC236}">
                <a16:creationId xmlns:a16="http://schemas.microsoft.com/office/drawing/2014/main" id="{2529A4D6-AC2A-FB9F-0D2D-3F027EE69616}"/>
              </a:ext>
            </a:extLst>
          </p:cNvPr>
          <p:cNvSpPr txBox="1"/>
          <p:nvPr/>
        </p:nvSpPr>
        <p:spPr>
          <a:xfrm>
            <a:off x="10216037" y="3306848"/>
            <a:ext cx="274434" cy="307777"/>
          </a:xfrm>
          <a:prstGeom prst="rect">
            <a:avLst/>
          </a:prstGeom>
          <a:noFill/>
        </p:spPr>
        <p:txBody>
          <a:bodyPr wrap="none" rtlCol="0">
            <a:spAutoFit/>
          </a:bodyPr>
          <a:lstStyle/>
          <a:p>
            <a:r>
              <a:rPr lang="en-US" sz="1400" dirty="0"/>
              <a:t>E</a:t>
            </a:r>
          </a:p>
        </p:txBody>
      </p:sp>
      <p:sp>
        <p:nvSpPr>
          <p:cNvPr id="15" name="TextBox 14">
            <a:extLst>
              <a:ext uri="{FF2B5EF4-FFF2-40B4-BE49-F238E27FC236}">
                <a16:creationId xmlns:a16="http://schemas.microsoft.com/office/drawing/2014/main" id="{410239EF-DBC5-E532-4708-E3B74F6E1DA0}"/>
              </a:ext>
            </a:extLst>
          </p:cNvPr>
          <p:cNvSpPr txBox="1"/>
          <p:nvPr/>
        </p:nvSpPr>
        <p:spPr>
          <a:xfrm>
            <a:off x="9609076" y="3880411"/>
            <a:ext cx="1421928" cy="1477328"/>
          </a:xfrm>
          <a:prstGeom prst="rect">
            <a:avLst/>
          </a:prstGeom>
          <a:noFill/>
        </p:spPr>
        <p:txBody>
          <a:bodyPr wrap="none" rtlCol="0">
            <a:spAutoFit/>
          </a:bodyPr>
          <a:lstStyle/>
          <a:p>
            <a:r>
              <a:rPr lang="en-US" dirty="0"/>
              <a:t>Z* = 1.965</a:t>
            </a:r>
          </a:p>
          <a:p>
            <a:r>
              <a:rPr lang="en-US" dirty="0"/>
              <a:t>St Dev = 158</a:t>
            </a:r>
          </a:p>
          <a:p>
            <a:r>
              <a:rPr lang="en-US" dirty="0"/>
              <a:t>E = 20 </a:t>
            </a:r>
          </a:p>
          <a:p>
            <a:endParaRPr lang="en-US" dirty="0"/>
          </a:p>
          <a:p>
            <a:r>
              <a:rPr lang="en-US" dirty="0"/>
              <a:t>N = 241</a:t>
            </a:r>
          </a:p>
        </p:txBody>
      </p:sp>
    </p:spTree>
    <p:extLst>
      <p:ext uri="{BB962C8B-B14F-4D97-AF65-F5344CB8AC3E}">
        <p14:creationId xmlns:p14="http://schemas.microsoft.com/office/powerpoint/2010/main" val="262190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1572-F98F-0250-F4E2-90658B534A4D}"/>
              </a:ext>
            </a:extLst>
          </p:cNvPr>
          <p:cNvSpPr>
            <a:spLocks noGrp="1"/>
          </p:cNvSpPr>
          <p:nvPr>
            <p:ph type="title"/>
          </p:nvPr>
        </p:nvSpPr>
        <p:spPr/>
        <p:txBody>
          <a:bodyPr/>
          <a:lstStyle/>
          <a:p>
            <a:r>
              <a:rPr lang="en-US" dirty="0"/>
              <a:t>Analyze</a:t>
            </a:r>
            <a:br>
              <a:rPr lang="en-US" dirty="0"/>
            </a:br>
            <a:r>
              <a:rPr lang="en-US" dirty="0"/>
              <a:t> Pareto Chart</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225D7977-7EDE-5BB2-6A92-04F2BFBF2E44}"/>
                  </a:ext>
                </a:extLst>
              </p:cNvPr>
              <p:cNvGraphicFramePr>
                <a:graphicFrameLocks noGrp="1"/>
              </p:cNvGraphicFramePr>
              <p:nvPr>
                <p:ph idx="1"/>
                <p:extLst>
                  <p:ext uri="{D42A27DB-BD31-4B8C-83A1-F6EECF244321}">
                    <p14:modId xmlns:p14="http://schemas.microsoft.com/office/powerpoint/2010/main" val="2866209887"/>
                  </p:ext>
                </p:extLst>
              </p:nvPr>
            </p:nvGraphicFramePr>
            <p:xfrm>
              <a:off x="2231136" y="2639427"/>
              <a:ext cx="5610279" cy="28479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225D7977-7EDE-5BB2-6A92-04F2BFBF2E44}"/>
                  </a:ext>
                </a:extLst>
              </p:cNvPr>
              <p:cNvPicPr>
                <a:picLocks noGrp="1" noRot="1" noChangeAspect="1" noMove="1" noResize="1" noEditPoints="1" noAdjustHandles="1" noChangeArrowheads="1" noChangeShapeType="1"/>
              </p:cNvPicPr>
              <p:nvPr/>
            </p:nvPicPr>
            <p:blipFill>
              <a:blip r:embed="rId3"/>
              <a:stretch>
                <a:fillRect/>
              </a:stretch>
            </p:blipFill>
            <p:spPr>
              <a:xfrm>
                <a:off x="2231136" y="2639427"/>
                <a:ext cx="5610279" cy="2847975"/>
              </a:xfrm>
              <a:prstGeom prst="rect">
                <a:avLst/>
              </a:prstGeom>
            </p:spPr>
          </p:pic>
        </mc:Fallback>
      </mc:AlternateContent>
      <p:sp>
        <p:nvSpPr>
          <p:cNvPr id="3" name="TextBox 2">
            <a:extLst>
              <a:ext uri="{FF2B5EF4-FFF2-40B4-BE49-F238E27FC236}">
                <a16:creationId xmlns:a16="http://schemas.microsoft.com/office/drawing/2014/main" id="{F13DBAF4-A8FF-F82C-E206-CB4C62863CA7}"/>
              </a:ext>
            </a:extLst>
          </p:cNvPr>
          <p:cNvSpPr txBox="1"/>
          <p:nvPr/>
        </p:nvSpPr>
        <p:spPr>
          <a:xfrm>
            <a:off x="8030818" y="3160644"/>
            <a:ext cx="4080861" cy="2031325"/>
          </a:xfrm>
          <a:prstGeom prst="rect">
            <a:avLst/>
          </a:prstGeom>
          <a:noFill/>
        </p:spPr>
        <p:txBody>
          <a:bodyPr wrap="none" rtlCol="0">
            <a:spAutoFit/>
          </a:bodyPr>
          <a:lstStyle/>
          <a:p>
            <a:r>
              <a:rPr lang="en-US" dirty="0"/>
              <a:t>Data was pulled from 1/1/23 – 8/1/23</a:t>
            </a:r>
          </a:p>
          <a:p>
            <a:pPr marL="285750" indent="-285750">
              <a:buFont typeface="Arial" panose="020B0604020202020204" pitchFamily="34" charset="0"/>
              <a:buChar char="•"/>
            </a:pPr>
            <a:r>
              <a:rPr lang="en-US" dirty="0"/>
              <a:t>48% Trello Tickets</a:t>
            </a:r>
          </a:p>
          <a:p>
            <a:pPr marL="285750" indent="-285750">
              <a:buFont typeface="Arial" panose="020B0604020202020204" pitchFamily="34" charset="0"/>
              <a:buChar char="•"/>
            </a:pPr>
            <a:r>
              <a:rPr lang="en-US" dirty="0"/>
              <a:t>27% Other</a:t>
            </a:r>
          </a:p>
          <a:p>
            <a:pPr marL="285750" indent="-285750">
              <a:buFont typeface="Arial" panose="020B0604020202020204" pitchFamily="34" charset="0"/>
              <a:buChar char="•"/>
            </a:pPr>
            <a:r>
              <a:rPr lang="en-US" dirty="0"/>
              <a:t>13% Ops Genie</a:t>
            </a:r>
          </a:p>
          <a:p>
            <a:pPr marL="285750" indent="-285750">
              <a:buFont typeface="Arial" panose="020B0604020202020204" pitchFamily="34" charset="0"/>
              <a:buChar char="•"/>
            </a:pPr>
            <a:r>
              <a:rPr lang="en-US" dirty="0"/>
              <a:t>12% </a:t>
            </a:r>
            <a:r>
              <a:rPr lang="en-US" dirty="0" err="1"/>
              <a:t>StatusPage</a:t>
            </a:r>
            <a:endParaRPr lang="en-US" dirty="0"/>
          </a:p>
          <a:p>
            <a:endParaRPr lang="en-US" dirty="0"/>
          </a:p>
          <a:p>
            <a:r>
              <a:rPr lang="en-US" dirty="0"/>
              <a:t>Trello makes up almost 50% of the tickets</a:t>
            </a:r>
          </a:p>
        </p:txBody>
      </p:sp>
      <p:sp>
        <p:nvSpPr>
          <p:cNvPr id="5" name="TextBox 4">
            <a:extLst>
              <a:ext uri="{FF2B5EF4-FFF2-40B4-BE49-F238E27FC236}">
                <a16:creationId xmlns:a16="http://schemas.microsoft.com/office/drawing/2014/main" id="{406CCBED-55EC-571F-4BB6-EED470CB801F}"/>
              </a:ext>
            </a:extLst>
          </p:cNvPr>
          <p:cNvSpPr txBox="1"/>
          <p:nvPr/>
        </p:nvSpPr>
        <p:spPr>
          <a:xfrm rot="16200000">
            <a:off x="1631644" y="3951209"/>
            <a:ext cx="1198983" cy="307777"/>
          </a:xfrm>
          <a:prstGeom prst="rect">
            <a:avLst/>
          </a:prstGeom>
          <a:noFill/>
        </p:spPr>
        <p:txBody>
          <a:bodyPr wrap="none" rtlCol="0">
            <a:spAutoFit/>
          </a:bodyPr>
          <a:lstStyle/>
          <a:p>
            <a:r>
              <a:rPr lang="en-US" sz="1400" dirty="0">
                <a:solidFill>
                  <a:sysClr val="windowText" lastClr="000000">
                    <a:lumMod val="65000"/>
                    <a:lumOff val="35000"/>
                  </a:sysClr>
                </a:solidFill>
                <a:latin typeface="Calibri" panose="020F0502020204030204"/>
                <a:cs typeface="Calibri" panose="020F0502020204030204" pitchFamily="34" charset="0"/>
              </a:rPr>
              <a:t>Ticket volume</a:t>
            </a:r>
          </a:p>
        </p:txBody>
      </p:sp>
    </p:spTree>
    <p:extLst>
      <p:ext uri="{BB962C8B-B14F-4D97-AF65-F5344CB8AC3E}">
        <p14:creationId xmlns:p14="http://schemas.microsoft.com/office/powerpoint/2010/main" val="28458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6DCC-3316-A2C3-F42B-A8CC9E628396}"/>
              </a:ext>
            </a:extLst>
          </p:cNvPr>
          <p:cNvSpPr>
            <a:spLocks noGrp="1"/>
          </p:cNvSpPr>
          <p:nvPr>
            <p:ph type="title"/>
          </p:nvPr>
        </p:nvSpPr>
        <p:spPr/>
        <p:txBody>
          <a:bodyPr/>
          <a:lstStyle/>
          <a:p>
            <a:r>
              <a:rPr lang="en-US" dirty="0"/>
              <a:t>Analyze </a:t>
            </a:r>
            <a:br>
              <a:rPr lang="en-US" dirty="0"/>
            </a:br>
            <a:r>
              <a:rPr lang="en-US" dirty="0"/>
              <a:t>Bar Chart</a:t>
            </a:r>
          </a:p>
        </p:txBody>
      </p:sp>
      <p:sp>
        <p:nvSpPr>
          <p:cNvPr id="8" name="TextBox 7">
            <a:extLst>
              <a:ext uri="{FF2B5EF4-FFF2-40B4-BE49-F238E27FC236}">
                <a16:creationId xmlns:a16="http://schemas.microsoft.com/office/drawing/2014/main" id="{8AB7A65C-D3F2-2531-F1A3-140DD88343D6}"/>
              </a:ext>
            </a:extLst>
          </p:cNvPr>
          <p:cNvSpPr txBox="1"/>
          <p:nvPr/>
        </p:nvSpPr>
        <p:spPr>
          <a:xfrm>
            <a:off x="6251332" y="3055195"/>
            <a:ext cx="416052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topics with the most tickets are Payments &amp; Billing, General Inquiries and Cancellations, which make up 70% of the total volume of tickets </a:t>
            </a:r>
          </a:p>
          <a:p>
            <a:pPr marL="285750" indent="-285750">
              <a:buFont typeface="Arial" panose="020B0604020202020204" pitchFamily="34" charset="0"/>
              <a:buChar char="•"/>
            </a:pPr>
            <a:r>
              <a:rPr lang="en-US" dirty="0"/>
              <a:t>To lower this volume, we could provide customers with the ability to self service cancellations or adding payment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Picture 9" descr="A graph of blue bars&#10;&#10;Description automatically generated">
            <a:extLst>
              <a:ext uri="{FF2B5EF4-FFF2-40B4-BE49-F238E27FC236}">
                <a16:creationId xmlns:a16="http://schemas.microsoft.com/office/drawing/2014/main" id="{139D6013-290A-AFCE-3C74-A277BAD562E7}"/>
              </a:ext>
            </a:extLst>
          </p:cNvPr>
          <p:cNvPicPr>
            <a:picLocks noChangeAspect="1"/>
          </p:cNvPicPr>
          <p:nvPr/>
        </p:nvPicPr>
        <p:blipFill>
          <a:blip r:embed="rId2"/>
          <a:stretch>
            <a:fillRect/>
          </a:stretch>
        </p:blipFill>
        <p:spPr>
          <a:xfrm>
            <a:off x="1304660" y="2406096"/>
            <a:ext cx="4382274" cy="4160520"/>
          </a:xfrm>
          <a:prstGeom prst="rect">
            <a:avLst/>
          </a:prstGeom>
        </p:spPr>
      </p:pic>
    </p:spTree>
    <p:extLst>
      <p:ext uri="{BB962C8B-B14F-4D97-AF65-F5344CB8AC3E}">
        <p14:creationId xmlns:p14="http://schemas.microsoft.com/office/powerpoint/2010/main" val="19673153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{5657F0BD-43E5-FE40-942A-DAD631BF69CE}tf10001120</Template>
  <TotalTime>42008</TotalTime>
  <Words>1393</Words>
  <Application>Microsoft Macintosh PowerPoint</Application>
  <PresentationFormat>Widescreen</PresentationFormat>
  <Paragraphs>147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Parcel</vt:lpstr>
      <vt:lpstr>M&amp;A Tickets</vt:lpstr>
      <vt:lpstr>PowerPoint Presentation</vt:lpstr>
      <vt:lpstr>Data definition</vt:lpstr>
      <vt:lpstr>Define</vt:lpstr>
      <vt:lpstr>Define  SQL</vt:lpstr>
      <vt:lpstr>Measure Data Stratification Tree </vt:lpstr>
      <vt:lpstr>Measure  Confidence interval</vt:lpstr>
      <vt:lpstr>Analyze  Pareto Chart</vt:lpstr>
      <vt:lpstr>Analyze  Bar Chart</vt:lpstr>
      <vt:lpstr>Analyze Timeplot</vt:lpstr>
      <vt:lpstr>Analyze  Boxplot ORT by product</vt:lpstr>
      <vt:lpstr>Analyze  Boxplot ORT by Topic</vt:lpstr>
      <vt:lpstr>Analyze  ORT</vt:lpstr>
      <vt:lpstr>improve</vt:lpstr>
      <vt:lpstr>Control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M&amp;A Tickets</dc:title>
  <dc:creator>Gozi Nwabeke</dc:creator>
  <cp:lastModifiedBy>Gozi Nwabeke</cp:lastModifiedBy>
  <cp:revision>41</cp:revision>
  <dcterms:created xsi:type="dcterms:W3CDTF">2023-08-09T01:20:52Z</dcterms:created>
  <dcterms:modified xsi:type="dcterms:W3CDTF">2023-09-15T16:43:43Z</dcterms:modified>
</cp:coreProperties>
</file>