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28" r:id="rId2"/>
    <p:sldId id="329" r:id="rId3"/>
    <p:sldId id="330" r:id="rId4"/>
    <p:sldId id="331" r:id="rId5"/>
    <p:sldId id="337" r:id="rId6"/>
    <p:sldId id="332" r:id="rId7"/>
    <p:sldId id="333" r:id="rId8"/>
    <p:sldId id="334" r:id="rId9"/>
    <p:sldId id="335" r:id="rId10"/>
    <p:sldId id="3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21" d="100"/>
          <a:sy n="121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fontScale="92500" lnSpcReduction="10000"/>
          </a:bodyPr>
          <a:lstStyle/>
          <a:p>
            <a:pPr lvl="0" algn="ctr"/>
            <a:r>
              <a:rPr lang="en-US" cap="none" dirty="0" smtClean="0"/>
              <a:t>&lt;Project Title&gt;</a:t>
            </a:r>
            <a:endParaRPr lang="en-US" cap="none" dirty="0"/>
          </a:p>
          <a:p>
            <a:pPr lvl="0" algn="ctr"/>
            <a:r>
              <a:rPr lang="en-US" cap="none" dirty="0"/>
              <a:t>by</a:t>
            </a:r>
          </a:p>
          <a:p>
            <a:pPr lvl="0" algn="ctr"/>
            <a:r>
              <a:rPr lang="en-US" cap="none" dirty="0" smtClean="0"/>
              <a:t>Sami Ahmad Khan, A20352677</a:t>
            </a:r>
          </a:p>
          <a:p>
            <a:pPr lvl="0" algn="ctr"/>
            <a:r>
              <a:rPr lang="en-US" cap="none" dirty="0" err="1" smtClean="0"/>
              <a:t>Zeeshan</a:t>
            </a:r>
            <a:r>
              <a:rPr lang="en-US" cap="none" dirty="0" smtClean="0"/>
              <a:t> </a:t>
            </a:r>
            <a:r>
              <a:rPr lang="en-US" cap="none" dirty="0" err="1" smtClean="0"/>
              <a:t>Aamir</a:t>
            </a:r>
            <a:r>
              <a:rPr lang="en-US" cap="none" dirty="0" smtClean="0"/>
              <a:t> </a:t>
            </a:r>
            <a:r>
              <a:rPr lang="en-US" cap="none" dirty="0" err="1" smtClean="0"/>
              <a:t>Khavas</a:t>
            </a:r>
            <a:r>
              <a:rPr lang="en-US" cap="none" dirty="0" smtClean="0"/>
              <a:t>, A20341778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&lt;Discuss a few interesting cases. Use extra slides if needed. Use images if needed. Here is an example.&gt;</a:t>
            </a:r>
          </a:p>
          <a:p>
            <a:r>
              <a:rPr lang="en-US" dirty="0"/>
              <a:t>Here is a user who tweeted “…”. The user is definitely a Republican, as you can see from the tweet, but my model classified the user as Democrat. The reason is that my model used bag-of-words model and did not take linguistic features into account, because the user used terms that mostly Democrats use, but used in a negative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dataset of reported incidents of crimes that occurred in the city of Chicago in the year 2016, we classify the districts as “Safe” and “Unsafe”. </a:t>
            </a:r>
          </a:p>
          <a:p>
            <a:r>
              <a:rPr lang="en-US" dirty="0"/>
              <a:t>P</a:t>
            </a:r>
            <a:r>
              <a:rPr lang="en-US" dirty="0" smtClean="0"/>
              <a:t>redict the safety of a particular district at a given time based on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raw dataset was collected from “City of Chicago” data portal.</a:t>
            </a:r>
          </a:p>
          <a:p>
            <a:r>
              <a:rPr lang="en-US" dirty="0" smtClean="0"/>
              <a:t>The original dataset contained millions of records for the year 2016. This was reduced to a size of 11,670 records by randomly choosing ~1000 entries from each month.</a:t>
            </a:r>
          </a:p>
          <a:p>
            <a:r>
              <a:rPr lang="en-US" dirty="0" smtClean="0"/>
              <a:t>From the dataset we selected few features for the prediction model. Then manually added weightage to each crime on the basis of crime severity. </a:t>
            </a:r>
          </a:p>
          <a:p>
            <a:r>
              <a:rPr lang="en-US" dirty="0" smtClean="0"/>
              <a:t>We created Target Labels on the basis of severity of crimes i.e. ‘Primary type’ and ‘Arrest’ and manually labelled them as </a:t>
            </a:r>
            <a:r>
              <a:rPr lang="en-US" dirty="0" smtClean="0"/>
              <a:t>‘</a:t>
            </a:r>
            <a:r>
              <a:rPr lang="en-US" dirty="0" smtClean="0"/>
              <a:t>0’ for Safe and </a:t>
            </a:r>
            <a:r>
              <a:rPr lang="en-US" dirty="0" smtClean="0"/>
              <a:t>‘</a:t>
            </a:r>
            <a:r>
              <a:rPr lang="en-US" dirty="0" smtClean="0"/>
              <a:t>1’ for Unsafe.</a:t>
            </a:r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our dataset has </a:t>
            </a:r>
            <a:r>
              <a:rPr lang="en-US" dirty="0" smtClean="0"/>
              <a:t>11,670 rows, </a:t>
            </a:r>
            <a:r>
              <a:rPr lang="en-US" dirty="0"/>
              <a:t>5</a:t>
            </a:r>
            <a:r>
              <a:rPr lang="en-US" dirty="0" smtClean="0"/>
              <a:t> columns and 1 Label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Histogram for the target class depicting 0s and 1s for Safe and Unsafe respectively for all the districts.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3511"/>
            <a:ext cx="5226050" cy="35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Histogram depicts average Safe and Unsafe values per District.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637014"/>
            <a:ext cx="5156200" cy="3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5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Below we can see a histogram for Danger Value associated with each District in Chicago. This Danger Value is used to calculate the target.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0" y="3200400"/>
            <a:ext cx="4806000" cy="3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&lt;Describe the measure and present results for various models and parameters. Here is an example&gt;</a:t>
            </a:r>
          </a:p>
          <a:p>
            <a:r>
              <a:rPr lang="en-US" dirty="0"/>
              <a:t>We used accuracy because …</a:t>
            </a:r>
          </a:p>
          <a:p>
            <a:r>
              <a:rPr lang="en-US" dirty="0"/>
              <a:t>We performed 10-fold cross validation</a:t>
            </a:r>
          </a:p>
          <a:p>
            <a:r>
              <a:rPr lang="en-US" dirty="0"/>
              <a:t>Results are one the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2852129"/>
              </p:ext>
            </p:extLst>
          </p:nvPr>
        </p:nvGraphicFramePr>
        <p:xfrm>
          <a:off x="457200" y="1600200"/>
          <a:ext cx="7467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C=10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l1, C =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2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=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663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5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6107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99707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 and parameter setting was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3394" y="129076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&lt;here is an example table&gt;</a:t>
            </a:r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&lt;Based on your model, what were the top features. Here is an example&gt;</a:t>
            </a:r>
          </a:p>
          <a:p>
            <a:r>
              <a:rPr lang="en-US" dirty="0"/>
              <a:t>Based on my model, which is … (see previous slide), top features for</a:t>
            </a:r>
          </a:p>
          <a:p>
            <a:pPr lvl="1"/>
            <a:r>
              <a:rPr lang="en-US" dirty="0"/>
              <a:t>Republican class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Democrat class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2243</TotalTime>
  <Words>503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</vt:lpstr>
      <vt:lpstr>Wingdings 2</vt:lpstr>
      <vt:lpstr>Oriel</vt:lpstr>
      <vt:lpstr>PowerPoint Presentation</vt:lpstr>
      <vt:lpstr>Task</vt:lpstr>
      <vt:lpstr>Dataset</vt:lpstr>
      <vt:lpstr>Visualization of the Class</vt:lpstr>
      <vt:lpstr>Visualization of the Class</vt:lpstr>
      <vt:lpstr>Visualization of one feature</vt:lpstr>
      <vt:lpstr>Model Selection Results</vt:lpstr>
      <vt:lpstr>Model Selection Results</vt:lpstr>
      <vt:lpstr>Top Features</vt:lpstr>
      <vt:lpstr>Interesting/unexpected cases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Sami Ahmad Khan</cp:lastModifiedBy>
  <cp:revision>193</cp:revision>
  <dcterms:created xsi:type="dcterms:W3CDTF">2011-08-15T21:03:01Z</dcterms:created>
  <dcterms:modified xsi:type="dcterms:W3CDTF">2016-11-25T22:58:47Z</dcterms:modified>
</cp:coreProperties>
</file>