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328" r:id="rId2"/>
    <p:sldId id="329" r:id="rId3"/>
    <p:sldId id="330" r:id="rId4"/>
    <p:sldId id="331" r:id="rId5"/>
    <p:sldId id="337" r:id="rId6"/>
    <p:sldId id="332" r:id="rId7"/>
    <p:sldId id="333" r:id="rId8"/>
    <p:sldId id="334" r:id="rId9"/>
    <p:sldId id="338" r:id="rId10"/>
    <p:sldId id="339" r:id="rId11"/>
    <p:sldId id="335" r:id="rId12"/>
    <p:sldId id="33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4648"/>
  </p:normalViewPr>
  <p:slideViewPr>
    <p:cSldViewPr>
      <p:cViewPr varScale="1">
        <p:scale>
          <a:sx n="121" d="100"/>
          <a:sy n="121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2620" y="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11/25/16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11/25/16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493282" cy="113218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CS584 – Machine Learning</a:t>
            </a:r>
            <a:b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Fall 2016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8" y="2069896"/>
            <a:ext cx="5463344" cy="11833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  <a:r>
              <a:rPr lang="en-US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 Date:</a:t>
            </a:r>
            <a:endParaRPr kumimoji="0" lang="en-US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46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2" r:id="rId3"/>
    <p:sldLayoutId id="2147483678" r:id="rId4"/>
    <p:sldLayoutId id="2147483679" r:id="rId5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lnSpc>
          <a:spcPct val="150000"/>
        </a:lnSpc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lnSpc>
          <a:spcPct val="150000"/>
        </a:lnSpc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lnSpc>
          <a:spcPct val="150000"/>
        </a:lnSpc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41118" y="2069896"/>
            <a:ext cx="6417082" cy="1663904"/>
          </a:xfrm>
        </p:spPr>
        <p:txBody>
          <a:bodyPr>
            <a:normAutofit fontScale="92500" lnSpcReduction="10000"/>
          </a:bodyPr>
          <a:lstStyle/>
          <a:p>
            <a:pPr lvl="0" algn="ctr"/>
            <a:r>
              <a:rPr lang="en-US" cap="none" dirty="0" smtClean="0"/>
              <a:t>&lt;Project Title&gt;</a:t>
            </a:r>
            <a:endParaRPr lang="en-US" cap="none" dirty="0"/>
          </a:p>
          <a:p>
            <a:pPr lvl="0" algn="ctr"/>
            <a:r>
              <a:rPr lang="en-US" cap="none" dirty="0"/>
              <a:t>by</a:t>
            </a:r>
          </a:p>
          <a:p>
            <a:pPr lvl="0" algn="ctr"/>
            <a:r>
              <a:rPr lang="en-US" cap="none" dirty="0" smtClean="0"/>
              <a:t>Sami Ahmad Khan, A20352677</a:t>
            </a:r>
          </a:p>
          <a:p>
            <a:pPr lvl="0" algn="ctr"/>
            <a:r>
              <a:rPr lang="en-US" cap="none" dirty="0" err="1" smtClean="0"/>
              <a:t>Zeeshan</a:t>
            </a:r>
            <a:r>
              <a:rPr lang="en-US" cap="none" dirty="0" smtClean="0"/>
              <a:t> </a:t>
            </a:r>
            <a:r>
              <a:rPr lang="en-US" cap="none" dirty="0" err="1" smtClean="0"/>
              <a:t>Aamir</a:t>
            </a:r>
            <a:r>
              <a:rPr lang="en-US" cap="none" dirty="0" smtClean="0"/>
              <a:t> </a:t>
            </a:r>
            <a:r>
              <a:rPr lang="en-US" cap="none" dirty="0" err="1" smtClean="0"/>
              <a:t>Khavas</a:t>
            </a:r>
            <a:r>
              <a:rPr lang="en-US" cap="none" dirty="0" smtClean="0"/>
              <a:t>, A20341778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51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34879696"/>
              </p:ext>
            </p:extLst>
          </p:nvPr>
        </p:nvGraphicFramePr>
        <p:xfrm>
          <a:off x="457200" y="1600200"/>
          <a:ext cx="7467600" cy="3191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3030602544"/>
                    </a:ext>
                  </a:extLst>
                </a:gridCol>
                <a:gridCol w="4038600">
                  <a:extLst>
                    <a:ext uri="{9D8B030D-6E8A-4147-A177-3AD203B41FA5}">
                      <a16:colId xmlns="" xmlns:a16="http://schemas.microsoft.com/office/drawing/2014/main" val="2590406836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422119549"/>
                    </a:ext>
                  </a:extLst>
                </a:gridCol>
              </a:tblGrid>
              <a:tr h="21570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940141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cache_size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=1000, kernel=‘linear, C=1, degree=3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0.65855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2379726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cache_size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=1000, kernel=‘linear, C=1, degree=4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0.65855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7870546"/>
                  </a:ext>
                </a:extLst>
              </a:tr>
              <a:tr h="53926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P.S</a:t>
                      </a:r>
                      <a:r>
                        <a:rPr lang="en-US" sz="1400" baseline="0" dirty="0" smtClean="0"/>
                        <a:t>. There is no difference the 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6908593"/>
                  </a:ext>
                </a:extLst>
              </a:tr>
              <a:tr h="1922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15705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MLPClassifier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learning_rate_init</a:t>
                      </a:r>
                      <a:r>
                        <a:rPr lang="en-US" sz="1400" dirty="0" smtClean="0"/>
                        <a:t> = </a:t>
                      </a:r>
                      <a:r>
                        <a:rPr lang="en-US" sz="1400" b="1" dirty="0" smtClean="0"/>
                        <a:t>0.006</a:t>
                      </a:r>
                      <a:r>
                        <a:rPr lang="en-US" sz="1400" dirty="0" smtClean="0"/>
                        <a:t>, </a:t>
                      </a:r>
                    </a:p>
                    <a:p>
                      <a:r>
                        <a:rPr lang="en-US" sz="1400" dirty="0" smtClean="0"/>
                        <a:t>alpha = </a:t>
                      </a:r>
                      <a:r>
                        <a:rPr lang="en-US" sz="1400" b="1" dirty="0" smtClean="0"/>
                        <a:t>0.1</a:t>
                      </a:r>
                      <a:r>
                        <a:rPr lang="en-US" sz="1400" dirty="0" smtClean="0"/>
                        <a:t>, </a:t>
                      </a:r>
                    </a:p>
                    <a:p>
                      <a:r>
                        <a:rPr lang="en-US" sz="1400" dirty="0" err="1" smtClean="0"/>
                        <a:t>hidden_layer_sizes</a:t>
                      </a:r>
                      <a:r>
                        <a:rPr lang="en-US" sz="1400" dirty="0" smtClean="0"/>
                        <a:t> = </a:t>
                      </a:r>
                      <a:r>
                        <a:rPr lang="en-US" sz="1400" b="1" dirty="0" smtClean="0"/>
                        <a:t>(5, 5, 5)</a:t>
                      </a:r>
                      <a:r>
                        <a:rPr lang="en-US" sz="1400" b="0" dirty="0" smtClean="0"/>
                        <a:t>, </a:t>
                      </a:r>
                    </a:p>
                    <a:p>
                      <a:r>
                        <a:rPr lang="en-US" sz="1400" dirty="0" smtClean="0"/>
                        <a:t>activation = </a:t>
                      </a:r>
                      <a:r>
                        <a:rPr lang="en-US" sz="1400" b="1" dirty="0" smtClean="0"/>
                        <a:t>'</a:t>
                      </a:r>
                      <a:r>
                        <a:rPr lang="en-US" sz="1400" b="1" dirty="0" err="1" smtClean="0"/>
                        <a:t>relu</a:t>
                      </a:r>
                      <a:r>
                        <a:rPr lang="en-US" sz="1400" dirty="0" smtClean="0"/>
                        <a:t>'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0.698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663782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10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3505200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BEST MODEL AND PARAMETER SETTING WAS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4860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Based on our model the top features that affected our target were following: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District</a:t>
            </a:r>
          </a:p>
          <a:p>
            <a:pPr lvl="1"/>
            <a:r>
              <a:rPr lang="en-US" dirty="0"/>
              <a:t>Primary Type</a:t>
            </a:r>
          </a:p>
          <a:p>
            <a:pPr lvl="1"/>
            <a:r>
              <a:rPr lang="en-US" dirty="0" smtClean="0"/>
              <a:t>Arrest</a:t>
            </a:r>
          </a:p>
          <a:p>
            <a:pPr lvl="1"/>
            <a:r>
              <a:rPr lang="en-US" dirty="0" smtClean="0"/>
              <a:t>Crime Weightage</a:t>
            </a:r>
            <a:endParaRPr lang="en-US" dirty="0"/>
          </a:p>
          <a:p>
            <a:r>
              <a:rPr lang="en-US" dirty="0" smtClean="0"/>
              <a:t>On the basis of the above features, we have given weightage to each crime type and created a column ‘Danger Value’. </a:t>
            </a:r>
          </a:p>
          <a:p>
            <a:r>
              <a:rPr lang="en-US" dirty="0" smtClean="0"/>
              <a:t>A threshold is set (T) = mean of Danger Value (DV)</a:t>
            </a:r>
            <a:endParaRPr lang="en-US" dirty="0"/>
          </a:p>
          <a:p>
            <a:r>
              <a:rPr lang="en-US" dirty="0" smtClean="0"/>
              <a:t>The target values are set on the basis threshold value.</a:t>
            </a:r>
          </a:p>
          <a:p>
            <a:r>
              <a:rPr lang="en-US" dirty="0" smtClean="0"/>
              <a:t>If DV &lt; T, Label = 0</a:t>
            </a:r>
          </a:p>
          <a:p>
            <a:r>
              <a:rPr lang="en-US" dirty="0" smtClean="0"/>
              <a:t>Else if DV &gt;=T, </a:t>
            </a:r>
            <a:r>
              <a:rPr lang="en-US" dirty="0" err="1" smtClean="0"/>
              <a:t>Lable</a:t>
            </a:r>
            <a:r>
              <a:rPr lang="en-US" dirty="0" smtClean="0"/>
              <a:t> = 1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77806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Interesting/unexpected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&lt;Discuss a few interesting cases. Use extra slides if needed. Use images if needed. Here is an example.&gt;</a:t>
            </a:r>
          </a:p>
          <a:p>
            <a:r>
              <a:rPr lang="en-US" dirty="0"/>
              <a:t>Here is a user who tweeted “…”. The user is definitely a Republican, as you can see from the tweet, but my model classified the user as Democrat. The reason is that my model used bag-of-words model and did not take linguistic features into account, because the user used terms that mostly Democrats use, but used in a negative way…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5351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dataset of reported incidents of crimes that occurred in the city of Chicago in the year 2016, we classify the districts as “Safe” and “Unsafe”. </a:t>
            </a:r>
          </a:p>
          <a:p>
            <a:r>
              <a:rPr lang="en-US" dirty="0"/>
              <a:t>P</a:t>
            </a:r>
            <a:r>
              <a:rPr lang="en-US" dirty="0" smtClean="0"/>
              <a:t>redict the safety of a particular district at a given time based on prediction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7631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raw dataset was collected from “City of Chicago” data portal.</a:t>
            </a:r>
          </a:p>
          <a:p>
            <a:r>
              <a:rPr lang="en-US" dirty="0" smtClean="0"/>
              <a:t>The original dataset contained millions of records for the year 2016. This was reduced to a size of 11,670 records by randomly choosing ~1000 entries from each month.</a:t>
            </a:r>
          </a:p>
          <a:p>
            <a:r>
              <a:rPr lang="en-US" dirty="0" smtClean="0"/>
              <a:t>From the dataset we selected few features for the prediction model. Then manually added weightage to each crime on the basis of crime severity. </a:t>
            </a:r>
          </a:p>
          <a:p>
            <a:r>
              <a:rPr lang="en-US" dirty="0" smtClean="0"/>
              <a:t>We created Target Labels on the basis of severity of crimes i.e. ‘Primary type’ and ‘Arrest’ and manually labelled them as </a:t>
            </a:r>
            <a:r>
              <a:rPr lang="en-US" dirty="0" smtClean="0"/>
              <a:t>‘</a:t>
            </a:r>
            <a:r>
              <a:rPr lang="en-US" dirty="0" smtClean="0"/>
              <a:t>0’ for Safe and </a:t>
            </a:r>
            <a:r>
              <a:rPr lang="en-US" dirty="0" smtClean="0"/>
              <a:t>‘</a:t>
            </a:r>
            <a:r>
              <a:rPr lang="en-US" dirty="0" smtClean="0"/>
              <a:t>1’ for Unsafe.</a:t>
            </a:r>
            <a:endParaRPr lang="en-US" dirty="0"/>
          </a:p>
          <a:p>
            <a:r>
              <a:rPr lang="en-US" dirty="0" smtClean="0"/>
              <a:t>So</a:t>
            </a:r>
            <a:r>
              <a:rPr lang="en-US" dirty="0"/>
              <a:t>, our dataset has </a:t>
            </a:r>
            <a:r>
              <a:rPr lang="en-US" dirty="0" smtClean="0"/>
              <a:t>11,670 rows, </a:t>
            </a:r>
            <a:r>
              <a:rPr lang="en-US" dirty="0"/>
              <a:t>5</a:t>
            </a:r>
            <a:r>
              <a:rPr lang="en-US" dirty="0" smtClean="0"/>
              <a:t> columns and 1 Label column.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4121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the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Histogram for the target class depicting 0s and 1s for Safe and Unsafe respectively for all the districts.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73511"/>
            <a:ext cx="5226050" cy="35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3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the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Histogram depicts average Safe and Unsafe values per District.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2637014"/>
            <a:ext cx="5156200" cy="38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5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one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Below we can see a histogram for Danger Value associated with each District in Chicago. This Danger Value is used to calculate the target.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</a:t>
            </a:fld>
            <a:endParaRPr kumimoji="0"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00" y="3200400"/>
            <a:ext cx="4806000" cy="337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0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used Accuracy as our baseline measure via Confusion Matrix.</a:t>
            </a:r>
          </a:p>
          <a:p>
            <a:r>
              <a:rPr lang="en-US" dirty="0" smtClean="0"/>
              <a:t>First, we manually calculated the probability of 1s and 0s in our class for our baseline accuracy measure.</a:t>
            </a:r>
            <a:endParaRPr lang="en-US" dirty="0" smtClean="0"/>
          </a:p>
          <a:p>
            <a:r>
              <a:rPr lang="en-US" dirty="0" smtClean="0"/>
              <a:t>Model used: </a:t>
            </a:r>
            <a:r>
              <a:rPr lang="en-US" b="1" dirty="0" err="1" smtClean="0"/>
              <a:t>MLPClassifier</a:t>
            </a:r>
            <a:endParaRPr lang="en-US" b="1" dirty="0" smtClean="0"/>
          </a:p>
          <a:p>
            <a:r>
              <a:rPr lang="en-US" dirty="0" smtClean="0"/>
              <a:t>Parameters used: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ctivation </a:t>
            </a:r>
            <a:r>
              <a:rPr lang="en-US" dirty="0"/>
              <a:t>= </a:t>
            </a:r>
            <a:r>
              <a:rPr lang="en-US" dirty="0" smtClean="0"/>
              <a:t>‘</a:t>
            </a:r>
            <a:r>
              <a:rPr lang="en-US" dirty="0" err="1" smtClean="0"/>
              <a:t>relu</a:t>
            </a:r>
            <a:r>
              <a:rPr lang="en-US" dirty="0" smtClean="0"/>
              <a:t>’</a:t>
            </a:r>
            <a:endParaRPr lang="en-US" dirty="0"/>
          </a:p>
          <a:p>
            <a:pPr lvl="1"/>
            <a:r>
              <a:rPr lang="fi-FI" dirty="0" err="1" smtClean="0"/>
              <a:t>learning_rate_init</a:t>
            </a:r>
            <a:r>
              <a:rPr lang="fi-FI" dirty="0" smtClean="0"/>
              <a:t> </a:t>
            </a:r>
            <a:r>
              <a:rPr lang="fi-FI" dirty="0"/>
              <a:t>= </a:t>
            </a:r>
            <a:r>
              <a:rPr lang="is-IS" dirty="0" smtClean="0"/>
              <a:t>0.006</a:t>
            </a:r>
            <a:endParaRPr lang="fi-FI" dirty="0"/>
          </a:p>
          <a:p>
            <a:pPr lvl="1"/>
            <a:r>
              <a:rPr lang="en-US" dirty="0" err="1" smtClean="0"/>
              <a:t>hidden_layer_sizes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{5, 5, 5}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fr-FR" dirty="0" err="1" smtClean="0"/>
              <a:t>lpha</a:t>
            </a:r>
            <a:r>
              <a:rPr lang="fr-FR" dirty="0" smtClean="0"/>
              <a:t> = 0.1</a:t>
            </a:r>
            <a:endParaRPr lang="fr-FR" dirty="0"/>
          </a:p>
          <a:p>
            <a:r>
              <a:rPr lang="en-US" dirty="0" smtClean="0"/>
              <a:t>We </a:t>
            </a:r>
            <a:r>
              <a:rPr lang="en-US" dirty="0"/>
              <a:t>used </a:t>
            </a:r>
            <a:r>
              <a:rPr lang="en-US" dirty="0" smtClean="0"/>
              <a:t>Accuracy </a:t>
            </a:r>
            <a:r>
              <a:rPr lang="en-US" dirty="0"/>
              <a:t>because </a:t>
            </a:r>
            <a:r>
              <a:rPr lang="en-US" dirty="0" smtClean="0"/>
              <a:t>we had a balanced binary target class.</a:t>
            </a:r>
            <a:endParaRPr lang="en-US" dirty="0"/>
          </a:p>
          <a:p>
            <a:r>
              <a:rPr lang="en-US" dirty="0"/>
              <a:t>We performed 10-fold cross validation</a:t>
            </a:r>
          </a:p>
          <a:p>
            <a:r>
              <a:rPr lang="en-US" dirty="0"/>
              <a:t>Results are one the next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578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41634525"/>
              </p:ext>
            </p:extLst>
          </p:nvPr>
        </p:nvGraphicFramePr>
        <p:xfrm>
          <a:off x="457200" y="1600200"/>
          <a:ext cx="74676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="" xmlns:a16="http://schemas.microsoft.com/office/drawing/2014/main" val="3030602544"/>
                    </a:ext>
                  </a:extLst>
                </a:gridCol>
                <a:gridCol w="4800600">
                  <a:extLst>
                    <a:ext uri="{9D8B030D-6E8A-4147-A177-3AD203B41FA5}">
                      <a16:colId xmlns="" xmlns:a16="http://schemas.microsoft.com/office/drawing/2014/main" val="2590406836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422119549"/>
                    </a:ext>
                  </a:extLst>
                </a:gridCol>
              </a:tblGrid>
              <a:tr h="381883">
                <a:tc>
                  <a:txBody>
                    <a:bodyPr/>
                    <a:lstStyle/>
                    <a:p>
                      <a:r>
                        <a:rPr lang="en-US" sz="16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940141"/>
                  </a:ext>
                </a:extLst>
              </a:tr>
              <a:tr h="347166">
                <a:tc>
                  <a:txBody>
                    <a:bodyPr/>
                    <a:lstStyle/>
                    <a:p>
                      <a:r>
                        <a:rPr lang="en-US" sz="14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majority</a:t>
                      </a:r>
                      <a:r>
                        <a:rPr lang="en-US" sz="1400" baseline="0" dirty="0"/>
                        <a:t> 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2379726"/>
                  </a:ext>
                </a:extLst>
              </a:tr>
              <a:tr h="34716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7870546"/>
                  </a:ext>
                </a:extLst>
              </a:tr>
              <a:tr h="614217">
                <a:tc>
                  <a:txBody>
                    <a:bodyPr/>
                    <a:lstStyle/>
                    <a:p>
                      <a:r>
                        <a:rPr lang="en-US" sz="1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r>
                        <a:rPr lang="en-US" sz="1400" baseline="0" dirty="0" smtClean="0"/>
                        <a:t>=2, </a:t>
                      </a:r>
                      <a:r>
                        <a:rPr lang="en-US" sz="1400" baseline="0" dirty="0" err="1" smtClean="0"/>
                        <a:t>max_iter</a:t>
                      </a:r>
                      <a:r>
                        <a:rPr lang="en-US" sz="1400" baseline="0" dirty="0" smtClean="0"/>
                        <a:t>=1000, </a:t>
                      </a:r>
                      <a:r>
                        <a:rPr lang="en-US" sz="1400" baseline="0" dirty="0" err="1" smtClean="0"/>
                        <a:t>random_state</a:t>
                      </a:r>
                      <a:r>
                        <a:rPr lang="en-US" sz="1400" baseline="0" dirty="0" smtClean="0"/>
                        <a:t>=0, solver=‘sag’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s-I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0.68058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6908593"/>
                  </a:ext>
                </a:extLst>
              </a:tr>
              <a:tr h="39256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</a:t>
                      </a:r>
                      <a:r>
                        <a:rPr lang="en-US" sz="1400" baseline="0" dirty="0" smtClean="0"/>
                        <a:t>=1, </a:t>
                      </a:r>
                      <a:r>
                        <a:rPr lang="en-US" sz="1400" baseline="0" dirty="0" err="1" smtClean="0"/>
                        <a:t>max_iter</a:t>
                      </a:r>
                      <a:r>
                        <a:rPr lang="en-US" sz="1400" baseline="0" dirty="0" smtClean="0"/>
                        <a:t>=1000, </a:t>
                      </a:r>
                      <a:r>
                        <a:rPr lang="en-US" sz="1400" baseline="0" dirty="0" err="1" smtClean="0"/>
                        <a:t>random_state</a:t>
                      </a:r>
                      <a:r>
                        <a:rPr lang="en-US" sz="1400" baseline="0" dirty="0" smtClean="0"/>
                        <a:t>=0, solver=‘sag’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s-I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0.68058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9381540"/>
                  </a:ext>
                </a:extLst>
              </a:tr>
              <a:tr h="3818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r>
                        <a:rPr lang="en-US" sz="1400" baseline="0" dirty="0" smtClean="0"/>
                        <a:t>=0.1, </a:t>
                      </a:r>
                      <a:r>
                        <a:rPr lang="en-US" sz="1400" baseline="0" dirty="0" err="1" smtClean="0"/>
                        <a:t>max_iter</a:t>
                      </a:r>
                      <a:r>
                        <a:rPr lang="en-US" sz="1400" baseline="0" dirty="0" smtClean="0"/>
                        <a:t>=1000, </a:t>
                      </a:r>
                      <a:r>
                        <a:rPr lang="en-US" sz="1400" baseline="0" dirty="0" err="1" smtClean="0"/>
                        <a:t>random_state</a:t>
                      </a:r>
                      <a:r>
                        <a:rPr lang="en-US" sz="1400" baseline="0" dirty="0" smtClean="0"/>
                        <a:t>=0, solver=‘sag’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0.68132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6044518"/>
                  </a:ext>
                </a:extLst>
              </a:tr>
              <a:tr h="34716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r>
                        <a:rPr lang="en-US" sz="1400" baseline="0" dirty="0" smtClean="0"/>
                        <a:t>=0.01, </a:t>
                      </a:r>
                      <a:r>
                        <a:rPr lang="en-US" sz="1400" baseline="0" dirty="0" err="1" smtClean="0"/>
                        <a:t>max_iter</a:t>
                      </a:r>
                      <a:r>
                        <a:rPr lang="en-US" sz="1400" baseline="0" dirty="0" smtClean="0"/>
                        <a:t>=1000, </a:t>
                      </a:r>
                      <a:r>
                        <a:rPr lang="en-US" sz="1400" baseline="0" dirty="0" err="1" smtClean="0"/>
                        <a:t>random_state</a:t>
                      </a:r>
                      <a:r>
                        <a:rPr lang="en-US" sz="1400" baseline="0" dirty="0" smtClean="0"/>
                        <a:t>=0, solver=‘sag’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s-I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0.68169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7674884"/>
                  </a:ext>
                </a:extLst>
              </a:tr>
              <a:tr h="3778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</a:t>
                      </a:r>
                      <a:r>
                        <a:rPr lang="en-US" sz="1400" baseline="0" dirty="0" smtClean="0"/>
                        <a:t>=0.001, </a:t>
                      </a:r>
                      <a:r>
                        <a:rPr lang="en-US" sz="1400" baseline="0" dirty="0" err="1" smtClean="0"/>
                        <a:t>max_iter</a:t>
                      </a:r>
                      <a:r>
                        <a:rPr lang="en-US" sz="1400" baseline="0" dirty="0" smtClean="0"/>
                        <a:t>=1000, </a:t>
                      </a:r>
                      <a:r>
                        <a:rPr lang="en-US" sz="1400" baseline="0" dirty="0" err="1" smtClean="0"/>
                        <a:t>random_state</a:t>
                      </a:r>
                      <a:r>
                        <a:rPr lang="en-US" sz="1400" baseline="0" dirty="0" smtClean="0"/>
                        <a:t>=0, solver=‘sag’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0.68132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2295242"/>
                  </a:ext>
                </a:extLst>
              </a:tr>
              <a:tr h="3685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</a:t>
                      </a:r>
                      <a:r>
                        <a:rPr lang="en-US" sz="1400" baseline="0" dirty="0" smtClean="0"/>
                        <a:t>=0.002, </a:t>
                      </a:r>
                      <a:r>
                        <a:rPr lang="en-US" sz="1400" baseline="0" dirty="0" err="1" smtClean="0"/>
                        <a:t>max_iter</a:t>
                      </a:r>
                      <a:r>
                        <a:rPr lang="en-US" sz="1400" baseline="0" dirty="0" smtClean="0"/>
                        <a:t>=1000, </a:t>
                      </a:r>
                      <a:r>
                        <a:rPr lang="en-US" sz="1400" baseline="0" dirty="0" err="1" smtClean="0"/>
                        <a:t>random_state</a:t>
                      </a:r>
                      <a:r>
                        <a:rPr lang="en-US" sz="1400" baseline="0" dirty="0" smtClean="0"/>
                        <a:t>=0, solver=‘sag’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0.68144</a:t>
                      </a:r>
                      <a:endParaRPr lang="en-US" sz="1400" dirty="0"/>
                    </a:p>
                  </a:txBody>
                  <a:tcPr/>
                </a:tc>
              </a:tr>
              <a:tr h="34716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</a:t>
                      </a:r>
                      <a:r>
                        <a:rPr lang="en-US" sz="1400" baseline="0" dirty="0" smtClean="0"/>
                        <a:t>=0.0001, </a:t>
                      </a:r>
                      <a:r>
                        <a:rPr lang="en-US" sz="1400" baseline="0" dirty="0" err="1" smtClean="0"/>
                        <a:t>max_iter</a:t>
                      </a:r>
                      <a:r>
                        <a:rPr lang="en-US" sz="1400" baseline="0" dirty="0" smtClean="0"/>
                        <a:t>=1000, </a:t>
                      </a:r>
                      <a:r>
                        <a:rPr lang="en-US" sz="1400" baseline="0" dirty="0" err="1" smtClean="0"/>
                        <a:t>random_state</a:t>
                      </a:r>
                      <a:r>
                        <a:rPr lang="en-US" sz="1400" baseline="0" dirty="0" smtClean="0"/>
                        <a:t>=0, solver=‘sag’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0.68144</a:t>
                      </a:r>
                      <a:endParaRPr lang="en-US" sz="1400" dirty="0"/>
                    </a:p>
                  </a:txBody>
                  <a:tcPr/>
                </a:tc>
              </a:tr>
              <a:tr h="59018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</a:t>
                      </a:r>
                      <a:r>
                        <a:rPr lang="en-US" sz="1400" baseline="0" dirty="0" smtClean="0"/>
                        <a:t>=0.00001, </a:t>
                      </a:r>
                      <a:r>
                        <a:rPr lang="en-US" sz="1400" baseline="0" dirty="0" err="1" smtClean="0"/>
                        <a:t>max_iter</a:t>
                      </a:r>
                      <a:r>
                        <a:rPr lang="en-US" sz="1400" baseline="0" dirty="0" smtClean="0"/>
                        <a:t>=1000, </a:t>
                      </a:r>
                      <a:r>
                        <a:rPr lang="en-US" sz="1400" baseline="0" dirty="0" err="1" smtClean="0"/>
                        <a:t>random_state</a:t>
                      </a:r>
                      <a:r>
                        <a:rPr lang="en-US" sz="1400" baseline="0" dirty="0" smtClean="0"/>
                        <a:t>=0, solver=‘sag’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0.63100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8589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32074207"/>
              </p:ext>
            </p:extLst>
          </p:nvPr>
        </p:nvGraphicFramePr>
        <p:xfrm>
          <a:off x="457200" y="1430776"/>
          <a:ext cx="7467600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3030602544"/>
                    </a:ext>
                  </a:extLst>
                </a:gridCol>
                <a:gridCol w="4038600">
                  <a:extLst>
                    <a:ext uri="{9D8B030D-6E8A-4147-A177-3AD203B41FA5}">
                      <a16:colId xmlns="" xmlns:a16="http://schemas.microsoft.com/office/drawing/2014/main" val="2590406836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422119549"/>
                    </a:ext>
                  </a:extLst>
                </a:gridCol>
              </a:tblGrid>
              <a:tr h="21570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940141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Decision Tree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Default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0.99963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2379726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7870546"/>
                  </a:ext>
                </a:extLst>
              </a:tr>
              <a:tr h="5392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Gaussian Naïve Bayes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Default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0.69467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6908593"/>
                  </a:ext>
                </a:extLst>
              </a:tr>
              <a:tr h="1788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9381540"/>
                  </a:ext>
                </a:extLst>
              </a:tr>
              <a:tr h="77137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MLPClassifier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activation = '</a:t>
                      </a: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’,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 err="1" smtClean="0"/>
                        <a:t>learning_rate_init</a:t>
                      </a:r>
                      <a:r>
                        <a:rPr lang="en-US" sz="1400" baseline="0" dirty="0" smtClean="0"/>
                        <a:t> = 0.006, alpha = 0.1, </a:t>
                      </a:r>
                      <a:r>
                        <a:rPr lang="en-US" sz="1400" baseline="0" dirty="0" err="1" smtClean="0"/>
                        <a:t>hidden_layer</a:t>
                      </a:r>
                      <a:r>
                        <a:rPr lang="en-US" sz="1400" baseline="0" dirty="0" smtClean="0"/>
                        <a:t> = (5,5,5)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(*Best Case)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0.76984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6044518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P.S.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76748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2295242"/>
                  </a:ext>
                </a:extLst>
              </a:tr>
              <a:tr h="4935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Support Vector Machines (SVM)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cache_size</a:t>
                      </a:r>
                      <a:r>
                        <a:rPr lang="en-US" sz="1400" dirty="0" smtClean="0"/>
                        <a:t>=1000, kernel=‘linear,</a:t>
                      </a:r>
                      <a:r>
                        <a:rPr lang="en-US" sz="1400" baseline="0" dirty="0" smtClean="0"/>
                        <a:t> C=0.1, degree=2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0.65855</a:t>
                      </a:r>
                      <a:endParaRPr lang="en-US" sz="1400" dirty="0"/>
                    </a:p>
                  </a:txBody>
                  <a:tcPr/>
                </a:tc>
              </a:tr>
              <a:tr h="46071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cache_size</a:t>
                      </a:r>
                      <a:r>
                        <a:rPr lang="en-US" sz="1400" dirty="0" smtClean="0"/>
                        <a:t>=1000, kernel=‘linear,</a:t>
                      </a:r>
                      <a:r>
                        <a:rPr lang="en-US" sz="1400" baseline="0" dirty="0" smtClean="0"/>
                        <a:t> C=0.1, degree=3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0.65855</a:t>
                      </a:r>
                      <a:endParaRPr lang="en-US" sz="1400" dirty="0"/>
                    </a:p>
                  </a:txBody>
                  <a:tcPr/>
                </a:tc>
              </a:tr>
              <a:tr h="21570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cache_size</a:t>
                      </a:r>
                      <a:r>
                        <a:rPr lang="en-US" sz="1400" dirty="0" smtClean="0"/>
                        <a:t>=1000, kernel=‘linear,</a:t>
                      </a:r>
                      <a:r>
                        <a:rPr lang="en-US" sz="1400" baseline="0" dirty="0" smtClean="0"/>
                        <a:t> C=1, degree=4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0.65855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6637827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cache_size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=1000, kernel=‘linear, C=1, degree=2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0.65855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751398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7991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2581</TotalTime>
  <Words>786</Words>
  <Application>Microsoft Macintosh PowerPoint</Application>
  <PresentationFormat>On-screen Show (4:3)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Schoolbook</vt:lpstr>
      <vt:lpstr>Wingdings</vt:lpstr>
      <vt:lpstr>Wingdings 2</vt:lpstr>
      <vt:lpstr>Oriel</vt:lpstr>
      <vt:lpstr>PowerPoint Presentation</vt:lpstr>
      <vt:lpstr>Task</vt:lpstr>
      <vt:lpstr>Dataset</vt:lpstr>
      <vt:lpstr>Visualization of the Class</vt:lpstr>
      <vt:lpstr>Visualization of the Class</vt:lpstr>
      <vt:lpstr>Visualization of one feature</vt:lpstr>
      <vt:lpstr>Model Selection Results</vt:lpstr>
      <vt:lpstr>Model Selection Results</vt:lpstr>
      <vt:lpstr>Model Selection Results</vt:lpstr>
      <vt:lpstr>Model Selection Results</vt:lpstr>
      <vt:lpstr>Top Features</vt:lpstr>
      <vt:lpstr>Interesting/unexpected cases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CS480 – Artificial Intelligence Fall 2011</dc:title>
  <dc:creator>Mustafa</dc:creator>
  <cp:lastModifiedBy>Sami Ahmad Khan</cp:lastModifiedBy>
  <cp:revision>208</cp:revision>
  <dcterms:created xsi:type="dcterms:W3CDTF">2011-08-15T21:03:01Z</dcterms:created>
  <dcterms:modified xsi:type="dcterms:W3CDTF">2016-11-26T04:37:12Z</dcterms:modified>
</cp:coreProperties>
</file>