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5" r:id="rId12"/>
    <p:sldId id="274" r:id="rId13"/>
    <p:sldId id="276" r:id="rId14"/>
    <p:sldId id="288" r:id="rId15"/>
    <p:sldId id="277" r:id="rId16"/>
    <p:sldId id="278" r:id="rId17"/>
    <p:sldId id="280" r:id="rId18"/>
    <p:sldId id="279" r:id="rId19"/>
    <p:sldId id="283" r:id="rId20"/>
    <p:sldId id="284" r:id="rId21"/>
    <p:sldId id="285" r:id="rId22"/>
    <p:sldId id="286" r:id="rId23"/>
    <p:sldId id="287" r:id="rId24"/>
    <p:sldId id="289" r:id="rId25"/>
    <p:sldId id="282" r:id="rId26"/>
    <p:sldId id="264" r:id="rId27"/>
    <p:sldId id="265" r:id="rId28"/>
    <p:sldId id="266" r:id="rId29"/>
    <p:sldId id="267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6DA"/>
    <a:srgbClr val="D0E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3D760-9F58-9340-AB7D-A88CA0D8C311}" v="303" dt="2025-03-07T07:54:55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7"/>
    <p:restoredTop sz="94554"/>
  </p:normalViewPr>
  <p:slideViewPr>
    <p:cSldViewPr snapToGrid="0">
      <p:cViewPr varScale="1">
        <p:scale>
          <a:sx n="151" d="100"/>
          <a:sy n="151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-187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471F7-2E32-4476-90D2-E16F468810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2D2C1-2C3E-4D44-B906-6E9D38689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Integrity Checks</a:t>
          </a:r>
        </a:p>
      </dgm:t>
    </dgm:pt>
    <dgm:pt modelId="{EB6003BA-EAD1-4131-A173-73C660099231}" type="parTrans" cxnId="{45A858BA-998B-4E6B-9AEB-84842B31184E}">
      <dgm:prSet/>
      <dgm:spPr/>
      <dgm:t>
        <a:bodyPr/>
        <a:lstStyle/>
        <a:p>
          <a:endParaRPr lang="en-US"/>
        </a:p>
      </dgm:t>
    </dgm:pt>
    <dgm:pt modelId="{FBA2BF13-073E-4F45-A4D8-E3EF25195546}" type="sibTrans" cxnId="{45A858BA-998B-4E6B-9AEB-84842B31184E}">
      <dgm:prSet/>
      <dgm:spPr/>
      <dgm:t>
        <a:bodyPr/>
        <a:lstStyle/>
        <a:p>
          <a:endParaRPr lang="en-US"/>
        </a:p>
      </dgm:t>
    </dgm:pt>
    <dgm:pt modelId="{7A447410-13E3-4FB9-964B-857CA09DEB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</a:p>
      </dgm:t>
    </dgm:pt>
    <dgm:pt modelId="{CE614108-0D8A-4271-B345-B7A6DE4A8AB0}" type="parTrans" cxnId="{028FD200-43B8-4A6D-B104-B2A0564A14EC}">
      <dgm:prSet/>
      <dgm:spPr/>
      <dgm:t>
        <a:bodyPr/>
        <a:lstStyle/>
        <a:p>
          <a:endParaRPr lang="en-US"/>
        </a:p>
      </dgm:t>
    </dgm:pt>
    <dgm:pt modelId="{68017EA1-7FE2-489E-956C-49A766094407}" type="sibTrans" cxnId="{028FD200-43B8-4A6D-B104-B2A0564A14EC}">
      <dgm:prSet/>
      <dgm:spPr/>
      <dgm:t>
        <a:bodyPr/>
        <a:lstStyle/>
        <a:p>
          <a:endParaRPr lang="en-US"/>
        </a:p>
      </dgm:t>
    </dgm:pt>
    <dgm:pt modelId="{922461EB-9119-482D-BA09-FA2F362D3E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Foreign Keys (only for SQL)</a:t>
          </a:r>
        </a:p>
      </dgm:t>
    </dgm:pt>
    <dgm:pt modelId="{762C6488-8643-4EA9-8FB9-B35E23D2B7D6}" type="parTrans" cxnId="{811AAD3C-47E6-4248-8D4D-3818C18A795E}">
      <dgm:prSet/>
      <dgm:spPr/>
      <dgm:t>
        <a:bodyPr/>
        <a:lstStyle/>
        <a:p>
          <a:endParaRPr lang="en-US"/>
        </a:p>
      </dgm:t>
    </dgm:pt>
    <dgm:pt modelId="{B8863BDF-DBD0-4791-9580-8DAA4178EE3B}" type="sibTrans" cxnId="{811AAD3C-47E6-4248-8D4D-3818C18A795E}">
      <dgm:prSet/>
      <dgm:spPr/>
      <dgm:t>
        <a:bodyPr/>
        <a:lstStyle/>
        <a:p>
          <a:endParaRPr lang="en-US"/>
        </a:p>
      </dgm:t>
    </dgm:pt>
    <dgm:pt modelId="{60013BF8-BBB6-415C-BEC8-2CE50C4A8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Query Types</a:t>
          </a:r>
        </a:p>
      </dgm:t>
    </dgm:pt>
    <dgm:pt modelId="{8558CDCD-958A-4958-BE68-F43C43B17421}" type="parTrans" cxnId="{F40E7C77-C106-4FB4-89FF-EDBE1ED455C6}">
      <dgm:prSet/>
      <dgm:spPr/>
      <dgm:t>
        <a:bodyPr/>
        <a:lstStyle/>
        <a:p>
          <a:endParaRPr lang="en-US"/>
        </a:p>
      </dgm:t>
    </dgm:pt>
    <dgm:pt modelId="{F948C7F6-7824-4E3A-87AC-0081AEC7044D}" type="sibTrans" cxnId="{F40E7C77-C106-4FB4-89FF-EDBE1ED455C6}">
      <dgm:prSet/>
      <dgm:spPr/>
      <dgm:t>
        <a:bodyPr/>
        <a:lstStyle/>
        <a:p>
          <a:endParaRPr lang="en-US"/>
        </a:p>
      </dgm:t>
    </dgm:pt>
    <dgm:pt modelId="{27DA0380-5419-4884-B600-0B4BB24C56DA}" type="pres">
      <dgm:prSet presAssocID="{6BA471F7-2E32-4476-90D2-E16F4688101D}" presName="root" presStyleCnt="0">
        <dgm:presLayoutVars>
          <dgm:dir/>
          <dgm:resizeHandles val="exact"/>
        </dgm:presLayoutVars>
      </dgm:prSet>
      <dgm:spPr/>
    </dgm:pt>
    <dgm:pt modelId="{30478AE7-1EAB-460F-8397-796CBE56CCE9}" type="pres">
      <dgm:prSet presAssocID="{6FF2D2C1-2C3E-4D44-B906-6E9D3868941E}" presName="compNode" presStyleCnt="0"/>
      <dgm:spPr/>
    </dgm:pt>
    <dgm:pt modelId="{23DCBEF8-A899-47B7-A3AE-01680D663464}" type="pres">
      <dgm:prSet presAssocID="{6FF2D2C1-2C3E-4D44-B906-6E9D386894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4B60A1-8EF9-45AA-95B9-A2010E1173C2}" type="pres">
      <dgm:prSet presAssocID="{6FF2D2C1-2C3E-4D44-B906-6E9D3868941E}" presName="spaceRect" presStyleCnt="0"/>
      <dgm:spPr/>
    </dgm:pt>
    <dgm:pt modelId="{2D9C6319-9715-440E-B4BE-347F955B6069}" type="pres">
      <dgm:prSet presAssocID="{6FF2D2C1-2C3E-4D44-B906-6E9D3868941E}" presName="textRect" presStyleLbl="revTx" presStyleIdx="0" presStyleCnt="4">
        <dgm:presLayoutVars>
          <dgm:chMax val="1"/>
          <dgm:chPref val="1"/>
        </dgm:presLayoutVars>
      </dgm:prSet>
      <dgm:spPr/>
    </dgm:pt>
    <dgm:pt modelId="{E0EACA78-0E36-4B9D-9006-D79162CDA725}" type="pres">
      <dgm:prSet presAssocID="{FBA2BF13-073E-4F45-A4D8-E3EF25195546}" presName="sibTrans" presStyleCnt="0"/>
      <dgm:spPr/>
    </dgm:pt>
    <dgm:pt modelId="{65F8411C-EBB7-4AE8-901A-E2656B4CAA6A}" type="pres">
      <dgm:prSet presAssocID="{7A447410-13E3-4FB9-964B-857CA09DEB21}" presName="compNode" presStyleCnt="0"/>
      <dgm:spPr/>
    </dgm:pt>
    <dgm:pt modelId="{C8EC918D-B750-4909-B417-0A8B8F55DFAE}" type="pres">
      <dgm:prSet presAssocID="{7A447410-13E3-4FB9-964B-857CA09DEB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F72712E-465C-458C-8B26-D287EF0EC1DE}" type="pres">
      <dgm:prSet presAssocID="{7A447410-13E3-4FB9-964B-857CA09DEB21}" presName="spaceRect" presStyleCnt="0"/>
      <dgm:spPr/>
    </dgm:pt>
    <dgm:pt modelId="{27C28111-1A4C-4A38-A0F6-963559069435}" type="pres">
      <dgm:prSet presAssocID="{7A447410-13E3-4FB9-964B-857CA09DEB21}" presName="textRect" presStyleLbl="revTx" presStyleIdx="1" presStyleCnt="4">
        <dgm:presLayoutVars>
          <dgm:chMax val="1"/>
          <dgm:chPref val="1"/>
        </dgm:presLayoutVars>
      </dgm:prSet>
      <dgm:spPr/>
    </dgm:pt>
    <dgm:pt modelId="{51C308FF-6D18-4229-A4E0-37B2405755FC}" type="pres">
      <dgm:prSet presAssocID="{68017EA1-7FE2-489E-956C-49A766094407}" presName="sibTrans" presStyleCnt="0"/>
      <dgm:spPr/>
    </dgm:pt>
    <dgm:pt modelId="{FC3D3AE8-3480-4DC8-A1AF-7E66E5C2E438}" type="pres">
      <dgm:prSet presAssocID="{922461EB-9119-482D-BA09-FA2F362D3EB2}" presName="compNode" presStyleCnt="0"/>
      <dgm:spPr/>
    </dgm:pt>
    <dgm:pt modelId="{8C6EF72F-BE4F-4C38-B192-B79B4442345B}" type="pres">
      <dgm:prSet presAssocID="{922461EB-9119-482D-BA09-FA2F362D3E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C5CAEC8-2911-413A-AFD3-EB6C590EA135}" type="pres">
      <dgm:prSet presAssocID="{922461EB-9119-482D-BA09-FA2F362D3EB2}" presName="spaceRect" presStyleCnt="0"/>
      <dgm:spPr/>
    </dgm:pt>
    <dgm:pt modelId="{6E2F52BD-BF8D-4858-BF2E-09DB401A9D00}" type="pres">
      <dgm:prSet presAssocID="{922461EB-9119-482D-BA09-FA2F362D3EB2}" presName="textRect" presStyleLbl="revTx" presStyleIdx="2" presStyleCnt="4">
        <dgm:presLayoutVars>
          <dgm:chMax val="1"/>
          <dgm:chPref val="1"/>
        </dgm:presLayoutVars>
      </dgm:prSet>
      <dgm:spPr/>
    </dgm:pt>
    <dgm:pt modelId="{4CF59C3B-A847-42EF-9FE2-0BD54B1CC8EE}" type="pres">
      <dgm:prSet presAssocID="{B8863BDF-DBD0-4791-9580-8DAA4178EE3B}" presName="sibTrans" presStyleCnt="0"/>
      <dgm:spPr/>
    </dgm:pt>
    <dgm:pt modelId="{C52967B9-1DF4-4432-96FC-035152F756B7}" type="pres">
      <dgm:prSet presAssocID="{60013BF8-BBB6-415C-BEC8-2CE50C4A8337}" presName="compNode" presStyleCnt="0"/>
      <dgm:spPr/>
    </dgm:pt>
    <dgm:pt modelId="{89A0BCBE-5210-4DB9-AEDC-79426581574E}" type="pres">
      <dgm:prSet presAssocID="{60013BF8-BBB6-415C-BEC8-2CE50C4A83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2159D28-C9B6-4072-ADDE-1CD7D2D991A7}" type="pres">
      <dgm:prSet presAssocID="{60013BF8-BBB6-415C-BEC8-2CE50C4A8337}" presName="spaceRect" presStyleCnt="0"/>
      <dgm:spPr/>
    </dgm:pt>
    <dgm:pt modelId="{3ACC2E88-E724-4EB5-823D-2F9F46BC0362}" type="pres">
      <dgm:prSet presAssocID="{60013BF8-BBB6-415C-BEC8-2CE50C4A83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28FD200-43B8-4A6D-B104-B2A0564A14EC}" srcId="{6BA471F7-2E32-4476-90D2-E16F4688101D}" destId="{7A447410-13E3-4FB9-964B-857CA09DEB21}" srcOrd="1" destOrd="0" parTransId="{CE614108-0D8A-4271-B345-B7A6DE4A8AB0}" sibTransId="{68017EA1-7FE2-489E-956C-49A766094407}"/>
    <dgm:cxn modelId="{811AAD3C-47E6-4248-8D4D-3818C18A795E}" srcId="{6BA471F7-2E32-4476-90D2-E16F4688101D}" destId="{922461EB-9119-482D-BA09-FA2F362D3EB2}" srcOrd="2" destOrd="0" parTransId="{762C6488-8643-4EA9-8FB9-B35E23D2B7D6}" sibTransId="{B8863BDF-DBD0-4791-9580-8DAA4178EE3B}"/>
    <dgm:cxn modelId="{972B695B-B664-E542-B521-FAF28822260E}" type="presOf" srcId="{60013BF8-BBB6-415C-BEC8-2CE50C4A8337}" destId="{3ACC2E88-E724-4EB5-823D-2F9F46BC0362}" srcOrd="0" destOrd="0" presId="urn:microsoft.com/office/officeart/2018/2/layout/IconLabelList"/>
    <dgm:cxn modelId="{D725AD63-FDE4-3B44-B16A-44C272D2E3E2}" type="presOf" srcId="{6FF2D2C1-2C3E-4D44-B906-6E9D3868941E}" destId="{2D9C6319-9715-440E-B4BE-347F955B6069}" srcOrd="0" destOrd="0" presId="urn:microsoft.com/office/officeart/2018/2/layout/IconLabelList"/>
    <dgm:cxn modelId="{A68AE470-0302-BF4A-8EA3-498FC0D4FFE2}" type="presOf" srcId="{922461EB-9119-482D-BA09-FA2F362D3EB2}" destId="{6E2F52BD-BF8D-4858-BF2E-09DB401A9D00}" srcOrd="0" destOrd="0" presId="urn:microsoft.com/office/officeart/2018/2/layout/IconLabelList"/>
    <dgm:cxn modelId="{F40E7C77-C106-4FB4-89FF-EDBE1ED455C6}" srcId="{6BA471F7-2E32-4476-90D2-E16F4688101D}" destId="{60013BF8-BBB6-415C-BEC8-2CE50C4A8337}" srcOrd="3" destOrd="0" parTransId="{8558CDCD-958A-4958-BE68-F43C43B17421}" sibTransId="{F948C7F6-7824-4E3A-87AC-0081AEC7044D}"/>
    <dgm:cxn modelId="{269F5382-0986-B047-B74B-0F5728E19979}" type="presOf" srcId="{7A447410-13E3-4FB9-964B-857CA09DEB21}" destId="{27C28111-1A4C-4A38-A0F6-963559069435}" srcOrd="0" destOrd="0" presId="urn:microsoft.com/office/officeart/2018/2/layout/IconLabelList"/>
    <dgm:cxn modelId="{07CC9B98-EA6A-4748-BD34-5789B28C873A}" type="presOf" srcId="{6BA471F7-2E32-4476-90D2-E16F4688101D}" destId="{27DA0380-5419-4884-B600-0B4BB24C56DA}" srcOrd="0" destOrd="0" presId="urn:microsoft.com/office/officeart/2018/2/layout/IconLabelList"/>
    <dgm:cxn modelId="{45A858BA-998B-4E6B-9AEB-84842B31184E}" srcId="{6BA471F7-2E32-4476-90D2-E16F4688101D}" destId="{6FF2D2C1-2C3E-4D44-B906-6E9D3868941E}" srcOrd="0" destOrd="0" parTransId="{EB6003BA-EAD1-4131-A173-73C660099231}" sibTransId="{FBA2BF13-073E-4F45-A4D8-E3EF25195546}"/>
    <dgm:cxn modelId="{446F2CAA-7FA0-274F-BF97-6B5CF7E4370F}" type="presParOf" srcId="{27DA0380-5419-4884-B600-0B4BB24C56DA}" destId="{30478AE7-1EAB-460F-8397-796CBE56CCE9}" srcOrd="0" destOrd="0" presId="urn:microsoft.com/office/officeart/2018/2/layout/IconLabelList"/>
    <dgm:cxn modelId="{A6D916C9-2CD2-8244-87BA-8897AE7C9BF5}" type="presParOf" srcId="{30478AE7-1EAB-460F-8397-796CBE56CCE9}" destId="{23DCBEF8-A899-47B7-A3AE-01680D663464}" srcOrd="0" destOrd="0" presId="urn:microsoft.com/office/officeart/2018/2/layout/IconLabelList"/>
    <dgm:cxn modelId="{9E166215-E0DA-664F-9E23-8211920DF598}" type="presParOf" srcId="{30478AE7-1EAB-460F-8397-796CBE56CCE9}" destId="{BC4B60A1-8EF9-45AA-95B9-A2010E1173C2}" srcOrd="1" destOrd="0" presId="urn:microsoft.com/office/officeart/2018/2/layout/IconLabelList"/>
    <dgm:cxn modelId="{24EF57BA-CDE5-154C-839B-98BADC9131E5}" type="presParOf" srcId="{30478AE7-1EAB-460F-8397-796CBE56CCE9}" destId="{2D9C6319-9715-440E-B4BE-347F955B6069}" srcOrd="2" destOrd="0" presId="urn:microsoft.com/office/officeart/2018/2/layout/IconLabelList"/>
    <dgm:cxn modelId="{F5EA7108-4F36-E24B-84B7-712214C0BF57}" type="presParOf" srcId="{27DA0380-5419-4884-B600-0B4BB24C56DA}" destId="{E0EACA78-0E36-4B9D-9006-D79162CDA725}" srcOrd="1" destOrd="0" presId="urn:microsoft.com/office/officeart/2018/2/layout/IconLabelList"/>
    <dgm:cxn modelId="{E18AF9B8-9BF1-794A-8CEF-F622DCD4EDE9}" type="presParOf" srcId="{27DA0380-5419-4884-B600-0B4BB24C56DA}" destId="{65F8411C-EBB7-4AE8-901A-E2656B4CAA6A}" srcOrd="2" destOrd="0" presId="urn:microsoft.com/office/officeart/2018/2/layout/IconLabelList"/>
    <dgm:cxn modelId="{9AB8C79E-4156-3040-B7BB-D5103D45DC58}" type="presParOf" srcId="{65F8411C-EBB7-4AE8-901A-E2656B4CAA6A}" destId="{C8EC918D-B750-4909-B417-0A8B8F55DFAE}" srcOrd="0" destOrd="0" presId="urn:microsoft.com/office/officeart/2018/2/layout/IconLabelList"/>
    <dgm:cxn modelId="{653455E4-10E4-574E-BF4F-AEB6AAC8284D}" type="presParOf" srcId="{65F8411C-EBB7-4AE8-901A-E2656B4CAA6A}" destId="{BF72712E-465C-458C-8B26-D287EF0EC1DE}" srcOrd="1" destOrd="0" presId="urn:microsoft.com/office/officeart/2018/2/layout/IconLabelList"/>
    <dgm:cxn modelId="{040A15AF-825F-F041-9BA5-75EB73103085}" type="presParOf" srcId="{65F8411C-EBB7-4AE8-901A-E2656B4CAA6A}" destId="{27C28111-1A4C-4A38-A0F6-963559069435}" srcOrd="2" destOrd="0" presId="urn:microsoft.com/office/officeart/2018/2/layout/IconLabelList"/>
    <dgm:cxn modelId="{A628D54C-1A8B-784D-A305-BC12C4108064}" type="presParOf" srcId="{27DA0380-5419-4884-B600-0B4BB24C56DA}" destId="{51C308FF-6D18-4229-A4E0-37B2405755FC}" srcOrd="3" destOrd="0" presId="urn:microsoft.com/office/officeart/2018/2/layout/IconLabelList"/>
    <dgm:cxn modelId="{2C08AE35-D0C8-8447-A539-7B2E65464EB0}" type="presParOf" srcId="{27DA0380-5419-4884-B600-0B4BB24C56DA}" destId="{FC3D3AE8-3480-4DC8-A1AF-7E66E5C2E438}" srcOrd="4" destOrd="0" presId="urn:microsoft.com/office/officeart/2018/2/layout/IconLabelList"/>
    <dgm:cxn modelId="{750CD590-98F4-E242-AD09-09626FAF269B}" type="presParOf" srcId="{FC3D3AE8-3480-4DC8-A1AF-7E66E5C2E438}" destId="{8C6EF72F-BE4F-4C38-B192-B79B4442345B}" srcOrd="0" destOrd="0" presId="urn:microsoft.com/office/officeart/2018/2/layout/IconLabelList"/>
    <dgm:cxn modelId="{64268A33-A118-4A49-8CAA-9B737E1B4E18}" type="presParOf" srcId="{FC3D3AE8-3480-4DC8-A1AF-7E66E5C2E438}" destId="{1C5CAEC8-2911-413A-AFD3-EB6C590EA135}" srcOrd="1" destOrd="0" presId="urn:microsoft.com/office/officeart/2018/2/layout/IconLabelList"/>
    <dgm:cxn modelId="{7C225756-308A-2F4D-94B3-104131060942}" type="presParOf" srcId="{FC3D3AE8-3480-4DC8-A1AF-7E66E5C2E438}" destId="{6E2F52BD-BF8D-4858-BF2E-09DB401A9D00}" srcOrd="2" destOrd="0" presId="urn:microsoft.com/office/officeart/2018/2/layout/IconLabelList"/>
    <dgm:cxn modelId="{ABB79017-FF06-2647-808C-41F87D715214}" type="presParOf" srcId="{27DA0380-5419-4884-B600-0B4BB24C56DA}" destId="{4CF59C3B-A847-42EF-9FE2-0BD54B1CC8EE}" srcOrd="5" destOrd="0" presId="urn:microsoft.com/office/officeart/2018/2/layout/IconLabelList"/>
    <dgm:cxn modelId="{7F74EC59-6DB2-6643-A607-DE41E49CEC42}" type="presParOf" srcId="{27DA0380-5419-4884-B600-0B4BB24C56DA}" destId="{C52967B9-1DF4-4432-96FC-035152F756B7}" srcOrd="6" destOrd="0" presId="urn:microsoft.com/office/officeart/2018/2/layout/IconLabelList"/>
    <dgm:cxn modelId="{3B9230F3-3CA7-5440-80B7-3D85F21E5FBC}" type="presParOf" srcId="{C52967B9-1DF4-4432-96FC-035152F756B7}" destId="{89A0BCBE-5210-4DB9-AEDC-79426581574E}" srcOrd="0" destOrd="0" presId="urn:microsoft.com/office/officeart/2018/2/layout/IconLabelList"/>
    <dgm:cxn modelId="{42A8D48E-4564-0B46-8073-434A0F68BEA3}" type="presParOf" srcId="{C52967B9-1DF4-4432-96FC-035152F756B7}" destId="{02159D28-C9B6-4072-ADDE-1CD7D2D991A7}" srcOrd="1" destOrd="0" presId="urn:microsoft.com/office/officeart/2018/2/layout/IconLabelList"/>
    <dgm:cxn modelId="{BB062608-5798-144A-8F44-F18B8E662646}" type="presParOf" srcId="{C52967B9-1DF4-4432-96FC-035152F756B7}" destId="{3ACC2E88-E724-4EB5-823D-2F9F46BC03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CBEF8-A899-47B7-A3AE-01680D663464}">
      <dsp:nvSpPr>
        <dsp:cNvPr id="0" name=""/>
        <dsp:cNvSpPr/>
      </dsp:nvSpPr>
      <dsp:spPr>
        <a:xfrm>
          <a:off x="650166" y="1212800"/>
          <a:ext cx="916865" cy="916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C6319-9715-440E-B4BE-347F955B6069}">
      <dsp:nvSpPr>
        <dsp:cNvPr id="0" name=""/>
        <dsp:cNvSpPr/>
      </dsp:nvSpPr>
      <dsp:spPr>
        <a:xfrm>
          <a:off x="89859" y="2418537"/>
          <a:ext cx="20374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Integrity Checks</a:t>
          </a:r>
        </a:p>
      </dsp:txBody>
      <dsp:txXfrm>
        <a:off x="89859" y="2418537"/>
        <a:ext cx="2037478" cy="720000"/>
      </dsp:txXfrm>
    </dsp:sp>
    <dsp:sp modelId="{C8EC918D-B750-4909-B417-0A8B8F55DFAE}">
      <dsp:nvSpPr>
        <dsp:cNvPr id="0" name=""/>
        <dsp:cNvSpPr/>
      </dsp:nvSpPr>
      <dsp:spPr>
        <a:xfrm>
          <a:off x="3044203" y="1212800"/>
          <a:ext cx="916865" cy="916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28111-1A4C-4A38-A0F6-963559069435}">
      <dsp:nvSpPr>
        <dsp:cNvPr id="0" name=""/>
        <dsp:cNvSpPr/>
      </dsp:nvSpPr>
      <dsp:spPr>
        <a:xfrm>
          <a:off x="2483896" y="2418537"/>
          <a:ext cx="20374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Cleaning</a:t>
          </a:r>
        </a:p>
      </dsp:txBody>
      <dsp:txXfrm>
        <a:off x="2483896" y="2418537"/>
        <a:ext cx="2037478" cy="720000"/>
      </dsp:txXfrm>
    </dsp:sp>
    <dsp:sp modelId="{8C6EF72F-BE4F-4C38-B192-B79B4442345B}">
      <dsp:nvSpPr>
        <dsp:cNvPr id="0" name=""/>
        <dsp:cNvSpPr/>
      </dsp:nvSpPr>
      <dsp:spPr>
        <a:xfrm>
          <a:off x="5438240" y="1212800"/>
          <a:ext cx="916865" cy="916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F52BD-BF8D-4858-BF2E-09DB401A9D00}">
      <dsp:nvSpPr>
        <dsp:cNvPr id="0" name=""/>
        <dsp:cNvSpPr/>
      </dsp:nvSpPr>
      <dsp:spPr>
        <a:xfrm>
          <a:off x="4877933" y="2418537"/>
          <a:ext cx="20374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Foreign Keys (only for SQL)</a:t>
          </a:r>
        </a:p>
      </dsp:txBody>
      <dsp:txXfrm>
        <a:off x="4877933" y="2418537"/>
        <a:ext cx="2037478" cy="720000"/>
      </dsp:txXfrm>
    </dsp:sp>
    <dsp:sp modelId="{89A0BCBE-5210-4DB9-AEDC-79426581574E}">
      <dsp:nvSpPr>
        <dsp:cNvPr id="0" name=""/>
        <dsp:cNvSpPr/>
      </dsp:nvSpPr>
      <dsp:spPr>
        <a:xfrm>
          <a:off x="7832277" y="1212800"/>
          <a:ext cx="916865" cy="9168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C2E88-E724-4EB5-823D-2F9F46BC0362}">
      <dsp:nvSpPr>
        <dsp:cNvPr id="0" name=""/>
        <dsp:cNvSpPr/>
      </dsp:nvSpPr>
      <dsp:spPr>
        <a:xfrm>
          <a:off x="7271970" y="2418537"/>
          <a:ext cx="20374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Different Query Types</a:t>
          </a:r>
        </a:p>
      </dsp:txBody>
      <dsp:txXfrm>
        <a:off x="7271970" y="2418537"/>
        <a:ext cx="203747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85AFC-834F-0449-B1A4-0183DB621B1E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D6C0-6C05-B048-8A0E-8F7429BF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2D6C0-6C05-B048-8A0E-8F7429BF35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BE9B-9312-9F09-71AD-E572F9CC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0751B-E737-C10B-8F25-1435CC3D6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47B9-7E74-88EB-D038-EC0FB4BB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925F-3484-0245-A920-AAE047EAB192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E2C6-E72D-6989-081C-AAA14766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253F-7B0A-5CE4-9E11-BE5AD5A6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7F87-FBC4-F2E5-459E-E0AD30C2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7033-1DBB-3D22-302A-671FCE8BD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84B5-638A-5FCF-9130-1D3D747C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AFE5-8570-CE40-9310-E7BEC46BAB6C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AF12-05AA-4040-9FE8-938FF7B8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A1F6-3A67-86DA-A91F-69EFB0E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05E29-FA3C-C5AD-AF3B-1B87A5F8A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76B1A-187E-9B45-0028-6AE340321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969F-6AAA-7306-38BB-BD363A82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71EA-7926-5843-BBBF-FC293A855177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7C0E-BFDE-7CEB-5BB6-82814F7D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495B-3AB2-241F-ACD9-0327A0E5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2AF8-9EE9-8B70-7584-B91E4F6B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606C-C459-8F36-D1CC-3A554BB1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BA51-00DF-16BF-E548-F198D9D4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26D0-0380-E84C-B95C-FCAEF568042F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0D76-A7F5-0C5E-A342-4B283F2A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8D9B-329A-F11D-C87F-A6C5DFE5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88CC-C1EE-8308-575A-53531F41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78C57-31A5-B68A-80D1-6683DB45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8D19-500D-54DE-D6E2-D1BE5F2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475-81A0-BB4D-BCCB-32335A133518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7D4A-CD67-20AF-5217-16CBBBA4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D2A0-D32D-9B98-05DD-3661C6C7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4B0F-BC35-2702-082F-55141F91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451D-90CA-407A-E6AE-E50F98058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C04AF-190F-6B01-A611-173F28EE5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85DC-186E-5C68-ACA3-C7D60BF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C2EF-7551-0D45-A01C-1F9FF2F594F8}" type="datetime1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19B9-529A-CF46-27B3-F2C33727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2E67F-61CF-CC63-C101-208E8C1A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6A8A-CD82-FDB9-A377-E8910BB1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2A3E-D41E-F4F6-7665-7FEF632D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3978F-C239-995D-B48F-FD113E45A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EEC32-7638-F44E-05E6-C63A9043D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0281A-504E-D1FF-2E82-1CB656F0B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41D91-38E7-B9CF-D919-A043EC21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B1B1-BD7A-B846-8796-CF3820EDD10F}" type="datetime1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C59CD-E48C-76EF-1EBB-01563057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8599-5255-13B8-8130-3E65E4F7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5416-5434-243C-5347-02B82333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87B46-FA8B-4DBE-C922-7347B7F3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C8A8-CBE0-4748-ACB6-1B1705D72881}" type="datetime1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122E1-DC0E-5A92-C90B-6B651307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5F11F-7A57-9B29-19F4-FBBDC141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D2772-F885-3F25-A562-162A6129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8A44-069D-754D-A051-7C0EFA6D80E0}" type="datetime1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D649A-5F41-AF94-5EF6-1297FE96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0BCA7-FABB-10B6-25D1-A684443E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AA14-73A6-B162-941B-4D1A3CE2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E9B8-BC2B-41E7-0BC5-A1B62FD6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483F-D1AB-06C8-230E-64548DFC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DB617-C329-5B5B-668B-AF1F2E49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F336-210D-014E-8F6C-3B86AB9C4F6E}" type="datetime1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1A138-29CC-301F-5D33-F28E0E64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B50C5-886F-60CB-B9E2-FCDF79B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41F4-1109-C679-830D-38D2A966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83980-4936-631F-651F-07936F51C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1B108-EE89-F3FC-4485-2806B7BB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8C658-C2B2-B99A-9A8C-F086E4B6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B30C-C078-6C43-90EB-DA421A0026F6}" type="datetime1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1BAFA-8777-8C15-6D4B-9559FF2E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2F13-8F59-FB12-264E-9B1BBC7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97542-D738-1DB1-820A-FD93F1A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DFA4-8175-1C71-5303-29B11A4F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B548-A3A1-85A1-6525-607D072AA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7D111-6E1D-8B44-B015-9AEE10CD66CC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50E-DA74-53A6-724A-E62750E1C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63F3-61B0-E963-1AFE-088F768C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902BB426-F997-F5E5-B717-65285FA3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2449" y="177567"/>
            <a:ext cx="1544027" cy="154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QL - Wikipedia">
            <a:extLst>
              <a:ext uri="{FF2B5EF4-FFF2-40B4-BE49-F238E27FC236}">
                <a16:creationId xmlns:a16="http://schemas.microsoft.com/office/drawing/2014/main" id="{982F9BB8-16C4-7E82-C94A-ECF3E0F2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0415" y="3918973"/>
            <a:ext cx="2546448" cy="26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65C4484-EB19-D0A4-CD5B-79C1AD3B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0" y="3427970"/>
            <a:ext cx="5946579" cy="981659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/>
              <a:t>Data Management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57B8CD5-05A8-B8A3-E7AB-BABD0B420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4274185"/>
            <a:ext cx="5946202" cy="1152394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Sahar </a:t>
            </a:r>
            <a:r>
              <a:rPr lang="en-US" sz="1800" dirty="0" err="1">
                <a:solidFill>
                  <a:schemeClr val="tx2"/>
                </a:solidFill>
              </a:rPr>
              <a:t>Khanlari</a:t>
            </a:r>
            <a:r>
              <a:rPr lang="en-US" sz="1800" dirty="0">
                <a:solidFill>
                  <a:schemeClr val="tx2"/>
                </a:solidFill>
              </a:rPr>
              <a:t> - 2107563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Marco Natale – 1929854</a:t>
            </a:r>
          </a:p>
          <a:p>
            <a:pPr algn="l"/>
            <a:r>
              <a:rPr lang="en-US" sz="1400" dirty="0">
                <a:solidFill>
                  <a:schemeClr val="tx2"/>
                </a:solidFill>
              </a:rPr>
              <a:t>A.A. 2024/2025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0120C0F-2DED-2D49-6BFF-B350837A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0C726-644E-95AE-2991-26EED7A25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5585-D80E-772C-643D-2F9F5E8C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65BF-A888-830D-8686-F177F442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 descr="A diagram of a network&#10;&#10;AI-generated content may be incorrect.">
            <a:extLst>
              <a:ext uri="{FF2B5EF4-FFF2-40B4-BE49-F238E27FC236}">
                <a16:creationId xmlns:a16="http://schemas.microsoft.com/office/drawing/2014/main" id="{E932BB70-DF0E-F26D-D282-7CA55351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67" y="763570"/>
            <a:ext cx="10011266" cy="60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0B759-1979-38D9-E890-F0652EAE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6A75C-9EEB-94E0-1A25-6136ACB0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93785"/>
            <a:ext cx="9833548" cy="6616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Importing the tables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1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858C7C-6AD3-34B8-8135-85B4ED88E8D5}"/>
              </a:ext>
            </a:extLst>
          </p:cNvPr>
          <p:cNvSpPr txBox="1"/>
          <p:nvPr/>
        </p:nvSpPr>
        <p:spPr>
          <a:xfrm>
            <a:off x="2149310" y="2177593"/>
            <a:ext cx="8863463" cy="360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lnSpc>
                <a:spcPct val="90000"/>
              </a:lnSpc>
              <a:spcAft>
                <a:spcPts val="600"/>
              </a:spcAft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i="0" u="none" strike="noStrike" dirty="0">
                <a:solidFill>
                  <a:schemeClr val="tx2"/>
                </a:solidFill>
                <a:effectLst/>
              </a:rPr>
              <a:t>PostgreSQL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Badges: 12,78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Comments: 16,87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chemeClr val="tx2"/>
                </a:solidFill>
                <a:effectLst/>
              </a:rPr>
              <a:t>PostHistory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: 62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chemeClr val="tx2"/>
                </a:solidFill>
                <a:effectLst/>
              </a:rPr>
              <a:t>PostLinks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: 0,72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Posts: 27,38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Tags: 0,11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Users: 14,72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Votes: 23,34 sec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b="0" i="0" u="none" strike="noStrike" dirty="0">
              <a:solidFill>
                <a:schemeClr val="tx2"/>
              </a:solidFill>
              <a:effectLst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i="0" u="none" strike="noStrike" dirty="0">
                <a:solidFill>
                  <a:schemeClr val="tx2"/>
                </a:solidFill>
                <a:effectLst/>
              </a:rPr>
              <a:t>MongoDB 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doesn’t measure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9AA9F-1228-1573-3308-4686C14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08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5BF2B-4606-F13F-8D4E-D6B73A24A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8F1D2-C93F-09C5-6E49-049DC118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Performance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A0788-947A-FD2B-99DF-4D023CD8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B8C0BE0F-8DEA-B64D-0DD8-ACF13DBBF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167715"/>
              </p:ext>
            </p:extLst>
          </p:nvPr>
        </p:nvGraphicFramePr>
        <p:xfrm>
          <a:off x="838200" y="1439125"/>
          <a:ext cx="93993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97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38D03-1EDE-247B-E23F-0F3E90728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4886-1F40-409D-1644-79DFABFA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Key Observation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927136-A10A-17C2-F126-3248759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FCE8E-7629-6AEF-D672-8A0DDC48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49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Checking if </a:t>
            </a:r>
            <a:r>
              <a:rPr lang="en-US" dirty="0" err="1"/>
              <a:t>PostLinks</a:t>
            </a:r>
            <a:r>
              <a:rPr lang="en-US" dirty="0"/>
              <a:t> references Posts</a:t>
            </a:r>
          </a:p>
          <a:p>
            <a:r>
              <a:rPr lang="en-US" b="1" dirty="0"/>
              <a:t>Inefficient query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pl.id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postlinks</a:t>
            </a:r>
            <a:r>
              <a:rPr lang="en-US" dirty="0"/>
              <a:t> pl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pl.postid</a:t>
            </a:r>
            <a:r>
              <a:rPr lang="en-US" dirty="0"/>
              <a:t> NOT IN (SELECT </a:t>
            </a:r>
            <a:r>
              <a:rPr lang="en-US" dirty="0" err="1"/>
              <a:t>p.id</a:t>
            </a:r>
            <a:r>
              <a:rPr lang="en-US" dirty="0"/>
              <a:t> FROM posts p);</a:t>
            </a:r>
          </a:p>
          <a:p>
            <a:pPr marL="457200" lvl="1" indent="0">
              <a:buNone/>
            </a:pPr>
            <a:r>
              <a:rPr lang="en-US" b="1" dirty="0"/>
              <a:t>Execution Time:</a:t>
            </a:r>
            <a:r>
              <a:rPr lang="en-US" dirty="0"/>
              <a:t> </a:t>
            </a:r>
            <a:r>
              <a:rPr lang="en-US" b="1" dirty="0"/>
              <a:t>2 hours 37 minutes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Efficient query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pl.id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postlinks</a:t>
            </a:r>
            <a:r>
              <a:rPr lang="en-US" dirty="0"/>
              <a:t> pl</a:t>
            </a:r>
          </a:p>
          <a:p>
            <a:pPr marL="457200" lvl="1" indent="0">
              <a:buNone/>
            </a:pPr>
            <a:r>
              <a:rPr lang="en-US" dirty="0"/>
              <a:t>EXCEPT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pl.id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postlinks</a:t>
            </a:r>
            <a:r>
              <a:rPr lang="en-US" dirty="0"/>
              <a:t> pl JOIN posts p ON </a:t>
            </a:r>
            <a:r>
              <a:rPr lang="en-US" dirty="0" err="1"/>
              <a:t>p.id</a:t>
            </a:r>
            <a:r>
              <a:rPr lang="en-US" dirty="0"/>
              <a:t> = </a:t>
            </a:r>
            <a:r>
              <a:rPr lang="en-US" dirty="0" err="1"/>
              <a:t>pl.postid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ORDER BY id;</a:t>
            </a:r>
          </a:p>
          <a:p>
            <a:pPr marL="457200" lvl="1" indent="0">
              <a:buNone/>
            </a:pPr>
            <a:r>
              <a:rPr lang="en-US" b="1" dirty="0"/>
              <a:t>Execution Time:</a:t>
            </a:r>
            <a:r>
              <a:rPr lang="en-US" dirty="0"/>
              <a:t> </a:t>
            </a:r>
            <a:r>
              <a:rPr lang="en-US" b="1" dirty="0"/>
              <a:t>258 milliseconds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7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8DB14-6F1E-1A86-C533-BD11BBC7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0B88-0987-3C34-06D0-1159595B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Key Observation #2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23EF39-95C7-4270-4CBC-19D38A3F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451AA-1C1E-2099-8003-93F493738010}"/>
              </a:ext>
            </a:extLst>
          </p:cNvPr>
          <p:cNvSpPr txBox="1"/>
          <p:nvPr/>
        </p:nvSpPr>
        <p:spPr>
          <a:xfrm>
            <a:off x="838200" y="2274838"/>
            <a:ext cx="82532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MongoDB requires some indexing for very large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queries couldn’t complete/took very long without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following indexes have been created: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Posts(Id)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Users(Id)</a:t>
            </a:r>
          </a:p>
        </p:txBody>
      </p:sp>
    </p:spTree>
    <p:extLst>
      <p:ext uri="{BB962C8B-B14F-4D97-AF65-F5344CB8AC3E}">
        <p14:creationId xmlns:p14="http://schemas.microsoft.com/office/powerpoint/2010/main" val="223328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4F68D-97F0-DB6A-CE33-8F0A4679D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BA57-C6BD-D95E-A7B3-638456F7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Integrity Checks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7E4AD9-9515-0CD1-0515-FD62311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9F5FFB-0FA6-1865-4650-62F6789FD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004215"/>
              </p:ext>
            </p:extLst>
          </p:nvPr>
        </p:nvGraphicFramePr>
        <p:xfrm>
          <a:off x="838200" y="2400521"/>
          <a:ext cx="10238295" cy="3245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2765">
                  <a:extLst>
                    <a:ext uri="{9D8B030D-6E8A-4147-A177-3AD203B41FA5}">
                      <a16:colId xmlns:a16="http://schemas.microsoft.com/office/drawing/2014/main" val="848764416"/>
                    </a:ext>
                  </a:extLst>
                </a:gridCol>
                <a:gridCol w="3412765">
                  <a:extLst>
                    <a:ext uri="{9D8B030D-6E8A-4147-A177-3AD203B41FA5}">
                      <a16:colId xmlns:a16="http://schemas.microsoft.com/office/drawing/2014/main" val="1891393283"/>
                    </a:ext>
                  </a:extLst>
                </a:gridCol>
                <a:gridCol w="3412765">
                  <a:extLst>
                    <a:ext uri="{9D8B030D-6E8A-4147-A177-3AD203B41FA5}">
                      <a16:colId xmlns:a16="http://schemas.microsoft.com/office/drawing/2014/main" val="3012630459"/>
                    </a:ext>
                  </a:extLst>
                </a:gridCol>
              </a:tblGrid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Among 8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PostgreSQL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043550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  <a:p>
                      <a:pPr algn="ctr"/>
                      <a:r>
                        <a:rPr lang="en-US" dirty="0" err="1"/>
                        <a:t>PostLinks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1.825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3079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4.212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33.466 sec (~7x)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466193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  <a:p>
                      <a:pPr algn="ctr"/>
                      <a:r>
                        <a:rPr lang="en-US" dirty="0"/>
                        <a:t>Votes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7.914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76.631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8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1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9E680-C2AE-2C9C-3F38-0CDF7519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4AC9-8E4A-B409-C97C-8EAE0BE5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Data Cleaning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5E4E0-C275-18C4-33C9-6658A1D6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119DE48-9C1F-95DD-F9FC-A2CA94598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234487"/>
              </p:ext>
            </p:extLst>
          </p:nvPr>
        </p:nvGraphicFramePr>
        <p:xfrm>
          <a:off x="838200" y="1690688"/>
          <a:ext cx="10238295" cy="3245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2765">
                  <a:extLst>
                    <a:ext uri="{9D8B030D-6E8A-4147-A177-3AD203B41FA5}">
                      <a16:colId xmlns:a16="http://schemas.microsoft.com/office/drawing/2014/main" val="848764416"/>
                    </a:ext>
                  </a:extLst>
                </a:gridCol>
                <a:gridCol w="3412765">
                  <a:extLst>
                    <a:ext uri="{9D8B030D-6E8A-4147-A177-3AD203B41FA5}">
                      <a16:colId xmlns:a16="http://schemas.microsoft.com/office/drawing/2014/main" val="1891393283"/>
                    </a:ext>
                  </a:extLst>
                </a:gridCol>
                <a:gridCol w="3412765">
                  <a:extLst>
                    <a:ext uri="{9D8B030D-6E8A-4147-A177-3AD203B41FA5}">
                      <a16:colId xmlns:a16="http://schemas.microsoft.com/office/drawing/2014/main" val="3012630459"/>
                    </a:ext>
                  </a:extLst>
                </a:gridCol>
              </a:tblGrid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Among 8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PostgreSQL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043550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  <a:p>
                      <a:pPr algn="ctr"/>
                      <a:r>
                        <a:rPr lang="en-US" dirty="0" err="1"/>
                        <a:t>PostLinks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1.460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3079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9.644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34.108 sec (~2.5x)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466193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29.958 sec</a:t>
                      </a:r>
                    </a:p>
                    <a:p>
                      <a:pPr algn="ctr"/>
                      <a:r>
                        <a:rPr lang="en-US" dirty="0" err="1"/>
                        <a:t>PostHistory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87.51 sec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Votes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879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64C097-6C1F-444C-CB30-B2E1CA521D91}"/>
              </a:ext>
            </a:extLst>
          </p:cNvPr>
          <p:cNvSpPr txBox="1"/>
          <p:nvPr/>
        </p:nvSpPr>
        <p:spPr>
          <a:xfrm>
            <a:off x="838200" y="5316120"/>
            <a:ext cx="57452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Votes table is </a:t>
            </a:r>
            <a:r>
              <a:rPr lang="en-US" sz="2000" b="1" dirty="0"/>
              <a:t>too large</a:t>
            </a:r>
            <a:r>
              <a:rPr lang="en-US" sz="2000" dirty="0"/>
              <a:t> for MongoDB’s $lookup.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PostgreSQL’ s join is optimized on large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7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311F3-BD1A-6A33-31FF-74719329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8377-356F-7F26-04A4-ABD555B3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Foreign Keys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B1F19D-348D-9628-4CF7-9290A4B3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CEAB1-9F0B-1524-5222-6318157F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dirty="0"/>
              <a:t> Posts</a:t>
            </a:r>
            <a:r>
              <a:rPr lang="en-US" dirty="0"/>
              <a:t> references:</a:t>
            </a:r>
          </a:p>
          <a:p>
            <a:pPr lvl="1"/>
            <a:r>
              <a:rPr lang="en-US" dirty="0"/>
              <a:t>Users(Id) → </a:t>
            </a:r>
            <a:r>
              <a:rPr lang="en-US" dirty="0" err="1"/>
              <a:t>OwnerUserId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Posts(Id) → </a:t>
            </a:r>
            <a:r>
              <a:rPr lang="en-US" dirty="0" err="1"/>
              <a:t>ParentId</a:t>
            </a:r>
            <a:r>
              <a:rPr lang="en-US" dirty="0"/>
              <a:t> &amp; </a:t>
            </a:r>
            <a:r>
              <a:rPr lang="en-US" dirty="0" err="1"/>
              <a:t>AcceptedAnswerId</a:t>
            </a:r>
            <a:endParaRPr lang="en-US" dirty="0"/>
          </a:p>
          <a:p>
            <a:pPr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dirty="0"/>
              <a:t> Comments</a:t>
            </a:r>
            <a:r>
              <a:rPr lang="en-US" dirty="0"/>
              <a:t> references:</a:t>
            </a:r>
          </a:p>
          <a:p>
            <a:pPr lvl="1"/>
            <a:r>
              <a:rPr lang="en-US" dirty="0"/>
              <a:t>Posts(Id) → </a:t>
            </a:r>
            <a:r>
              <a:rPr lang="en-US" dirty="0" err="1"/>
              <a:t>PostId</a:t>
            </a:r>
            <a:endParaRPr lang="en-US" dirty="0"/>
          </a:p>
          <a:p>
            <a:pPr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dirty="0"/>
              <a:t> Votes</a:t>
            </a:r>
            <a:r>
              <a:rPr lang="en-US" dirty="0"/>
              <a:t> references:</a:t>
            </a:r>
          </a:p>
          <a:p>
            <a:pPr lvl="1"/>
            <a:r>
              <a:rPr lang="en-US" dirty="0"/>
              <a:t>Users(Id) → </a:t>
            </a:r>
            <a:r>
              <a:rPr lang="en-US" dirty="0" err="1"/>
              <a:t>UserId</a:t>
            </a:r>
            <a:endParaRPr lang="en-US" dirty="0"/>
          </a:p>
          <a:p>
            <a:pPr lvl="1"/>
            <a:r>
              <a:rPr lang="en-US" dirty="0"/>
              <a:t>Posts(Id) → </a:t>
            </a:r>
            <a:r>
              <a:rPr lang="en-US" dirty="0" err="1"/>
              <a:t>PostId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052E0-8651-E2BB-F2DC-3249900DAADA}"/>
              </a:ext>
            </a:extLst>
          </p:cNvPr>
          <p:cNvSpPr txBox="1"/>
          <p:nvPr/>
        </p:nvSpPr>
        <p:spPr>
          <a:xfrm>
            <a:off x="6096000" y="1769063"/>
            <a:ext cx="5257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800" b="1" dirty="0"/>
              <a:t>Badges</a:t>
            </a:r>
            <a:r>
              <a:rPr lang="en-US" sz="2800" dirty="0"/>
              <a:t> references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Users(Id) → </a:t>
            </a:r>
            <a:r>
              <a:rPr lang="en-US" sz="2400" dirty="0" err="1"/>
              <a:t>UserId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800" b="1" dirty="0" err="1"/>
              <a:t>PostHistory</a:t>
            </a:r>
            <a:r>
              <a:rPr lang="en-US" sz="2800" dirty="0"/>
              <a:t> references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Users(Id) → </a:t>
            </a:r>
            <a:r>
              <a:rPr lang="en-US" sz="2400" dirty="0" err="1"/>
              <a:t>UserId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Posts(Id) → </a:t>
            </a:r>
            <a:r>
              <a:rPr lang="en-US" sz="2400" dirty="0" err="1"/>
              <a:t>PostId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800" b="1" dirty="0" err="1"/>
              <a:t>PostLinks</a:t>
            </a:r>
            <a:r>
              <a:rPr lang="en-US" sz="2800" dirty="0"/>
              <a:t> references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Posts(Id) → </a:t>
            </a:r>
            <a:r>
              <a:rPr lang="en-US" sz="2400" dirty="0" err="1"/>
              <a:t>PostId</a:t>
            </a:r>
            <a:r>
              <a:rPr lang="en-US" sz="2400" dirty="0"/>
              <a:t> &amp; </a:t>
            </a:r>
            <a:r>
              <a:rPr lang="en-US" sz="2400" dirty="0" err="1"/>
              <a:t>RelatedPostId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55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3E882-8990-BC50-2694-B39912312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3BF-7AE4-8B6D-B8B0-04E68E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Performance Queries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8CDC5B-ED5C-6498-B9F2-64C739C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8B009C-C2EB-5DBF-DF91-0B30CCBE6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055675"/>
              </p:ext>
            </p:extLst>
          </p:nvPr>
        </p:nvGraphicFramePr>
        <p:xfrm>
          <a:off x="553039" y="2792023"/>
          <a:ext cx="11085922" cy="1273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809399">
                  <a:extLst>
                    <a:ext uri="{9D8B030D-6E8A-4147-A177-3AD203B41FA5}">
                      <a16:colId xmlns:a16="http://schemas.microsoft.com/office/drawing/2014/main" val="2880565261"/>
                    </a:ext>
                  </a:extLst>
                </a:gridCol>
                <a:gridCol w="921256">
                  <a:extLst>
                    <a:ext uri="{9D8B030D-6E8A-4147-A177-3AD203B41FA5}">
                      <a16:colId xmlns:a16="http://schemas.microsoft.com/office/drawing/2014/main" val="3799001819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68290056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0381021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4203090406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597877580"/>
                    </a:ext>
                  </a:extLst>
                </a:gridCol>
                <a:gridCol w="995813">
                  <a:extLst>
                    <a:ext uri="{9D8B030D-6E8A-4147-A177-3AD203B41FA5}">
                      <a16:colId xmlns:a16="http://schemas.microsoft.com/office/drawing/2014/main" val="2122575450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1069718964"/>
                    </a:ext>
                  </a:extLst>
                </a:gridCol>
                <a:gridCol w="905830">
                  <a:extLst>
                    <a:ext uri="{9D8B030D-6E8A-4147-A177-3AD203B41FA5}">
                      <a16:colId xmlns:a16="http://schemas.microsoft.com/office/drawing/2014/main" val="1798269543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62095650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Aggregation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Text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Nested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Complex 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14.673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2.236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8.998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&gt;8h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628603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6.867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88.112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2.518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2.3296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1.7278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&gt;6h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2.470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10.869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1.144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442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11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66C0C-598E-E929-1883-60EF40CAF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4A2A-C582-77A8-8BD7-A7D69FA2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49"/>
            <a:ext cx="10515600" cy="747597"/>
          </a:xfrm>
        </p:spPr>
        <p:txBody>
          <a:bodyPr>
            <a:normAutofit/>
          </a:bodyPr>
          <a:lstStyle/>
          <a:p>
            <a:r>
              <a:rPr lang="en-US" sz="4000" b="1" dirty="0"/>
              <a:t>Simple Read and Write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B64332-E746-2AEA-58AD-811C405F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CDA7D6-1AF6-34A4-7728-095209989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141562"/>
              </p:ext>
            </p:extLst>
          </p:nvPr>
        </p:nvGraphicFramePr>
        <p:xfrm>
          <a:off x="4507894" y="1272745"/>
          <a:ext cx="3023434" cy="755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809399">
                  <a:extLst>
                    <a:ext uri="{9D8B030D-6E8A-4147-A177-3AD203B41FA5}">
                      <a16:colId xmlns:a16="http://schemas.microsoft.com/office/drawing/2014/main" val="2880565261"/>
                    </a:ext>
                  </a:extLst>
                </a:gridCol>
                <a:gridCol w="921256">
                  <a:extLst>
                    <a:ext uri="{9D8B030D-6E8A-4147-A177-3AD203B41FA5}">
                      <a16:colId xmlns:a16="http://schemas.microsoft.com/office/drawing/2014/main" val="3799001819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62860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6BA170-E1B0-0304-5E3C-652987C5AD7C}"/>
              </a:ext>
            </a:extLst>
          </p:cNvPr>
          <p:cNvSpPr txBox="1"/>
          <p:nvPr/>
        </p:nvSpPr>
        <p:spPr>
          <a:xfrm>
            <a:off x="838199" y="1272745"/>
            <a:ext cx="3214027" cy="844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Posts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CreationDate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BETWEEN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'2009-01-01'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'2009-12-31'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71646771-D896-45B4-0034-904672CEAC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061001"/>
              </p:ext>
            </p:extLst>
          </p:nvPr>
        </p:nvGraphicFramePr>
        <p:xfrm>
          <a:off x="4507894" y="4073668"/>
          <a:ext cx="3023434" cy="755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809399">
                  <a:extLst>
                    <a:ext uri="{9D8B030D-6E8A-4147-A177-3AD203B41FA5}">
                      <a16:colId xmlns:a16="http://schemas.microsoft.com/office/drawing/2014/main" val="2880565261"/>
                    </a:ext>
                  </a:extLst>
                </a:gridCol>
                <a:gridCol w="921256">
                  <a:extLst>
                    <a:ext uri="{9D8B030D-6E8A-4147-A177-3AD203B41FA5}">
                      <a16:colId xmlns:a16="http://schemas.microsoft.com/office/drawing/2014/main" val="3799001819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6.867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74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4FDA4E-A3E6-9A96-6E89-97B7E0053366}"/>
              </a:ext>
            </a:extLst>
          </p:cNvPr>
          <p:cNvSpPr txBox="1"/>
          <p:nvPr/>
        </p:nvSpPr>
        <p:spPr>
          <a:xfrm>
            <a:off x="7986996" y="1272745"/>
            <a:ext cx="3990407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INTO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Posts (Id,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PostTypeId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CreationDate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Score, Title, Body, Tags)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'Title 1'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'Body 1'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'&lt;mac&gt;&lt;crash&gt;'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'Title 2'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'Body 2'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'&lt;windows&gt;'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E7528-1AAA-C431-04D6-E9AB83229995}"/>
              </a:ext>
            </a:extLst>
          </p:cNvPr>
          <p:cNvSpPr txBox="1"/>
          <p:nvPr/>
        </p:nvSpPr>
        <p:spPr>
          <a:xfrm>
            <a:off x="659558" y="4072154"/>
            <a:ext cx="3641509" cy="844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posts.find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CreationDate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gte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datetime(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2009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	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lte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datetime(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2009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)}</a:t>
            </a:r>
          </a:p>
          <a:p>
            <a:pPr>
              <a:lnSpc>
                <a:spcPts val="1500"/>
              </a:lnSpc>
            </a:pP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3DE4F-9E6C-6CAC-B409-710DB3E3834B}"/>
              </a:ext>
            </a:extLst>
          </p:cNvPr>
          <p:cNvSpPr txBox="1"/>
          <p:nvPr/>
        </p:nvSpPr>
        <p:spPr>
          <a:xfrm>
            <a:off x="7986996" y="4022318"/>
            <a:ext cx="3990407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posts.insert_many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PostTypeId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CreationDate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datetime.now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"Score"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"Title"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"Title 1"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"Body"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"Body 1"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"Tags"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"&lt;mac&gt;&lt;crash&gt;"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PostTypeId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CreationDate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datetime.now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"Score"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"Title"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"Title 2"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"Body"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"Body 2"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"Tags"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"&lt;windows&gt;"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9601E-914C-7EC9-7B06-2E59FBE786D9}"/>
              </a:ext>
            </a:extLst>
          </p:cNvPr>
          <p:cNvSpPr txBox="1"/>
          <p:nvPr/>
        </p:nvSpPr>
        <p:spPr>
          <a:xfrm>
            <a:off x="838199" y="2427491"/>
            <a:ext cx="229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Declarative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5C5D1-2214-9215-3811-52969642543A}"/>
              </a:ext>
            </a:extLst>
          </p:cNvPr>
          <p:cNvSpPr txBox="1"/>
          <p:nvPr/>
        </p:nvSpPr>
        <p:spPr>
          <a:xfrm>
            <a:off x="838199" y="5226900"/>
            <a:ext cx="4413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JSON-like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 and expressions: $</a:t>
            </a:r>
            <a:r>
              <a:rPr lang="en-US" dirty="0" err="1"/>
              <a:t>gt</a:t>
            </a:r>
            <a:r>
              <a:rPr lang="en-US" dirty="0"/>
              <a:t>, $eq, …</a:t>
            </a:r>
          </a:p>
        </p:txBody>
      </p:sp>
    </p:spTree>
    <p:extLst>
      <p:ext uri="{BB962C8B-B14F-4D97-AF65-F5344CB8AC3E}">
        <p14:creationId xmlns:p14="http://schemas.microsoft.com/office/powerpoint/2010/main" val="141918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D0DC6-06E9-EF96-FED9-3809B1CF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92DFFDC-55BD-0384-DE42-0FAC06ED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421682"/>
            <a:ext cx="5822101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SQL vs NoSQL </a:t>
            </a:r>
            <a:r>
              <a:rPr lang="en-US" sz="2000" dirty="0">
                <a:solidFill>
                  <a:schemeClr val="tx2"/>
                </a:solidFill>
              </a:rPr>
              <a:t>(PostgreSQL vs MongoDB)</a:t>
            </a:r>
          </a:p>
          <a:p>
            <a:r>
              <a:rPr lang="en-US" sz="2400" dirty="0">
                <a:solidFill>
                  <a:schemeClr val="tx2"/>
                </a:solidFill>
              </a:rPr>
              <a:t>Goals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Interface Usability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Flexibility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Scalability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Performance Queries and Comparison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Graphic 54" descr="Database">
            <a:extLst>
              <a:ext uri="{FF2B5EF4-FFF2-40B4-BE49-F238E27FC236}">
                <a16:creationId xmlns:a16="http://schemas.microsoft.com/office/drawing/2014/main" id="{45C651AB-21F9-D092-3CC5-3279504C8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A62368-A079-B079-112D-DE1B2881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44E58-BCA2-CDDC-C492-8DAF085E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EC4F-2B74-9AAC-9F2D-F43D75B0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49"/>
            <a:ext cx="10515600" cy="747597"/>
          </a:xfrm>
        </p:spPr>
        <p:txBody>
          <a:bodyPr>
            <a:normAutofit/>
          </a:bodyPr>
          <a:lstStyle/>
          <a:p>
            <a:r>
              <a:rPr lang="en-US" sz="4000" b="1" dirty="0"/>
              <a:t>Simple Joins and Aggregations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9C7ADA-1DAF-9AA4-886A-1377112C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DEDDEC5C-5DDF-5863-A03D-0F475B21EA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413197"/>
              </p:ext>
            </p:extLst>
          </p:nvPr>
        </p:nvGraphicFramePr>
        <p:xfrm>
          <a:off x="4441799" y="1272745"/>
          <a:ext cx="3308401" cy="755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68290056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0381021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Aggregation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14.673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2.236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8603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6B01E881-A202-6342-A0A9-EF523955B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955240"/>
              </p:ext>
            </p:extLst>
          </p:nvPr>
        </p:nvGraphicFramePr>
        <p:xfrm>
          <a:off x="4441798" y="3499326"/>
          <a:ext cx="3308401" cy="755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68290056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0381021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Aggregation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88.112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2.518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442747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892E484-E4CD-DBEC-3C1E-759C936FE499}"/>
              </a:ext>
            </a:extLst>
          </p:cNvPr>
          <p:cNvSpPr txBox="1"/>
          <p:nvPr/>
        </p:nvSpPr>
        <p:spPr>
          <a:xfrm>
            <a:off x="838200" y="1272745"/>
            <a:ext cx="3007125" cy="677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p.*,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u.DisplayName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Posts p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JOIN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Users u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p.OwnerUserId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u.Id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EEF71-3A28-07D3-D998-998E77C15FB2}"/>
              </a:ext>
            </a:extLst>
          </p:cNvPr>
          <p:cNvSpPr txBox="1"/>
          <p:nvPr/>
        </p:nvSpPr>
        <p:spPr>
          <a:xfrm>
            <a:off x="8346674" y="1272745"/>
            <a:ext cx="1803064" cy="677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Tags, COUNT(*)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Posts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Tags;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00DEA6-CC36-7DAD-2F88-D77839C21F12}"/>
              </a:ext>
            </a:extLst>
          </p:cNvPr>
          <p:cNvSpPr txBox="1"/>
          <p:nvPr/>
        </p:nvSpPr>
        <p:spPr>
          <a:xfrm>
            <a:off x="510691" y="3499326"/>
            <a:ext cx="3662142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posts.aggregate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"$lookup"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"from"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localField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OwnerUserId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foreignField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"owner"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"$unwind"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"$owner"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"$project"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"_id"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"Title"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OwnerDisplayName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owner.DisplayName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6F8C1-739A-668A-6938-1527877939CE}"/>
              </a:ext>
            </a:extLst>
          </p:cNvPr>
          <p:cNvSpPr txBox="1"/>
          <p:nvPr/>
        </p:nvSpPr>
        <p:spPr>
          <a:xfrm>
            <a:off x="8019164" y="3499326"/>
            <a:ext cx="4019424" cy="844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posts.aggregate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"$unwind"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"$Tags"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"$group"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"_id"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"$Tags"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"$sum"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}}}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F2A9-151D-E053-EF80-87C09553267D}"/>
              </a:ext>
            </a:extLst>
          </p:cNvPr>
          <p:cNvSpPr txBox="1"/>
          <p:nvPr/>
        </p:nvSpPr>
        <p:spPr>
          <a:xfrm>
            <a:off x="838200" y="2260074"/>
            <a:ext cx="32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for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are optimized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9B81EF-6E7D-D89B-12D9-66236CABF162}"/>
              </a:ext>
            </a:extLst>
          </p:cNvPr>
          <p:cNvSpPr txBox="1"/>
          <p:nvPr/>
        </p:nvSpPr>
        <p:spPr>
          <a:xfrm>
            <a:off x="838200" y="5262089"/>
            <a:ext cx="416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native join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$lookup stage is used in aggregations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C0E38A-8326-1976-7620-F6C2A5CBEAB4}"/>
              </a:ext>
            </a:extLst>
          </p:cNvPr>
          <p:cNvSpPr txBox="1"/>
          <p:nvPr/>
        </p:nvSpPr>
        <p:spPr>
          <a:xfrm>
            <a:off x="8120866" y="2260074"/>
            <a:ext cx="30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 with group by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6A8E19-71CC-BB10-61F6-190C20D4990B}"/>
              </a:ext>
            </a:extLst>
          </p:cNvPr>
          <p:cNvSpPr txBox="1"/>
          <p:nvPr/>
        </p:nvSpPr>
        <p:spPr>
          <a:xfrm>
            <a:off x="8120866" y="5262089"/>
            <a:ext cx="25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 in stages</a:t>
            </a:r>
          </a:p>
        </p:txBody>
      </p:sp>
    </p:spTree>
    <p:extLst>
      <p:ext uri="{BB962C8B-B14F-4D97-AF65-F5344CB8AC3E}">
        <p14:creationId xmlns:p14="http://schemas.microsoft.com/office/powerpoint/2010/main" val="351343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B972F-440E-7014-A5F5-70CC94A9F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FDAC-D414-1A34-9038-0388EFCA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49"/>
            <a:ext cx="10515600" cy="747597"/>
          </a:xfrm>
        </p:spPr>
        <p:txBody>
          <a:bodyPr>
            <a:normAutofit/>
          </a:bodyPr>
          <a:lstStyle/>
          <a:p>
            <a:r>
              <a:rPr lang="en-US" sz="4000" b="1" dirty="0"/>
              <a:t>Text Search and Nested Updates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0732F8-A89F-6A0F-2D65-0972A38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87AF57D2-4414-CBE7-F6DF-80B32FA42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586141"/>
              </p:ext>
            </p:extLst>
          </p:nvPr>
        </p:nvGraphicFramePr>
        <p:xfrm>
          <a:off x="4441798" y="1237664"/>
          <a:ext cx="3308401" cy="896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4203090406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597877580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Text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Nested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1.286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6286030"/>
                  </a:ext>
                </a:extLst>
              </a:tr>
            </a:tbl>
          </a:graphicData>
        </a:graphic>
      </p:graphicFrame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6B4A982D-4FB7-9936-06C1-CC9372964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265618"/>
              </p:ext>
            </p:extLst>
          </p:nvPr>
        </p:nvGraphicFramePr>
        <p:xfrm>
          <a:off x="4441797" y="3631603"/>
          <a:ext cx="3308401" cy="896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4203090406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597877580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Text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Nested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2.3296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1.7278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74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F7381A-8550-A51A-8D03-710CC215164F}"/>
              </a:ext>
            </a:extLst>
          </p:cNvPr>
          <p:cNvSpPr txBox="1"/>
          <p:nvPr/>
        </p:nvSpPr>
        <p:spPr>
          <a:xfrm>
            <a:off x="528353" y="3631603"/>
            <a:ext cx="3692421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posts.find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"Body"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"$regex"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"virtual machine"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"$options"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C5D81-F07D-B886-575A-D5C85672B372}"/>
              </a:ext>
            </a:extLst>
          </p:cNvPr>
          <p:cNvSpPr txBox="1"/>
          <p:nvPr/>
        </p:nvSpPr>
        <p:spPr>
          <a:xfrm>
            <a:off x="891690" y="1233091"/>
            <a:ext cx="2965745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Posts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Body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'%virtual machine%'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59868-3E60-7086-B522-6C404B34F364}"/>
              </a:ext>
            </a:extLst>
          </p:cNvPr>
          <p:cNvSpPr txBox="1"/>
          <p:nvPr/>
        </p:nvSpPr>
        <p:spPr>
          <a:xfrm>
            <a:off x="8400672" y="1174613"/>
            <a:ext cx="2693241" cy="180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Users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Reputation = Reputation +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Id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OwnerUserId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Posts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OwnerUserId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HAVING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COUNT(*) &gt;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500"/>
              </a:lnSpc>
            </a:pP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313C5-D1C2-5FBF-8D50-69BC885CB893}"/>
              </a:ext>
            </a:extLst>
          </p:cNvPr>
          <p:cNvSpPr txBox="1"/>
          <p:nvPr/>
        </p:nvSpPr>
        <p:spPr>
          <a:xfrm>
            <a:off x="7971221" y="3631603"/>
            <a:ext cx="4024980" cy="199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owners_with_more_than_10_posts = </a:t>
            </a:r>
          </a:p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posts.aggregate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"$group"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"_id"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OwnerUserId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postCount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"$sum"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}}},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"$match"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postCount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gt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}}}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owner_ids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[owner[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"_id"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owner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owners_with_more_than_10_posts]</a:t>
            </a:r>
          </a:p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users.update_many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"$in"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owner_ids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}},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inc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"Reputation"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}})</a:t>
            </a:r>
          </a:p>
        </p:txBody>
      </p:sp>
    </p:spTree>
    <p:extLst>
      <p:ext uri="{BB962C8B-B14F-4D97-AF65-F5344CB8AC3E}">
        <p14:creationId xmlns:p14="http://schemas.microsoft.com/office/powerpoint/2010/main" val="351125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11FCC-F109-CB4A-C890-D77B47647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E636-23E0-3A22-9601-08589B16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49"/>
            <a:ext cx="10515600" cy="747597"/>
          </a:xfrm>
        </p:spPr>
        <p:txBody>
          <a:bodyPr>
            <a:normAutofit/>
          </a:bodyPr>
          <a:lstStyle/>
          <a:p>
            <a:r>
              <a:rPr lang="en-US" sz="4000" b="1" dirty="0"/>
              <a:t>Complex Joins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589920-A3F3-148E-56BF-AF640F54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1178914-4D1C-51CE-6F6F-959E78922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141152"/>
              </p:ext>
            </p:extLst>
          </p:nvPr>
        </p:nvGraphicFramePr>
        <p:xfrm>
          <a:off x="9065208" y="962846"/>
          <a:ext cx="2288592" cy="1273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995813">
                  <a:extLst>
                    <a:ext uri="{9D8B030D-6E8A-4147-A177-3AD203B41FA5}">
                      <a16:colId xmlns:a16="http://schemas.microsoft.com/office/drawing/2014/main" val="2122575450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Complex Joins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8.998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8603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&gt;6h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44274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A0D99A-4E12-F895-BE68-DAA174C28A76}"/>
              </a:ext>
            </a:extLst>
          </p:cNvPr>
          <p:cNvSpPr txBox="1"/>
          <p:nvPr/>
        </p:nvSpPr>
        <p:spPr>
          <a:xfrm>
            <a:off x="838200" y="1164928"/>
            <a:ext cx="318980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p.Title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c.Text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u.DisplayName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Posts p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JOIN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Comments c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p.Id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c.PostId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JOIN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Users u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c.UserId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u.Id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5D9FB-A4BC-CF05-8D3C-3A3B6C4FFF40}"/>
              </a:ext>
            </a:extLst>
          </p:cNvPr>
          <p:cNvSpPr txBox="1"/>
          <p:nvPr/>
        </p:nvSpPr>
        <p:spPr>
          <a:xfrm>
            <a:off x="838200" y="2984397"/>
            <a:ext cx="9330211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posts.aggregate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"$lookup"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"from"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"Comments"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localField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foreignField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PostId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"comments"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"$unwind"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"$comments"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"$lookup"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"from"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localField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comments.UserId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foreignField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"as"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commentUser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"$unwind"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commentUser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"$project"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"_id"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"Title"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CommentText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comments.Text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CommenterName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commentUser.DisplayName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045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AE050-42C0-1D36-423B-B347A3D3C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B089-2864-F122-8F5E-89D8F604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49"/>
            <a:ext cx="10515600" cy="747597"/>
          </a:xfrm>
        </p:spPr>
        <p:txBody>
          <a:bodyPr>
            <a:normAutofit/>
          </a:bodyPr>
          <a:lstStyle/>
          <a:p>
            <a:r>
              <a:rPr lang="en-US" sz="4000" b="1" dirty="0"/>
              <a:t>Pagination, Deletion and Count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C9773A-607E-B9C2-697C-26955DEE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EE40466-5697-D672-301E-1399E3CAD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550026"/>
              </p:ext>
            </p:extLst>
          </p:nvPr>
        </p:nvGraphicFramePr>
        <p:xfrm>
          <a:off x="3931895" y="962846"/>
          <a:ext cx="4328210" cy="1133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1069718964"/>
                    </a:ext>
                  </a:extLst>
                </a:gridCol>
                <a:gridCol w="905830">
                  <a:extLst>
                    <a:ext uri="{9D8B030D-6E8A-4147-A177-3AD203B41FA5}">
                      <a16:colId xmlns:a16="http://schemas.microsoft.com/office/drawing/2014/main" val="1798269543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62095650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&gt;8h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8603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2.470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10.869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1.144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44274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8590D5-837A-6D49-33E5-A4B17FBF4756}"/>
              </a:ext>
            </a:extLst>
          </p:cNvPr>
          <p:cNvSpPr txBox="1"/>
          <p:nvPr/>
        </p:nvSpPr>
        <p:spPr>
          <a:xfrm>
            <a:off x="838200" y="2096537"/>
            <a:ext cx="2257236" cy="844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Posts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ORDER BY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CreationDate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DESC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LIMIT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OFFSET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EB9A4-5B32-AE39-1CCF-169E1C66E933}"/>
              </a:ext>
            </a:extLst>
          </p:cNvPr>
          <p:cNvSpPr txBox="1"/>
          <p:nvPr/>
        </p:nvSpPr>
        <p:spPr>
          <a:xfrm>
            <a:off x="4858380" y="2192717"/>
            <a:ext cx="2475239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Posts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Score &lt;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Id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PostId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Comments);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607D7-9DE2-31B2-4FFA-023659373FB9}"/>
              </a:ext>
            </a:extLst>
          </p:cNvPr>
          <p:cNvSpPr txBox="1"/>
          <p:nvPr/>
        </p:nvSpPr>
        <p:spPr>
          <a:xfrm>
            <a:off x="9096563" y="2192717"/>
            <a:ext cx="1972622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COUNT(*)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Users </a:t>
            </a:r>
          </a:p>
          <a:p>
            <a:pPr>
              <a:lnSpc>
                <a:spcPts val="1500"/>
              </a:lnSpc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Reputation &gt;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178B7-FF0F-8402-8DCB-E18479E6FDEA}"/>
              </a:ext>
            </a:extLst>
          </p:cNvPr>
          <p:cNvSpPr txBox="1"/>
          <p:nvPr/>
        </p:nvSpPr>
        <p:spPr>
          <a:xfrm>
            <a:off x="838199" y="4075075"/>
            <a:ext cx="2726267" cy="4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posts.find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().sort(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CreationDate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).skip(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).limit(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3E197-C7EF-A34C-79D3-3A18F7254406}"/>
              </a:ext>
            </a:extLst>
          </p:cNvPr>
          <p:cNvSpPr txBox="1"/>
          <p:nvPr/>
        </p:nvSpPr>
        <p:spPr>
          <a:xfrm>
            <a:off x="3952937" y="3978895"/>
            <a:ext cx="4286124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post_ids_with_comments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comments.distinct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PostId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posts.delete_many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"Score"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lt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"Id"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nin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post_ids_with_comments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F99246-B61F-66BD-5943-10E702B8F7C6}"/>
              </a:ext>
            </a:extLst>
          </p:cNvPr>
          <p:cNvSpPr txBox="1"/>
          <p:nvPr/>
        </p:nvSpPr>
        <p:spPr>
          <a:xfrm>
            <a:off x="8427416" y="4075074"/>
            <a:ext cx="3310916" cy="4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users.count_documents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"Reputation"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"$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gt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}})</a:t>
            </a:r>
          </a:p>
        </p:txBody>
      </p:sp>
    </p:spTree>
    <p:extLst>
      <p:ext uri="{BB962C8B-B14F-4D97-AF65-F5344CB8AC3E}">
        <p14:creationId xmlns:p14="http://schemas.microsoft.com/office/powerpoint/2010/main" val="128434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B6CB9-3EF2-33CC-3D4C-046232C05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35EC-9283-D91F-5FE2-90FC2399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Conclusions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0BE35E-965D-5EF1-421D-40497DAD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63D8852-D5D3-49F5-8883-A82035A3E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673088"/>
              </p:ext>
            </p:extLst>
          </p:nvPr>
        </p:nvGraphicFramePr>
        <p:xfrm>
          <a:off x="1864022" y="1690688"/>
          <a:ext cx="8463956" cy="92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020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617966">
                  <a:extLst>
                    <a:ext uri="{9D8B030D-6E8A-4147-A177-3AD203B41FA5}">
                      <a16:colId xmlns:a16="http://schemas.microsoft.com/office/drawing/2014/main" val="2880565261"/>
                    </a:ext>
                  </a:extLst>
                </a:gridCol>
                <a:gridCol w="703367">
                  <a:extLst>
                    <a:ext uri="{9D8B030D-6E8A-4147-A177-3AD203B41FA5}">
                      <a16:colId xmlns:a16="http://schemas.microsoft.com/office/drawing/2014/main" val="3799001819"/>
                    </a:ext>
                  </a:extLst>
                </a:gridCol>
                <a:gridCol w="769450">
                  <a:extLst>
                    <a:ext uri="{9D8B030D-6E8A-4147-A177-3AD203B41FA5}">
                      <a16:colId xmlns:a16="http://schemas.microsoft.com/office/drawing/2014/main" val="1968290056"/>
                    </a:ext>
                  </a:extLst>
                </a:gridCol>
                <a:gridCol w="808397">
                  <a:extLst>
                    <a:ext uri="{9D8B030D-6E8A-4147-A177-3AD203B41FA5}">
                      <a16:colId xmlns:a16="http://schemas.microsoft.com/office/drawing/2014/main" val="190381021"/>
                    </a:ext>
                  </a:extLst>
                </a:gridCol>
                <a:gridCol w="730503">
                  <a:extLst>
                    <a:ext uri="{9D8B030D-6E8A-4147-A177-3AD203B41FA5}">
                      <a16:colId xmlns:a16="http://schemas.microsoft.com/office/drawing/2014/main" val="4203090406"/>
                    </a:ext>
                  </a:extLst>
                </a:gridCol>
                <a:gridCol w="769450">
                  <a:extLst>
                    <a:ext uri="{9D8B030D-6E8A-4147-A177-3AD203B41FA5}">
                      <a16:colId xmlns:a16="http://schemas.microsoft.com/office/drawing/2014/main" val="1597877580"/>
                    </a:ext>
                  </a:extLst>
                </a:gridCol>
                <a:gridCol w="760290">
                  <a:extLst>
                    <a:ext uri="{9D8B030D-6E8A-4147-A177-3AD203B41FA5}">
                      <a16:colId xmlns:a16="http://schemas.microsoft.com/office/drawing/2014/main" val="2122575450"/>
                    </a:ext>
                  </a:extLst>
                </a:gridCol>
                <a:gridCol w="856473">
                  <a:extLst>
                    <a:ext uri="{9D8B030D-6E8A-4147-A177-3AD203B41FA5}">
                      <a16:colId xmlns:a16="http://schemas.microsoft.com/office/drawing/2014/main" val="1069718964"/>
                    </a:ext>
                  </a:extLst>
                </a:gridCol>
                <a:gridCol w="691590">
                  <a:extLst>
                    <a:ext uri="{9D8B030D-6E8A-4147-A177-3AD203B41FA5}">
                      <a16:colId xmlns:a16="http://schemas.microsoft.com/office/drawing/2014/main" val="1798269543"/>
                    </a:ext>
                  </a:extLst>
                </a:gridCol>
                <a:gridCol w="769450">
                  <a:extLst>
                    <a:ext uri="{9D8B030D-6E8A-4147-A177-3AD203B41FA5}">
                      <a16:colId xmlns:a16="http://schemas.microsoft.com/office/drawing/2014/main" val="1962095650"/>
                    </a:ext>
                  </a:extLst>
                </a:gridCol>
              </a:tblGrid>
              <a:tr h="319662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Aggregation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Text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Nested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Complex 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Pagination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2560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0.779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14.673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2.236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1.286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3.259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8.998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&gt;8h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0.884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86030"/>
                  </a:ext>
                </a:extLst>
              </a:tr>
              <a:tr h="2560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6.867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88.112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2.518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2.3296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1.7278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&gt;6h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2.470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10.869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1.144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44274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B201B2-8265-598E-B754-944DB0332172}"/>
              </a:ext>
            </a:extLst>
          </p:cNvPr>
          <p:cNvSpPr txBox="1"/>
          <p:nvPr/>
        </p:nvSpPr>
        <p:spPr>
          <a:xfrm>
            <a:off x="838200" y="3102610"/>
            <a:ext cx="883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better suited for changing data (faster write, update and delete operations)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faster in structured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D40BD-E864-1612-AA34-8F7E9C3A3DD1}"/>
              </a:ext>
            </a:extLst>
          </p:cNvPr>
          <p:cNvSpPr txBox="1"/>
          <p:nvPr/>
        </p:nvSpPr>
        <p:spPr>
          <a:xfrm>
            <a:off x="838200" y="4590980"/>
            <a:ext cx="8494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 of this dataset: large forum</a:t>
            </a:r>
          </a:p>
          <a:p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Dynamic data, but frequent join requests (loading posts and comments)</a:t>
            </a:r>
          </a:p>
          <a:p>
            <a:r>
              <a:rPr lang="en-US" dirty="0">
                <a:sym typeface="Wingdings" pitchFamily="2" charset="2"/>
              </a:rPr>
              <a:t>	 Optimizations are put in place (e.g., on delete set null)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3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9D92C-8E0A-C0DC-F6D3-4C3087254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AC209A9-D8AF-CFBA-0985-4ED39718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48" y="3268010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B0F1A6C2-A5C0-AB94-F17E-717BC46F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48" y="5558308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Sahar </a:t>
            </a:r>
            <a:r>
              <a:rPr lang="en-US" sz="1100" dirty="0" err="1">
                <a:solidFill>
                  <a:schemeClr val="tx2"/>
                </a:solidFill>
              </a:rPr>
              <a:t>Khanlari</a:t>
            </a:r>
            <a:r>
              <a:rPr lang="en-US" sz="1100" dirty="0">
                <a:solidFill>
                  <a:schemeClr val="tx2"/>
                </a:solidFill>
              </a:rPr>
              <a:t> - 2107563</a:t>
            </a:r>
          </a:p>
          <a:p>
            <a:pPr algn="l"/>
            <a:r>
              <a:rPr lang="en-US" sz="1100" dirty="0">
                <a:solidFill>
                  <a:schemeClr val="tx2"/>
                </a:solidFill>
              </a:rPr>
              <a:t>Marco Natale – 1929854</a:t>
            </a:r>
          </a:p>
          <a:p>
            <a:pPr algn="l"/>
            <a:r>
              <a:rPr lang="en-US" sz="1100" dirty="0">
                <a:solidFill>
                  <a:schemeClr val="tx2"/>
                </a:solidFill>
              </a:rPr>
              <a:t>A.A. 2024/2025</a:t>
            </a:r>
          </a:p>
        </p:txBody>
      </p:sp>
      <p:pic>
        <p:nvPicPr>
          <p:cNvPr id="1030" name="Picture 6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EF9A0708-91CE-8C33-00AD-EFE8FB06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2449" y="177567"/>
            <a:ext cx="1544027" cy="154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QL - Wikipedia">
            <a:extLst>
              <a:ext uri="{FF2B5EF4-FFF2-40B4-BE49-F238E27FC236}">
                <a16:creationId xmlns:a16="http://schemas.microsoft.com/office/drawing/2014/main" id="{20E120CC-608A-03DC-C547-3950E1B9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0415" y="3918973"/>
            <a:ext cx="2546448" cy="26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DB4DFAD-7E6E-E414-4DC9-31A153A8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7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81F8875-8040-9362-6A97-858AB3F8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6712-C992-C2D3-828F-32A954F7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MongoDB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93DD5-C40E-75A1-2E19-1FF57279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Document-Based Syntax</a:t>
            </a:r>
            <a:r>
              <a:rPr lang="en-US" sz="2000" dirty="0"/>
              <a:t>: Uses JSON/BSON for queries. </a:t>
            </a:r>
          </a:p>
          <a:p>
            <a:pPr marL="0" indent="0">
              <a:buNone/>
            </a:pPr>
            <a:r>
              <a:rPr lang="en-US" sz="2000" dirty="0"/>
              <a:t>	Example: </a:t>
            </a:r>
            <a:r>
              <a:rPr lang="en-US" sz="2000" dirty="0" err="1"/>
              <a:t>db</a:t>
            </a:r>
            <a:r>
              <a:rPr lang="en-US" sz="2000" dirty="0"/>
              <a:t>["Users"].find({ age: { $</a:t>
            </a:r>
            <a:r>
              <a:rPr lang="en-US" sz="2000" dirty="0" err="1"/>
              <a:t>gt</a:t>
            </a:r>
            <a:r>
              <a:rPr lang="en-US" sz="2000" dirty="0"/>
              <a:t>: 30 } })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Operators &amp; Expressions</a:t>
            </a:r>
            <a:r>
              <a:rPr lang="en-US" sz="2000" dirty="0"/>
              <a:t>: Supports $eq, $</a:t>
            </a:r>
            <a:r>
              <a:rPr lang="en-US" sz="2000" dirty="0" err="1"/>
              <a:t>gt</a:t>
            </a:r>
            <a:r>
              <a:rPr lang="en-US" sz="2000" dirty="0"/>
              <a:t>, $in, $and, $or for flexible filtering.</a:t>
            </a:r>
          </a:p>
          <a:p>
            <a:endParaRPr lang="en-US" sz="2000" dirty="0"/>
          </a:p>
          <a:p>
            <a:r>
              <a:rPr lang="en-US" sz="2000" b="1" dirty="0"/>
              <a:t>Aggregation Framework</a:t>
            </a:r>
            <a:r>
              <a:rPr lang="en-US" sz="2000" dirty="0"/>
              <a:t>: Replaces SQL GROUP BY with a multi-stage pipeline ($match, $group, $project, $sort).</a:t>
            </a:r>
          </a:p>
          <a:p>
            <a:endParaRPr lang="en-US" sz="2000" dirty="0"/>
          </a:p>
          <a:p>
            <a:r>
              <a:rPr lang="en-US" sz="2000" b="1" dirty="0"/>
              <a:t>Joins via $lookup</a:t>
            </a:r>
            <a:r>
              <a:rPr lang="en-US" sz="2000" dirty="0"/>
              <a:t>: Supports cross-collection joins within aggregation pipelines.</a:t>
            </a:r>
          </a:p>
          <a:p>
            <a:endParaRPr lang="en-US" sz="2000" dirty="0"/>
          </a:p>
          <a:p>
            <a:r>
              <a:rPr lang="en-US" sz="2000" b="1" dirty="0"/>
              <a:t>Flexibility</a:t>
            </a:r>
            <a:r>
              <a:rPr lang="en-US" sz="2000" dirty="0"/>
              <a:t>: Schema-less design allows dynamic document structure changes.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2984-5616-A428-EBA4-1C2025A6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3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8CD016F-328C-C901-3E56-961D1ED4B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8B8C-0AF1-BCCC-85F2-EF38C86F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PostgreSQL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34153F-6039-F946-23C0-2C6F1D04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Declarative, ANSI-Compliant Syntax</a:t>
            </a:r>
            <a:r>
              <a:rPr lang="en-US" dirty="0"/>
              <a:t>: Uses standardized SQL.</a:t>
            </a:r>
          </a:p>
          <a:p>
            <a:pPr marL="0" indent="0">
              <a:buNone/>
            </a:pPr>
            <a:r>
              <a:rPr lang="en-US" dirty="0"/>
              <a:t>	Example: SELECT * FROM users WHERE age &gt; 30;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Structured &amp; Schema-Driven</a:t>
            </a:r>
            <a:r>
              <a:rPr lang="en-US" dirty="0"/>
              <a:t>: Enforces strong data integrity with predefined tables and relationships.</a:t>
            </a:r>
          </a:p>
          <a:p>
            <a:endParaRPr lang="en-US" dirty="0"/>
          </a:p>
          <a:p>
            <a:r>
              <a:rPr lang="en-US" b="1" dirty="0"/>
              <a:t>Powerful Joins &amp; Subqueries</a:t>
            </a:r>
            <a:r>
              <a:rPr lang="en-US" dirty="0"/>
              <a:t>: Supports INNER, LEFT, RIGHT, FULL joins and complex queries across multiple tables.</a:t>
            </a:r>
          </a:p>
          <a:p>
            <a:endParaRPr lang="en-US" dirty="0"/>
          </a:p>
          <a:p>
            <a:r>
              <a:rPr lang="en-US" b="1" dirty="0"/>
              <a:t>Advanced Aggregation &amp; Window Functions</a:t>
            </a:r>
            <a:r>
              <a:rPr lang="en-US" dirty="0"/>
              <a:t>: Uses GROUP BY, window functions, and WITH queries for analytics.</a:t>
            </a:r>
          </a:p>
          <a:p>
            <a:endParaRPr lang="en-US" dirty="0"/>
          </a:p>
          <a:p>
            <a:r>
              <a:rPr lang="en-US" b="1" dirty="0"/>
              <a:t>Extensibility</a:t>
            </a:r>
            <a:r>
              <a:rPr lang="en-US" dirty="0"/>
              <a:t>: Supports user-defined functions, stored procedures, and procedural languages for business logic.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6C66-1F57-8DFD-369F-EE312448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6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F0B829-111A-5813-1E9A-2CE03852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F6A9-047D-73D0-1D6A-78B1C7D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Syntax and 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3D3A34-2027-3073-9BA5-190CA7CA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rgbClr val="165F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MongoDB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>
              <a:buClr>
                <a:schemeClr val="tx2"/>
              </a:buClr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buClr>
                <a:schemeClr val="tx2"/>
              </a:buClr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JSON-like documents to specify query criteria.</a:t>
            </a:r>
          </a:p>
          <a:p>
            <a:pPr lvl="1">
              <a:buClr>
                <a:schemeClr val="tx2"/>
              </a:buClr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Queries are written as object literals, which can be more natural for developers working in JavaScript or other object-oriented languages.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[“Orders”].find({ status: "shipped", total: { $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50 } })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PostgreSQL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a declarative, text-based language with clear keywords.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language is standardized, making it easier to port skills between different SQL databases.</a:t>
            </a:r>
          </a:p>
          <a:p>
            <a:pPr marL="0" indent="0" algn="l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SELECT * FROM orders WHERE status = 'shipped' AND total &gt;= 50;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E0FEC-4F38-E107-BB7A-D3CBF38A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2CC6303-6D15-5F5C-7DD4-0F8556A1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7617-DBFE-00FC-D23A-7D29E078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Data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E6B94E-B5D6-206F-294D-4D817296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rgbClr val="165F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MongoDB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Designed for hierarchical, nested data. Its query language naturally expresses conditions on embedded documents and arrays.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Aggregation pipelines can perform multi-stage transformations that align with the flexible document model.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PostgreSQL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Optimized for flat, tabular data. SQL queries express relationships and joins between tables through well-defined keys.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 aggregations, subqueries, and window functions enable robust data analysis on structured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9E22-B9D4-AE47-EA43-8E370E5F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4ACC-56B9-786B-3D3E-BBE9906C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Layout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2D7C-CE0D-3136-5BCC-058E647E1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690688"/>
            <a:ext cx="5183188" cy="447676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2"/>
                </a:solidFill>
              </a:rPr>
              <a:t>MongoDB Compass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CB989C-4608-E83D-F3A4-6E0D8875AA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0612" y="2525486"/>
            <a:ext cx="5696678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17CBE-F558-39ED-F1E3-42CD289E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447675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chemeClr val="tx2"/>
                </a:solidFill>
              </a:rPr>
              <a:t>pgAdmin</a:t>
            </a:r>
            <a:endParaRPr lang="en-US" b="0" dirty="0">
              <a:solidFill>
                <a:schemeClr val="tx2"/>
              </a:solidFill>
            </a:endParaRP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ED52A4-EE18-4EDC-BFA6-8068B2356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24710" y="2531211"/>
            <a:ext cx="5668760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204E1C-6273-82E0-202C-BE5A235E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0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92D97BF-EEC0-4AE0-FFB4-5A4740A04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619-B524-DC76-51E8-9161D2F0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Joins and Relationships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91E536-85C7-40F0-267B-1B0C487F7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rgbClr val="165F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MongoDB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Lacks a native, SQL-like join operation because the data is often stored in denormalized documents.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the $lookup stage in aggregation pipelines for joining documents from different collections, but with more limited capabilities compared to SQL joins.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PostgreSQL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Joins are first-class citizens. You can easily join tables with various join types, which is essential for normalized data models.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declarative nature of SQL joins makes it straightforward to enforce relationships and retrieve combined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6AB6C-4636-E518-38A3-01969D74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4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17B6C3D-36FB-117F-2B87-9D623364F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28E3-A7C8-CBB9-FA94-81D76858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Aggregations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579FF5-94A4-EAF0-B6ED-7156C076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rgbClr val="165F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MongoDB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aggregation pipeline provides a procedural approach where each stage transforms the data gradually.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can be very powerful for operations such as grouping, filtering, and reshaping data within a document-centric model.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PostgreSQL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aggregate functions with GROUP BY clauses and advanced window functions to compute summaries.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set-based nature of SQL makes it efficient for operations that work across rows of data in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C5F2-BD80-98B9-3121-AA9B28D5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B88EA-D09D-D57A-98A5-86B20AE43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096E-2FEF-0D67-FA1E-EDE31354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Navigation &amp; Usability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5BC40-2108-FFD1-10D8-95C8A342C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690688"/>
            <a:ext cx="5183188" cy="447676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2"/>
                </a:solidFill>
              </a:rPr>
              <a:t>MongoDB Compass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49DA586-24B0-7506-A0D6-2078698F01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170612" y="2525486"/>
            <a:ext cx="5696678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7A063-BE2F-C573-90BE-0C1CB6C1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447675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chemeClr val="tx2"/>
                </a:solidFill>
              </a:rPr>
              <a:t>pgAdmin</a:t>
            </a:r>
            <a:endParaRPr lang="en-US" b="0" dirty="0">
              <a:solidFill>
                <a:schemeClr val="tx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835275-6539-B89C-8B62-8202F9D45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324710" y="2531211"/>
            <a:ext cx="5668760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8A300-668F-BB63-F5B0-344A3A1B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040BD-2F01-36AB-2BC8-B08A269E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57C8-CBC9-419B-80AB-A2B3E351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Navigation &amp; Usability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0E7A3-1800-F799-472E-36E91F5B8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690688"/>
            <a:ext cx="5183188" cy="447676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2"/>
                </a:solidFill>
              </a:rPr>
              <a:t>MongoDB Compass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B515A4-0375-B8F7-BAF5-C8FF96D3A4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170612" y="2525486"/>
            <a:ext cx="5696678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F42E-3DE0-D921-D2D6-F2CF600C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447675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chemeClr val="tx2"/>
                </a:solidFill>
              </a:rPr>
              <a:t>pgAdmin</a:t>
            </a:r>
            <a:endParaRPr lang="en-US" b="0" dirty="0">
              <a:solidFill>
                <a:schemeClr val="tx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D7E486-4C17-8E1A-44EB-90B9AA8E3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324710" y="2531211"/>
            <a:ext cx="5668760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E83B8-ED66-726F-E5A6-FE45335F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2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78EF1-1A1B-964D-4ADB-4345854CD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10AB-31FA-C1A6-76CC-E2A18C3D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F76B-394B-9894-B734-21945FDB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930" y="1966401"/>
            <a:ext cx="5157787" cy="447675"/>
          </a:xfrm>
        </p:spPr>
        <p:txBody>
          <a:bodyPr/>
          <a:lstStyle/>
          <a:p>
            <a:pPr marL="342900" indent="-342900">
              <a:buClr>
                <a:srgbClr val="15608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Differences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A7C08-4B36-BAF4-01E5-6277B309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8A1A87-03AA-466E-C642-F7B3493C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320" y="2414076"/>
            <a:ext cx="10598484" cy="18783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/>
              <a:t>Query Interface:</a:t>
            </a:r>
            <a:endParaRPr lang="en-US" sz="3300" dirty="0"/>
          </a:p>
          <a:p>
            <a:pPr lvl="1"/>
            <a:r>
              <a:rPr lang="en-US" sz="2900" dirty="0" err="1"/>
              <a:t>pgAdmin</a:t>
            </a:r>
            <a:r>
              <a:rPr lang="en-US" sz="2900" dirty="0"/>
              <a:t>: Uses a simple text editor for writing SQL queries.</a:t>
            </a:r>
          </a:p>
          <a:p>
            <a:pPr lvl="1"/>
            <a:r>
              <a:rPr lang="en-US" sz="2900" dirty="0"/>
              <a:t>MongoDB Compass: Provides a visual aggregation pipeline builder for NoSQL queries.</a:t>
            </a:r>
          </a:p>
          <a:p>
            <a:pPr lvl="1"/>
            <a:endParaRPr lang="en-US" sz="2900" dirty="0"/>
          </a:p>
          <a:p>
            <a:pPr marL="0" indent="0">
              <a:buNone/>
            </a:pPr>
            <a:r>
              <a:rPr lang="en-US" sz="3300" b="1" dirty="0"/>
              <a:t>Predefined Queries:</a:t>
            </a:r>
            <a:endParaRPr lang="en-US" sz="3300" dirty="0"/>
          </a:p>
          <a:p>
            <a:pPr lvl="1"/>
            <a:r>
              <a:rPr lang="en-US" sz="2900" dirty="0" err="1"/>
              <a:t>pgAdmin</a:t>
            </a:r>
            <a:r>
              <a:rPr lang="en-US" sz="2900" dirty="0"/>
              <a:t>: Offers predefined queries (e.g., view data, CRUD scripts) via right-click.</a:t>
            </a:r>
          </a:p>
          <a:p>
            <a:pPr lvl="1"/>
            <a:r>
              <a:rPr lang="en-US" sz="2900" dirty="0"/>
              <a:t>MongoDB Compass: No predefined SQL-like queries, relies on document-based query building.</a:t>
            </a:r>
          </a:p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FDA0BB9-AAAA-B980-84EB-7E90BDE7A230}"/>
              </a:ext>
            </a:extLst>
          </p:cNvPr>
          <p:cNvSpPr txBox="1">
            <a:spLocks/>
          </p:cNvSpPr>
          <p:nvPr/>
        </p:nvSpPr>
        <p:spPr>
          <a:xfrm>
            <a:off x="550930" y="4292434"/>
            <a:ext cx="5157787" cy="447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165F8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Similarities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1C331147-2F4A-9669-6541-6D9118CECF28}"/>
              </a:ext>
            </a:extLst>
          </p:cNvPr>
          <p:cNvSpPr txBox="1">
            <a:spLocks/>
          </p:cNvSpPr>
          <p:nvPr/>
        </p:nvSpPr>
        <p:spPr>
          <a:xfrm>
            <a:off x="1179320" y="4740109"/>
            <a:ext cx="10598484" cy="165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Both provide a GUI interface for database management.</a:t>
            </a:r>
          </a:p>
          <a:p>
            <a:r>
              <a:rPr lang="en-US" sz="1600" dirty="0"/>
              <a:t>Both allow import/export of data.</a:t>
            </a:r>
          </a:p>
          <a:p>
            <a:r>
              <a:rPr lang="en-US" sz="1600" dirty="0"/>
              <a:t>Both include a CLI window for command-line interaction.</a:t>
            </a:r>
          </a:p>
        </p:txBody>
      </p:sp>
    </p:spTree>
    <p:extLst>
      <p:ext uri="{BB962C8B-B14F-4D97-AF65-F5344CB8AC3E}">
        <p14:creationId xmlns:p14="http://schemas.microsoft.com/office/powerpoint/2010/main" val="337141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60B970-C773-0F56-8490-E8E974C1A4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0741" y="1690688"/>
            <a:ext cx="4630518" cy="45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382AD-28B1-86C9-65D8-6F5F409C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14DC8C-A4D3-7DF5-8602-48D0AD27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65853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E248-731E-FE3A-95EF-B22B8253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046CE-3DDB-7478-FAA7-85089D25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677298-1C88-1022-FD0F-133F32F71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93651"/>
              </p:ext>
            </p:extLst>
          </p:nvPr>
        </p:nvGraphicFramePr>
        <p:xfrm>
          <a:off x="838199" y="1690688"/>
          <a:ext cx="10515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 (Relational Databases)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MongoDB (NoSQL)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Strict, 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Schema-less (Flexible documents)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Tables, rows, and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Documents (JSON/BSON format)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Data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Normalized, uses joins to relate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Denormalized, embeds related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Schema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migrations, downtime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Dynamic, fields can be added/removed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for structured &amp; transactional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Best for unstructured, evolving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3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EFBF-634B-8469-C99C-7B0BD44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AE0C7-FBEA-A336-688B-C9A4E945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04FD35-E80C-2D2C-A3D5-F846BDCA7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99827"/>
              </p:ext>
            </p:extLst>
          </p:nvPr>
        </p:nvGraphicFramePr>
        <p:xfrm>
          <a:off x="838199" y="1690688"/>
          <a:ext cx="10515600" cy="39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 (Relational Databases)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MongoDB (NoSQL)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Scaling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Vertical Scaling (Scale-Up)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Horizontal Scaling (Scale-Out)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Data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Difficult to shard, manual 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Built-in sharding for automatic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Read/Write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Efficient for transactions, joins slow large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Faster reads, distributed 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Master-slave or cluster-based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Replica sets with automatic failover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High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complex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Native support for replication &amp; redundancy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0">
                <a:tc>
                  <a:txBody>
                    <a:bodyPr/>
                    <a:lstStyle/>
                    <a:p>
                      <a:r>
                        <a:t>Global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additional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Geo-distributed databases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7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2229</Words>
  <Application>Microsoft Macintosh PowerPoint</Application>
  <PresentationFormat>Widescreen</PresentationFormat>
  <Paragraphs>472</Paragraphs>
  <Slides>31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Menlo</vt:lpstr>
      <vt:lpstr>Wingdings</vt:lpstr>
      <vt:lpstr>Office Theme</vt:lpstr>
      <vt:lpstr>Data Management</vt:lpstr>
      <vt:lpstr>Introduction</vt:lpstr>
      <vt:lpstr>Interface Usability Layout</vt:lpstr>
      <vt:lpstr>Interface Usability Navigation &amp; Usability</vt:lpstr>
      <vt:lpstr>Interface Usability Navigation &amp; Usability</vt:lpstr>
      <vt:lpstr>Interface Usability Functionality</vt:lpstr>
      <vt:lpstr>Interface Usability Functionality</vt:lpstr>
      <vt:lpstr>Flexibility</vt:lpstr>
      <vt:lpstr>Scalability</vt:lpstr>
      <vt:lpstr>The Dataset</vt:lpstr>
      <vt:lpstr>Importing the tables</vt:lpstr>
      <vt:lpstr>Performance</vt:lpstr>
      <vt:lpstr>Key Observation</vt:lpstr>
      <vt:lpstr>Key Observation #2</vt:lpstr>
      <vt:lpstr>Integrity Checks</vt:lpstr>
      <vt:lpstr>Data Cleaning</vt:lpstr>
      <vt:lpstr>Foreign Keys</vt:lpstr>
      <vt:lpstr>Performance Queries Overview</vt:lpstr>
      <vt:lpstr>Simple Read and Write</vt:lpstr>
      <vt:lpstr>Simple Joins and Aggregations</vt:lpstr>
      <vt:lpstr>Text Search and Nested Updates</vt:lpstr>
      <vt:lpstr>Complex Joins</vt:lpstr>
      <vt:lpstr>Pagination, Deletion and Count</vt:lpstr>
      <vt:lpstr>Conclusions</vt:lpstr>
      <vt:lpstr>Thank you</vt:lpstr>
      <vt:lpstr>Query Language Comparison MongoDB</vt:lpstr>
      <vt:lpstr>Query Language Comparison PostgreSQL</vt:lpstr>
      <vt:lpstr>Query Language Comparison Syntax and Structure</vt:lpstr>
      <vt:lpstr>Query Language Comparison Data Model</vt:lpstr>
      <vt:lpstr>Query Language Comparison Joins and Relationships</vt:lpstr>
      <vt:lpstr>Query Language Comparison Aggregations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Natale</dc:creator>
  <cp:lastModifiedBy>Marco Natale</cp:lastModifiedBy>
  <cp:revision>2</cp:revision>
  <dcterms:created xsi:type="dcterms:W3CDTF">2025-02-25T13:49:24Z</dcterms:created>
  <dcterms:modified xsi:type="dcterms:W3CDTF">2025-03-07T16:18:29Z</dcterms:modified>
</cp:coreProperties>
</file>