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948D"/>
    <a:srgbClr val="EBEBEB"/>
    <a:srgbClr val="263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5AEC1-BD18-6647-AAD7-28673540952E}" v="179" dt="2025-02-04T20:00:47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6"/>
    <p:restoredTop sz="94618"/>
  </p:normalViewPr>
  <p:slideViewPr>
    <p:cSldViewPr snapToGrid="0">
      <p:cViewPr varScale="1">
        <p:scale>
          <a:sx n="207" d="100"/>
          <a:sy n="207" d="100"/>
        </p:scale>
        <p:origin x="19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D3EBD-CD33-7668-1C1F-6B68364F77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9FE9B-59F9-FA3B-72D3-885EF96D1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69CFA-705E-8A48-B0E1-C717A63F2290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129C8-5623-B0FA-AAAF-0C35CDE5F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B844-BE48-E136-4BC8-4F8196D919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26EC9-8FA6-5E4D-BA83-AFAF514C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896FB-876F-4649-8CE7-A6CE17A46988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BA2C4-12AD-7442-84CA-5F2B115D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34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0EAC-BCD0-3543-8FA4-23A66832D226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535E-4408-6C49-AB96-BA5CDE4B7FCA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6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84C3-FD87-D84E-AD55-378F51B25227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F913-8C6B-664F-84F0-A750B09481CE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6E68-7A92-EE4C-BB8E-7B8EAF90176F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1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263-22DD-8744-ACA8-FFD83022BA7B}" type="datetime1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B05F8117-F02C-CC49-A907-7E1D112143B6}" type="datetime1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3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4804-80D0-D147-871C-8BF6B4B15322}" type="datetime1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161F-EB25-5544-8E09-B1B239B2C424}" type="datetime1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0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48EA-3C03-544E-8EFE-E253FD5816A2}" type="datetime1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8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30F8-13E9-6B4D-A71B-441E5156992F}" type="datetime1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5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85E2ECF-5733-8547-B82F-0246F9755737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2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D56887-238C-2A8A-058C-31EF9E344A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938" r="9091" b="11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82002-6207-F1AE-98CA-4B3C7FFE3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Spotify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8322A-336B-E8A0-4335-AD76688A9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Visual Analytics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Marco Natale, Sahar </a:t>
            </a:r>
            <a:r>
              <a:rPr lang="en-US" sz="2000" dirty="0" err="1">
                <a:solidFill>
                  <a:schemeClr val="bg1"/>
                </a:solidFill>
              </a:rPr>
              <a:t>Khanlari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A.Y. 2024/2025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02E47-B559-53F4-7C22-39F69718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FBD0F-67FB-8C96-CACC-51F81501321C}"/>
              </a:ext>
            </a:extLst>
          </p:cNvPr>
          <p:cNvSpPr/>
          <p:nvPr/>
        </p:nvSpPr>
        <p:spPr>
          <a:xfrm>
            <a:off x="517868" y="508090"/>
            <a:ext cx="4695702" cy="1492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3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3E6843-148F-8C40-9B04-ED1F094FBB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 t="34938" r="9091" b="1142"/>
          <a:stretch/>
        </p:blipFill>
        <p:spPr>
          <a:xfrm>
            <a:off x="8562255" y="-2587"/>
            <a:ext cx="3629745" cy="2041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7FF4A-2FA2-B0BC-34AD-095F73F7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1060737"/>
          </a:xfrm>
        </p:spPr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953DF2-358D-FC9D-269F-95729030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249" y="2039145"/>
            <a:ext cx="11317501" cy="28452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Visualizing Spotify’s audio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Discover meaningful patterns and trends in Spotify songs.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Enhance user understanding of song characteristics, genre and artist popularity, and temporal trends.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5536475-A12F-01B2-2F49-52B1BB1E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0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6E68-9703-E9A4-4B4A-4254217B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1060737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F338B6-931F-AB11-A8C7-26C512E60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3894" y="2973668"/>
            <a:ext cx="2268361" cy="3158060"/>
          </a:xfrm>
        </p:spPr>
        <p:txBody>
          <a:bodyPr>
            <a:normAutofit/>
          </a:bodyPr>
          <a:lstStyle/>
          <a:p>
            <a:r>
              <a:rPr lang="en-US" b="1" dirty="0"/>
              <a:t>Audio Features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Danceability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Loudness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Liveness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A3C02-E616-7F65-D9C0-0159E7B0B88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 t="34938" r="9091" b="1142"/>
          <a:stretch/>
        </p:blipFill>
        <p:spPr>
          <a:xfrm>
            <a:off x="8562255" y="-2587"/>
            <a:ext cx="3629745" cy="2041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6DE67C-71C6-A1A5-7D02-EF3853504EC4}"/>
              </a:ext>
            </a:extLst>
          </p:cNvPr>
          <p:cNvSpPr txBox="1"/>
          <p:nvPr/>
        </p:nvSpPr>
        <p:spPr>
          <a:xfrm>
            <a:off x="517870" y="2973668"/>
            <a:ext cx="4507454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200" b="1" i="1" dirty="0"/>
              <a:t>Dataset</a:t>
            </a:r>
            <a:r>
              <a:rPr lang="en-US" sz="2200" i="1" dirty="0"/>
              <a:t>: 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200" i="1" dirty="0"/>
              <a:t>High popularity and low popularity Spotify songs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5E07B-A2B7-128F-03A6-9FC0A6224346}"/>
              </a:ext>
            </a:extLst>
          </p:cNvPr>
          <p:cNvSpPr txBox="1"/>
          <p:nvPr/>
        </p:nvSpPr>
        <p:spPr>
          <a:xfrm>
            <a:off x="9189968" y="2973668"/>
            <a:ext cx="2901874" cy="2959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Valence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i="1" dirty="0" err="1"/>
              <a:t>Speechiness</a:t>
            </a:r>
            <a:endParaRPr lang="en-US" sz="2200" i="1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i="1" dirty="0" err="1"/>
              <a:t>Instrumentalness</a:t>
            </a:r>
            <a:endParaRPr lang="en-US" sz="2200" i="1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Mode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Key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i="1" dirty="0" err="1"/>
              <a:t>Acousticness</a:t>
            </a:r>
            <a:endParaRPr lang="en-US" sz="2200" i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A6DD708-7E9F-7895-A9BC-18C3D7E5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0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F4F0-E122-A477-6051-A9794395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Workflow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BED27-4C61-8DA3-E7A2-27AC3ED2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69" y="2272609"/>
            <a:ext cx="9981594" cy="414780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Preprocessing:</a:t>
            </a:r>
          </a:p>
          <a:p>
            <a:pPr marL="1062990" lvl="3" indent="-514350"/>
            <a:r>
              <a:rPr lang="en-US" sz="2200" dirty="0"/>
              <a:t>Removing duplicates, selecting audio features</a:t>
            </a:r>
          </a:p>
          <a:p>
            <a:pPr marL="1062990" lvl="3" indent="-514350"/>
            <a:r>
              <a:rPr lang="en-US" sz="2200" dirty="0"/>
              <a:t>Standardization</a:t>
            </a:r>
          </a:p>
          <a:p>
            <a:pPr lvl="3" indent="0">
              <a:buNone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Dimensionality Reduction (PCA)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Clustering (K-Means)</a:t>
            </a:r>
          </a:p>
          <a:p>
            <a:pPr marL="1005840" lvl="3" indent="-457200"/>
            <a:r>
              <a:rPr lang="en-US" sz="2200" dirty="0"/>
              <a:t>Elbow method to identify optimal number of clusters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CA130-D95B-3D75-E514-150FCA2E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1FD3B-806C-40A6-8AFF-E1AACE00E4D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 t="34938" r="9091" b="1142"/>
          <a:stretch/>
        </p:blipFill>
        <p:spPr>
          <a:xfrm>
            <a:off x="8562255" y="-2587"/>
            <a:ext cx="3629745" cy="20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3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A94C97-36B9-F2E1-50FD-CB3EA416AC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 t="34938" r="9091" b="1142"/>
          <a:stretch/>
        </p:blipFill>
        <p:spPr>
          <a:xfrm>
            <a:off x="8562255" y="-2587"/>
            <a:ext cx="3629745" cy="2041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4B362A-EE6F-0750-3D05-0F3F91D0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59" y="659020"/>
            <a:ext cx="11165481" cy="1073056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4832B-E42A-AF8C-EE1C-5E0B5CAB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CD9B2-D6EC-0AFF-961F-BD53DD967D19}"/>
              </a:ext>
            </a:extLst>
          </p:cNvPr>
          <p:cNvSpPr txBox="1"/>
          <p:nvPr/>
        </p:nvSpPr>
        <p:spPr>
          <a:xfrm>
            <a:off x="513259" y="1732076"/>
            <a:ext cx="982484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Scatterplot: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Displays clusters based on PCA components.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Interactive: Clicking filters related visualizations.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Bar Chart: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Shows average values of audio features (e.g., energy, danceability).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Dynamic updates with smooth transitions.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Date Interval Selector: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Slider to filter songs by release date.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Top 10 Genres, Artists, and Tracks: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Quick insights with filtering capabilities.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Dataset Overview Panel: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Key statistics like total songs, average energy, and more.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548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C5AC-E8EE-C6FC-43F0-1FB13A15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9"/>
            <a:ext cx="9519015" cy="957968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8E69-69BA-4EE3-0D8E-6ADB44C53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70492"/>
            <a:ext cx="9874017" cy="3409099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Cluster Characteristics:</a:t>
            </a:r>
            <a:r>
              <a:rPr lang="en-US" sz="2400" dirty="0"/>
              <a:t> </a:t>
            </a:r>
            <a:r>
              <a:rPr lang="en-US" dirty="0"/>
              <a:t>Differentiating upbeat tracks vs. mellow songs.</a:t>
            </a:r>
          </a:p>
          <a:p>
            <a:endParaRPr lang="en-US" dirty="0"/>
          </a:p>
          <a:p>
            <a:r>
              <a:rPr lang="en-US" sz="2400" b="1" dirty="0"/>
              <a:t>Trends:</a:t>
            </a:r>
            <a:r>
              <a:rPr lang="en-US" sz="2400" dirty="0"/>
              <a:t> </a:t>
            </a:r>
            <a:r>
              <a:rPr lang="en-US" dirty="0"/>
              <a:t>Popularity of genres like K-pop, artist trends.</a:t>
            </a:r>
          </a:p>
          <a:p>
            <a:endParaRPr lang="en-US" dirty="0"/>
          </a:p>
          <a:p>
            <a:r>
              <a:rPr lang="en-US" sz="2400" b="1" dirty="0"/>
              <a:t>Temporal Patterns:</a:t>
            </a:r>
            <a:r>
              <a:rPr lang="en-US" sz="2400" dirty="0"/>
              <a:t> </a:t>
            </a:r>
            <a:r>
              <a:rPr lang="en-US" dirty="0"/>
              <a:t>Bias toward recent releases.</a:t>
            </a:r>
          </a:p>
          <a:p>
            <a:endParaRPr lang="en-US" dirty="0"/>
          </a:p>
          <a:p>
            <a:r>
              <a:rPr lang="en-US" sz="2400" b="1" dirty="0"/>
              <a:t>Feature Correlations:</a:t>
            </a:r>
            <a:r>
              <a:rPr lang="en-US" sz="2400" dirty="0"/>
              <a:t> </a:t>
            </a:r>
            <a:r>
              <a:rPr lang="en-US" dirty="0"/>
              <a:t>Positive correlation between energy &amp; loudness.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3731E-70D7-A182-7582-B0DC26E156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 t="34938" r="9091" b="1142"/>
          <a:stretch/>
        </p:blipFill>
        <p:spPr>
          <a:xfrm>
            <a:off x="8562255" y="-2587"/>
            <a:ext cx="3629745" cy="20417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9A09D-2E07-F24B-52CC-349B0944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4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A605-EF06-9423-0355-099FA72D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B4591-FAE9-518B-8C8C-066D45036A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 t="34938" r="9091" b="1142"/>
          <a:stretch/>
        </p:blipFill>
        <p:spPr>
          <a:xfrm>
            <a:off x="8562255" y="-2587"/>
            <a:ext cx="3629745" cy="20417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47FE4-FFC3-3885-94DA-D1B0E698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6A64E4A-3A07-D95F-84E6-F55F3A50C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75149"/>
              </p:ext>
            </p:extLst>
          </p:nvPr>
        </p:nvGraphicFramePr>
        <p:xfrm>
          <a:off x="1030311" y="2067821"/>
          <a:ext cx="10022375" cy="4109431"/>
        </p:xfrm>
        <a:graphic>
          <a:graphicData uri="http://schemas.openxmlformats.org/drawingml/2006/table">
            <a:tbl>
              <a:tblPr firstRow="1" firstCol="1">
                <a:tableStyleId>{E8034E78-7F5D-4C2E-B375-FC64B27BC917}</a:tableStyleId>
              </a:tblPr>
              <a:tblGrid>
                <a:gridCol w="1438089">
                  <a:extLst>
                    <a:ext uri="{9D8B030D-6E8A-4147-A177-3AD203B41FA5}">
                      <a16:colId xmlns:a16="http://schemas.microsoft.com/office/drawing/2014/main" val="810322724"/>
                    </a:ext>
                  </a:extLst>
                </a:gridCol>
                <a:gridCol w="3407164">
                  <a:extLst>
                    <a:ext uri="{9D8B030D-6E8A-4147-A177-3AD203B41FA5}">
                      <a16:colId xmlns:a16="http://schemas.microsoft.com/office/drawing/2014/main" val="862115866"/>
                    </a:ext>
                  </a:extLst>
                </a:gridCol>
                <a:gridCol w="1488498">
                  <a:extLst>
                    <a:ext uri="{9D8B030D-6E8A-4147-A177-3AD203B41FA5}">
                      <a16:colId xmlns:a16="http://schemas.microsoft.com/office/drawing/2014/main" val="408308209"/>
                    </a:ext>
                  </a:extLst>
                </a:gridCol>
                <a:gridCol w="1409806">
                  <a:extLst>
                    <a:ext uri="{9D8B030D-6E8A-4147-A177-3AD203B41FA5}">
                      <a16:colId xmlns:a16="http://schemas.microsoft.com/office/drawing/2014/main" val="2284929537"/>
                    </a:ext>
                  </a:extLst>
                </a:gridCol>
                <a:gridCol w="2278818">
                  <a:extLst>
                    <a:ext uri="{9D8B030D-6E8A-4147-A177-3AD203B41FA5}">
                      <a16:colId xmlns:a16="http://schemas.microsoft.com/office/drawing/2014/main" val="959845686"/>
                    </a:ext>
                  </a:extLst>
                </a:gridCol>
              </a:tblGrid>
              <a:tr h="6323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Study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9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Objective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9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Clustering Technique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9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Reduction Method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9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Dataset Used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9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330119"/>
                  </a:ext>
                </a:extLst>
              </a:tr>
              <a:tr h="8965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Our Approach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9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Visualize Spotify audio features to discover patterns</a:t>
                      </a:r>
                      <a:endParaRPr lang="en-US" sz="1400" dirty="0"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K-means</a:t>
                      </a:r>
                      <a:endParaRPr lang="en-US" sz="1400" dirty="0"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US" sz="1400" dirty="0"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Spotify Dataset</a:t>
                      </a:r>
                      <a:endParaRPr lang="en-US" sz="1400" dirty="0"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76817"/>
                  </a:ext>
                </a:extLst>
              </a:tr>
              <a:tr h="8965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Li (2024)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9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Enhance music recommendations using machine learning</a:t>
                      </a:r>
                      <a:endParaRPr lang="en-US" sz="1400" dirty="0"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K-means</a:t>
                      </a:r>
                      <a:endParaRPr lang="en-US" sz="1400" dirty="0"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US" sz="1400" dirty="0"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Spotify Dataset</a:t>
                      </a:r>
                      <a:endParaRPr lang="en-US" sz="1400" dirty="0"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792292"/>
                  </a:ext>
                </a:extLst>
              </a:tr>
              <a:tr h="78757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Wang &amp; Haque (2017)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9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Cluster classical music based on acoustic features</a:t>
                      </a:r>
                      <a:endParaRPr lang="en-US" sz="1400"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Spectral Clustering</a:t>
                      </a:r>
                      <a:endParaRPr lang="en-US" sz="1400" dirty="0"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None</a:t>
                      </a:r>
                      <a:endParaRPr lang="en-US" sz="1400" dirty="0"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MusicNet Database (Classical Music)</a:t>
                      </a:r>
                      <a:endParaRPr lang="en-US" sz="1400"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987048"/>
                  </a:ext>
                </a:extLst>
              </a:tr>
              <a:tr h="8965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Mukhopadhyay et al. (2024)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9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Compare content-based filtering with K-means for recommendations</a:t>
                      </a:r>
                      <a:endParaRPr lang="en-US" sz="1400"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K-means</a:t>
                      </a:r>
                      <a:endParaRPr lang="en-US" sz="1400" dirty="0"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US" sz="1400" dirty="0"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Spotify Dataset</a:t>
                      </a:r>
                      <a:endParaRPr lang="en-US" sz="1400" dirty="0">
                        <a:effectLst/>
                      </a:endParaRPr>
                    </a:p>
                  </a:txBody>
                  <a:tcPr marL="22169" marR="22169" marT="22169" marB="22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765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43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9BC61E-484C-8B0C-B2E0-8401B270C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C4E61DC-4B10-52C5-FB1D-FDA2B3151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9E853F-D87E-C0A6-0EED-7719BDDA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938" r="9091" b="11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89E076-6C91-70D0-F659-D8D700DE1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B84FF-8B9C-0C84-BD04-EBD32EAFB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52" y="2342187"/>
            <a:ext cx="5578132" cy="2173626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Thank you for your attention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18190-129E-CFF0-BAA2-9CB325DE1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9C0D-D213-2B5D-B0E2-A68F17A1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FA119-DA4F-50DE-5142-D74C5B966112}"/>
              </a:ext>
            </a:extLst>
          </p:cNvPr>
          <p:cNvSpPr/>
          <p:nvPr/>
        </p:nvSpPr>
        <p:spPr>
          <a:xfrm>
            <a:off x="517868" y="508090"/>
            <a:ext cx="4695702" cy="1492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2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315</Words>
  <Application>Microsoft Macintosh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Bierstadt</vt:lpstr>
      <vt:lpstr>Neue Haas Grotesk Text Pro</vt:lpstr>
      <vt:lpstr>GestaltVTI</vt:lpstr>
      <vt:lpstr>Spotify Dashboard</vt:lpstr>
      <vt:lpstr>Project Goals</vt:lpstr>
      <vt:lpstr>Data Structure</vt:lpstr>
      <vt:lpstr>Data Processing Workflow</vt:lpstr>
      <vt:lpstr>Visualizations</vt:lpstr>
      <vt:lpstr>Key Insights</vt:lpstr>
      <vt:lpstr>Related Works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Natale</dc:creator>
  <cp:lastModifiedBy>Marco Natale</cp:lastModifiedBy>
  <cp:revision>2</cp:revision>
  <dcterms:created xsi:type="dcterms:W3CDTF">2025-02-04T16:54:16Z</dcterms:created>
  <dcterms:modified xsi:type="dcterms:W3CDTF">2025-02-04T20:02:51Z</dcterms:modified>
</cp:coreProperties>
</file>