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1" r:id="rId3"/>
    <p:sldId id="262" r:id="rId4"/>
    <p:sldId id="263" r:id="rId5"/>
    <p:sldId id="264" r:id="rId6"/>
    <p:sldId id="265" r:id="rId7"/>
    <p:sldId id="267" r:id="rId8"/>
    <p:sldId id="268" r:id="rId9"/>
    <p:sldId id="266" r:id="rId10"/>
    <p:sldId id="269" r:id="rId11"/>
    <p:sldId id="270" r:id="rId12"/>
    <p:sldId id="271" r:id="rId13"/>
    <p:sldId id="272"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p:cViewPr varScale="1">
        <p:scale>
          <a:sx n="99" d="100"/>
          <a:sy n="99" d="100"/>
        </p:scale>
        <p:origin x="9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A2D5DC-64D1-4CDE-BFFC-BFD0F2B2579A}" type="datetimeFigureOut">
              <a:rPr lang="en-CA" smtClean="0"/>
              <a:t>2019-11-25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25D624-2230-4331-B07B-3DF5424C189F}" type="slidenum">
              <a:rPr lang="en-CA" smtClean="0"/>
              <a:t>‹#›</a:t>
            </a:fld>
            <a:endParaRPr lang="en-CA"/>
          </a:p>
        </p:txBody>
      </p:sp>
    </p:spTree>
    <p:extLst>
      <p:ext uri="{BB962C8B-B14F-4D97-AF65-F5344CB8AC3E}">
        <p14:creationId xmlns:p14="http://schemas.microsoft.com/office/powerpoint/2010/main" val="196509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Representation is a formal system or mapping by which the information can be specified </a:t>
            </a:r>
            <a:endParaRPr lang="en-CA" dirty="0"/>
          </a:p>
        </p:txBody>
      </p:sp>
      <p:sp>
        <p:nvSpPr>
          <p:cNvPr id="4" name="Slide Number Placeholder 3"/>
          <p:cNvSpPr>
            <a:spLocks noGrp="1"/>
          </p:cNvSpPr>
          <p:nvPr>
            <p:ph type="sldNum" sz="quarter" idx="5"/>
          </p:nvPr>
        </p:nvSpPr>
        <p:spPr/>
        <p:txBody>
          <a:bodyPr/>
          <a:lstStyle/>
          <a:p>
            <a:fld id="{CF25D624-2230-4331-B07B-3DF5424C189F}" type="slidenum">
              <a:rPr lang="en-CA" smtClean="0"/>
              <a:t>2</a:t>
            </a:fld>
            <a:endParaRPr lang="en-CA"/>
          </a:p>
        </p:txBody>
      </p:sp>
    </p:spTree>
    <p:extLst>
      <p:ext uri="{BB962C8B-B14F-4D97-AF65-F5344CB8AC3E}">
        <p14:creationId xmlns:p14="http://schemas.microsoft.com/office/powerpoint/2010/main" val="2464388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25D624-2230-4331-B07B-3DF5424C189F}" type="slidenum">
              <a:rPr lang="en-CA" smtClean="0"/>
              <a:t>4</a:t>
            </a:fld>
            <a:endParaRPr lang="en-CA"/>
          </a:p>
        </p:txBody>
      </p:sp>
    </p:spTree>
    <p:extLst>
      <p:ext uri="{BB962C8B-B14F-4D97-AF65-F5344CB8AC3E}">
        <p14:creationId xmlns:p14="http://schemas.microsoft.com/office/powerpoint/2010/main" val="1160695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effectLst/>
              </a:rPr>
              <a:t>if you click on any Country on the map, the OnClick event will trigger a callback function in Python to filter the data based on the selected Country and render the next chart (follow the arrow) with the filtered information. </a:t>
            </a:r>
            <a:endParaRPr lang="en-CA" dirty="0"/>
          </a:p>
        </p:txBody>
      </p:sp>
      <p:sp>
        <p:nvSpPr>
          <p:cNvPr id="4" name="Slide Number Placeholder 3"/>
          <p:cNvSpPr>
            <a:spLocks noGrp="1"/>
          </p:cNvSpPr>
          <p:nvPr>
            <p:ph type="sldNum" sz="quarter" idx="5"/>
          </p:nvPr>
        </p:nvSpPr>
        <p:spPr/>
        <p:txBody>
          <a:bodyPr/>
          <a:lstStyle/>
          <a:p>
            <a:fld id="{CF25D624-2230-4331-B07B-3DF5424C189F}" type="slidenum">
              <a:rPr lang="en-CA" smtClean="0"/>
              <a:t>6</a:t>
            </a:fld>
            <a:endParaRPr lang="en-CA"/>
          </a:p>
        </p:txBody>
      </p:sp>
    </p:spTree>
    <p:extLst>
      <p:ext uri="{BB962C8B-B14F-4D97-AF65-F5344CB8AC3E}">
        <p14:creationId xmlns:p14="http://schemas.microsoft.com/office/powerpoint/2010/main" val="2948194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7AE57D-0824-493C-9B5D-42E8C005128E}" type="datetimeFigureOut">
              <a:rPr lang="en-CA" smtClean="0"/>
              <a:t>2019-11-25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0B469A6-5261-4CDE-A01F-BE12C5C8C2FF}" type="slidenum">
              <a:rPr lang="en-CA" smtClean="0"/>
              <a:t>‹#›</a:t>
            </a:fld>
            <a:endParaRPr lang="en-CA"/>
          </a:p>
        </p:txBody>
      </p:sp>
    </p:spTree>
    <p:extLst>
      <p:ext uri="{BB962C8B-B14F-4D97-AF65-F5344CB8AC3E}">
        <p14:creationId xmlns:p14="http://schemas.microsoft.com/office/powerpoint/2010/main" val="3803124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7AE57D-0824-493C-9B5D-42E8C005128E}" type="datetimeFigureOut">
              <a:rPr lang="en-CA" smtClean="0"/>
              <a:t>2019-11-25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0B469A6-5261-4CDE-A01F-BE12C5C8C2FF}" type="slidenum">
              <a:rPr lang="en-CA" smtClean="0"/>
              <a:t>‹#›</a:t>
            </a:fld>
            <a:endParaRPr lang="en-CA"/>
          </a:p>
        </p:txBody>
      </p:sp>
    </p:spTree>
    <p:extLst>
      <p:ext uri="{BB962C8B-B14F-4D97-AF65-F5344CB8AC3E}">
        <p14:creationId xmlns:p14="http://schemas.microsoft.com/office/powerpoint/2010/main" val="4234367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7AE57D-0824-493C-9B5D-42E8C005128E}" type="datetimeFigureOut">
              <a:rPr lang="en-CA" smtClean="0"/>
              <a:t>2019-11-25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0B469A6-5261-4CDE-A01F-BE12C5C8C2FF}" type="slidenum">
              <a:rPr lang="en-CA" smtClean="0"/>
              <a:t>‹#›</a:t>
            </a:fld>
            <a:endParaRPr lang="en-CA"/>
          </a:p>
        </p:txBody>
      </p:sp>
    </p:spTree>
    <p:extLst>
      <p:ext uri="{BB962C8B-B14F-4D97-AF65-F5344CB8AC3E}">
        <p14:creationId xmlns:p14="http://schemas.microsoft.com/office/powerpoint/2010/main" val="1460950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AF7AE57D-0824-493C-9B5D-42E8C005128E}" type="datetimeFigureOut">
              <a:rPr lang="en-CA" smtClean="0"/>
              <a:t>2019-11-25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0B469A6-5261-4CDE-A01F-BE12C5C8C2FF}" type="slidenum">
              <a:rPr lang="en-CA" smtClean="0"/>
              <a:t>‹#›</a:t>
            </a:fld>
            <a:endParaRPr lang="en-CA"/>
          </a:p>
        </p:txBody>
      </p:sp>
    </p:spTree>
    <p:extLst>
      <p:ext uri="{BB962C8B-B14F-4D97-AF65-F5344CB8AC3E}">
        <p14:creationId xmlns:p14="http://schemas.microsoft.com/office/powerpoint/2010/main" val="2228977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AF7AE57D-0824-493C-9B5D-42E8C005128E}" type="datetimeFigureOut">
              <a:rPr lang="en-CA" smtClean="0"/>
              <a:t>2019-11-25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0B469A6-5261-4CDE-A01F-BE12C5C8C2FF}" type="slidenum">
              <a:rPr lang="en-CA" smtClean="0"/>
              <a:t>‹#›</a:t>
            </a:fld>
            <a:endParaRPr lang="en-CA"/>
          </a:p>
        </p:txBody>
      </p:sp>
    </p:spTree>
    <p:extLst>
      <p:ext uri="{BB962C8B-B14F-4D97-AF65-F5344CB8AC3E}">
        <p14:creationId xmlns:p14="http://schemas.microsoft.com/office/powerpoint/2010/main" val="4109513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7AE57D-0824-493C-9B5D-42E8C005128E}" type="datetimeFigureOut">
              <a:rPr lang="en-CA" smtClean="0"/>
              <a:t>2019-11-25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0B469A6-5261-4CDE-A01F-BE12C5C8C2FF}" type="slidenum">
              <a:rPr lang="en-CA" smtClean="0"/>
              <a:t>‹#›</a:t>
            </a:fld>
            <a:endParaRPr lang="en-CA"/>
          </a:p>
        </p:txBody>
      </p:sp>
    </p:spTree>
    <p:extLst>
      <p:ext uri="{BB962C8B-B14F-4D97-AF65-F5344CB8AC3E}">
        <p14:creationId xmlns:p14="http://schemas.microsoft.com/office/powerpoint/2010/main" val="1598454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7AE57D-0824-493C-9B5D-42E8C005128E}" type="datetimeFigureOut">
              <a:rPr lang="en-CA" smtClean="0"/>
              <a:t>2019-11-25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0B469A6-5261-4CDE-A01F-BE12C5C8C2FF}" type="slidenum">
              <a:rPr lang="en-CA" smtClean="0"/>
              <a:t>‹#›</a:t>
            </a:fld>
            <a:endParaRPr lang="en-CA"/>
          </a:p>
        </p:txBody>
      </p:sp>
    </p:spTree>
    <p:extLst>
      <p:ext uri="{BB962C8B-B14F-4D97-AF65-F5344CB8AC3E}">
        <p14:creationId xmlns:p14="http://schemas.microsoft.com/office/powerpoint/2010/main" val="2748350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AE57D-0824-493C-9B5D-42E8C005128E}" type="datetimeFigureOut">
              <a:rPr lang="en-CA" smtClean="0"/>
              <a:t>2019-11-25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0B469A6-5261-4CDE-A01F-BE12C5C8C2FF}" type="slidenum">
              <a:rPr lang="en-CA" smtClean="0"/>
              <a:t>‹#›</a:t>
            </a:fld>
            <a:endParaRPr lang="en-CA"/>
          </a:p>
        </p:txBody>
      </p:sp>
    </p:spTree>
    <p:extLst>
      <p:ext uri="{BB962C8B-B14F-4D97-AF65-F5344CB8AC3E}">
        <p14:creationId xmlns:p14="http://schemas.microsoft.com/office/powerpoint/2010/main" val="30786998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AE57D-0824-493C-9B5D-42E8C005128E}" type="datetimeFigureOut">
              <a:rPr lang="en-CA" smtClean="0"/>
              <a:t>2019-11-25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0B469A6-5261-4CDE-A01F-BE12C5C8C2FF}" type="slidenum">
              <a:rPr lang="en-CA" smtClean="0"/>
              <a:t>‹#›</a:t>
            </a:fld>
            <a:endParaRPr lang="en-CA"/>
          </a:p>
        </p:txBody>
      </p:sp>
    </p:spTree>
    <p:extLst>
      <p:ext uri="{BB962C8B-B14F-4D97-AF65-F5344CB8AC3E}">
        <p14:creationId xmlns:p14="http://schemas.microsoft.com/office/powerpoint/2010/main" val="169769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AE57D-0824-493C-9B5D-42E8C005128E}" type="datetimeFigureOut">
              <a:rPr lang="en-CA" smtClean="0"/>
              <a:t>2019-11-25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0B469A6-5261-4CDE-A01F-BE12C5C8C2FF}" type="slidenum">
              <a:rPr lang="en-CA" smtClean="0"/>
              <a:t>‹#›</a:t>
            </a:fld>
            <a:endParaRPr lang="en-CA"/>
          </a:p>
        </p:txBody>
      </p:sp>
    </p:spTree>
    <p:extLst>
      <p:ext uri="{BB962C8B-B14F-4D97-AF65-F5344CB8AC3E}">
        <p14:creationId xmlns:p14="http://schemas.microsoft.com/office/powerpoint/2010/main" val="1410622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7AE57D-0824-493C-9B5D-42E8C005128E}" type="datetimeFigureOut">
              <a:rPr lang="en-CA" smtClean="0"/>
              <a:t>2019-11-25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0B469A6-5261-4CDE-A01F-BE12C5C8C2FF}" type="slidenum">
              <a:rPr lang="en-CA" smtClean="0"/>
              <a:t>‹#›</a:t>
            </a:fld>
            <a:endParaRPr lang="en-CA"/>
          </a:p>
        </p:txBody>
      </p:sp>
    </p:spTree>
    <p:extLst>
      <p:ext uri="{BB962C8B-B14F-4D97-AF65-F5344CB8AC3E}">
        <p14:creationId xmlns:p14="http://schemas.microsoft.com/office/powerpoint/2010/main" val="796626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7AE57D-0824-493C-9B5D-42E8C005128E}" type="datetimeFigureOut">
              <a:rPr lang="en-CA" smtClean="0"/>
              <a:t>2019-11-25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0B469A6-5261-4CDE-A01F-BE12C5C8C2FF}" type="slidenum">
              <a:rPr lang="en-CA" smtClean="0"/>
              <a:t>‹#›</a:t>
            </a:fld>
            <a:endParaRPr lang="en-CA"/>
          </a:p>
        </p:txBody>
      </p:sp>
    </p:spTree>
    <p:extLst>
      <p:ext uri="{BB962C8B-B14F-4D97-AF65-F5344CB8AC3E}">
        <p14:creationId xmlns:p14="http://schemas.microsoft.com/office/powerpoint/2010/main" val="1164314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7AE57D-0824-493C-9B5D-42E8C005128E}" type="datetimeFigureOut">
              <a:rPr lang="en-CA" smtClean="0"/>
              <a:t>2019-11-25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0B469A6-5261-4CDE-A01F-BE12C5C8C2FF}" type="slidenum">
              <a:rPr lang="en-CA" smtClean="0"/>
              <a:t>‹#›</a:t>
            </a:fld>
            <a:endParaRPr lang="en-CA"/>
          </a:p>
        </p:txBody>
      </p:sp>
    </p:spTree>
    <p:extLst>
      <p:ext uri="{BB962C8B-B14F-4D97-AF65-F5344CB8AC3E}">
        <p14:creationId xmlns:p14="http://schemas.microsoft.com/office/powerpoint/2010/main" val="3171815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7AE57D-0824-493C-9B5D-42E8C005128E}" type="datetimeFigureOut">
              <a:rPr lang="en-CA" smtClean="0"/>
              <a:t>2019-11-25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0B469A6-5261-4CDE-A01F-BE12C5C8C2FF}" type="slidenum">
              <a:rPr lang="en-CA" smtClean="0"/>
              <a:t>‹#›</a:t>
            </a:fld>
            <a:endParaRPr lang="en-CA"/>
          </a:p>
        </p:txBody>
      </p:sp>
    </p:spTree>
    <p:extLst>
      <p:ext uri="{BB962C8B-B14F-4D97-AF65-F5344CB8AC3E}">
        <p14:creationId xmlns:p14="http://schemas.microsoft.com/office/powerpoint/2010/main" val="3179839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7AE57D-0824-493C-9B5D-42E8C005128E}" type="datetimeFigureOut">
              <a:rPr lang="en-CA" smtClean="0"/>
              <a:t>2019-11-25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0B469A6-5261-4CDE-A01F-BE12C5C8C2FF}" type="slidenum">
              <a:rPr lang="en-CA" smtClean="0"/>
              <a:t>‹#›</a:t>
            </a:fld>
            <a:endParaRPr lang="en-CA"/>
          </a:p>
        </p:txBody>
      </p:sp>
    </p:spTree>
    <p:extLst>
      <p:ext uri="{BB962C8B-B14F-4D97-AF65-F5344CB8AC3E}">
        <p14:creationId xmlns:p14="http://schemas.microsoft.com/office/powerpoint/2010/main" val="2053374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7AE57D-0824-493C-9B5D-42E8C005128E}" type="datetimeFigureOut">
              <a:rPr lang="en-CA" smtClean="0"/>
              <a:t>2019-11-25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0B469A6-5261-4CDE-A01F-BE12C5C8C2FF}" type="slidenum">
              <a:rPr lang="en-CA" smtClean="0"/>
              <a:t>‹#›</a:t>
            </a:fld>
            <a:endParaRPr lang="en-CA"/>
          </a:p>
        </p:txBody>
      </p:sp>
    </p:spTree>
    <p:extLst>
      <p:ext uri="{BB962C8B-B14F-4D97-AF65-F5344CB8AC3E}">
        <p14:creationId xmlns:p14="http://schemas.microsoft.com/office/powerpoint/2010/main" val="2921996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AF7AE57D-0824-493C-9B5D-42E8C005128E}" type="datetimeFigureOut">
              <a:rPr lang="en-CA" smtClean="0"/>
              <a:t>2019-11-25</a:t>
            </a:fld>
            <a:endParaRPr lang="en-CA"/>
          </a:p>
        </p:txBody>
      </p:sp>
      <p:sp>
        <p:nvSpPr>
          <p:cNvPr id="6" name="Footer Placeholder 5"/>
          <p:cNvSpPr>
            <a:spLocks noGrp="1"/>
          </p:cNvSpPr>
          <p:nvPr>
            <p:ph type="ftr" sz="quarter" idx="11"/>
          </p:nvPr>
        </p:nvSpPr>
        <p:spPr>
          <a:xfrm>
            <a:off x="1141412" y="5883275"/>
            <a:ext cx="5105400" cy="365125"/>
          </a:xfrm>
        </p:spPr>
        <p:txBody>
          <a:bodyPr/>
          <a:lstStyle/>
          <a:p>
            <a:endParaRPr lang="en-CA"/>
          </a:p>
        </p:txBody>
      </p:sp>
      <p:sp>
        <p:nvSpPr>
          <p:cNvPr id="7" name="Slide Number Placeholder 6"/>
          <p:cNvSpPr>
            <a:spLocks noGrp="1"/>
          </p:cNvSpPr>
          <p:nvPr>
            <p:ph type="sldNum" sz="quarter" idx="12"/>
          </p:nvPr>
        </p:nvSpPr>
        <p:spPr>
          <a:xfrm>
            <a:off x="10742612" y="5883275"/>
            <a:ext cx="322567" cy="365125"/>
          </a:xfrm>
        </p:spPr>
        <p:txBody>
          <a:bodyPr/>
          <a:lstStyle/>
          <a:p>
            <a:fld id="{F0B469A6-5261-4CDE-A01F-BE12C5C8C2FF}" type="slidenum">
              <a:rPr lang="en-CA" smtClean="0"/>
              <a:t>‹#›</a:t>
            </a:fld>
            <a:endParaRPr lang="en-CA"/>
          </a:p>
        </p:txBody>
      </p:sp>
    </p:spTree>
    <p:extLst>
      <p:ext uri="{BB962C8B-B14F-4D97-AF65-F5344CB8AC3E}">
        <p14:creationId xmlns:p14="http://schemas.microsoft.com/office/powerpoint/2010/main" val="129989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F7AE57D-0824-493C-9B5D-42E8C005128E}" type="datetimeFigureOut">
              <a:rPr lang="en-CA" smtClean="0"/>
              <a:t>2019-11-25</a:t>
            </a:fld>
            <a:endParaRPr lang="en-CA"/>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CA"/>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0B469A6-5261-4CDE-A01F-BE12C5C8C2FF}" type="slidenum">
              <a:rPr lang="en-CA" smtClean="0"/>
              <a:t>‹#›</a:t>
            </a:fld>
            <a:endParaRPr lang="en-CA"/>
          </a:p>
        </p:txBody>
      </p:sp>
    </p:spTree>
    <p:extLst>
      <p:ext uri="{BB962C8B-B14F-4D97-AF65-F5344CB8AC3E}">
        <p14:creationId xmlns:p14="http://schemas.microsoft.com/office/powerpoint/2010/main" val="1467228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DE427-9EDD-45FC-8E32-01370BC9501B}"/>
              </a:ext>
            </a:extLst>
          </p:cNvPr>
          <p:cNvSpPr>
            <a:spLocks noGrp="1"/>
          </p:cNvSpPr>
          <p:nvPr>
            <p:ph type="ctrTitle"/>
          </p:nvPr>
        </p:nvSpPr>
        <p:spPr>
          <a:xfrm>
            <a:off x="1524000" y="1122363"/>
            <a:ext cx="9144000" cy="838412"/>
          </a:xfrm>
        </p:spPr>
        <p:txBody>
          <a:bodyPr>
            <a:normAutofit fontScale="90000"/>
          </a:bodyPr>
          <a:lstStyle/>
          <a:p>
            <a:r>
              <a:rPr lang="en-CA" sz="4800" dirty="0"/>
              <a:t>Global Terrorism Data</a:t>
            </a:r>
            <a:br>
              <a:rPr lang="en-CA" sz="4800" dirty="0"/>
            </a:br>
            <a:endParaRPr lang="en-CA" sz="4800" dirty="0"/>
          </a:p>
        </p:txBody>
      </p:sp>
      <p:sp>
        <p:nvSpPr>
          <p:cNvPr id="3" name="Subtitle 2">
            <a:extLst>
              <a:ext uri="{FF2B5EF4-FFF2-40B4-BE49-F238E27FC236}">
                <a16:creationId xmlns:a16="http://schemas.microsoft.com/office/drawing/2014/main" id="{AB76CDCC-C8B1-49CB-A178-43385FC217DC}"/>
              </a:ext>
            </a:extLst>
          </p:cNvPr>
          <p:cNvSpPr>
            <a:spLocks noGrp="1"/>
          </p:cNvSpPr>
          <p:nvPr>
            <p:ph type="subTitle" idx="1"/>
          </p:nvPr>
        </p:nvSpPr>
        <p:spPr>
          <a:xfrm>
            <a:off x="1524000" y="1718998"/>
            <a:ext cx="9144000" cy="4137464"/>
          </a:xfrm>
        </p:spPr>
        <p:txBody>
          <a:bodyPr/>
          <a:lstStyle/>
          <a:p>
            <a:pPr algn="l"/>
            <a:r>
              <a:rPr lang="en-CA" dirty="0"/>
              <a:t>Data Description:</a:t>
            </a:r>
          </a:p>
          <a:p>
            <a:pPr algn="l"/>
            <a:endParaRPr lang="en-CA" dirty="0"/>
          </a:p>
          <a:p>
            <a:pPr marL="342900" indent="-342900" algn="l">
              <a:buFont typeface="Arial" panose="020B0604020202020204" pitchFamily="34" charset="0"/>
              <a:buChar char="•"/>
            </a:pPr>
            <a:r>
              <a:rPr lang="en-CA" dirty="0"/>
              <a:t>Terrorism Data from 2000 to 2017</a:t>
            </a:r>
          </a:p>
          <a:p>
            <a:pPr marL="342900" indent="-342900" algn="l">
              <a:buFont typeface="Arial" panose="020B0604020202020204" pitchFamily="34" charset="0"/>
              <a:buChar char="•"/>
            </a:pPr>
            <a:r>
              <a:rPr lang="en-CA" dirty="0"/>
              <a:t>Main Columns: Year, Country, Region, City, Group, Attack Type, Killed, Wounded, Summary</a:t>
            </a:r>
          </a:p>
          <a:p>
            <a:pPr marL="342900" indent="-342900" algn="l">
              <a:buFont typeface="Arial" panose="020B0604020202020204" pitchFamily="34" charset="0"/>
              <a:buChar char="•"/>
            </a:pPr>
            <a:r>
              <a:rPr lang="en-CA" dirty="0"/>
              <a:t>Data is somewhat hierarchical</a:t>
            </a:r>
          </a:p>
          <a:p>
            <a:pPr marL="342900" indent="-342900" algn="l">
              <a:buFont typeface="Arial" panose="020B0604020202020204" pitchFamily="34" charset="0"/>
              <a:buChar char="•"/>
            </a:pPr>
            <a:r>
              <a:rPr lang="en-CA" dirty="0"/>
              <a:t>Year &gt; Country &gt; Group &gt; Attack Type &gt; Casualties &gt; City &gt; Summary </a:t>
            </a:r>
          </a:p>
          <a:p>
            <a:pPr algn="l"/>
            <a:endParaRPr lang="en-CA" dirty="0"/>
          </a:p>
        </p:txBody>
      </p:sp>
    </p:spTree>
    <p:extLst>
      <p:ext uri="{BB962C8B-B14F-4D97-AF65-F5344CB8AC3E}">
        <p14:creationId xmlns:p14="http://schemas.microsoft.com/office/powerpoint/2010/main" val="1105427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02C9D-FECF-4ABB-8A18-7D8433EF5672}"/>
              </a:ext>
            </a:extLst>
          </p:cNvPr>
          <p:cNvSpPr>
            <a:spLocks noGrp="1"/>
          </p:cNvSpPr>
          <p:nvPr>
            <p:ph type="title"/>
          </p:nvPr>
        </p:nvSpPr>
        <p:spPr>
          <a:xfrm>
            <a:off x="641022" y="216816"/>
            <a:ext cx="10406389" cy="1074657"/>
          </a:xfrm>
        </p:spPr>
        <p:txBody>
          <a:bodyPr/>
          <a:lstStyle/>
          <a:p>
            <a:r>
              <a:rPr lang="en-CA" dirty="0"/>
              <a:t>Discovering Data Tasks</a:t>
            </a:r>
          </a:p>
        </p:txBody>
      </p:sp>
      <p:sp>
        <p:nvSpPr>
          <p:cNvPr id="3" name="Content Placeholder 2">
            <a:extLst>
              <a:ext uri="{FF2B5EF4-FFF2-40B4-BE49-F238E27FC236}">
                <a16:creationId xmlns:a16="http://schemas.microsoft.com/office/drawing/2014/main" id="{F9BFB931-AEF6-412C-B689-D500F852A659}"/>
              </a:ext>
            </a:extLst>
          </p:cNvPr>
          <p:cNvSpPr>
            <a:spLocks noGrp="1"/>
          </p:cNvSpPr>
          <p:nvPr>
            <p:ph idx="1"/>
          </p:nvPr>
        </p:nvSpPr>
        <p:spPr>
          <a:xfrm>
            <a:off x="641022" y="1159498"/>
            <a:ext cx="11038787" cy="5481686"/>
          </a:xfrm>
        </p:spPr>
        <p:txBody>
          <a:bodyPr>
            <a:normAutofit/>
          </a:bodyPr>
          <a:lstStyle/>
          <a:p>
            <a:r>
              <a:rPr lang="en-CA" dirty="0"/>
              <a:t>Using traditional data needs</a:t>
            </a:r>
          </a:p>
          <a:p>
            <a:pPr lvl="1">
              <a:buFont typeface="Wingdings" panose="05000000000000000000" pitchFamily="2" charset="2"/>
              <a:buChar char="Ø"/>
            </a:pPr>
            <a:r>
              <a:rPr lang="en-CA" dirty="0"/>
              <a:t>Looking at yearly trends in terrorism activity</a:t>
            </a:r>
          </a:p>
          <a:p>
            <a:pPr lvl="1">
              <a:buFont typeface="Wingdings" panose="05000000000000000000" pitchFamily="2" charset="2"/>
              <a:buChar char="Ø"/>
            </a:pPr>
            <a:r>
              <a:rPr lang="en-CA" dirty="0"/>
              <a:t>Comparing – terrorism activity v/s countries, attack types v/s groups</a:t>
            </a:r>
          </a:p>
          <a:p>
            <a:pPr lvl="1">
              <a:buFont typeface="Wingdings" panose="05000000000000000000" pitchFamily="2" charset="2"/>
              <a:buChar char="Ø"/>
            </a:pPr>
            <a:r>
              <a:rPr lang="en-CA" dirty="0"/>
              <a:t>Grouping by region</a:t>
            </a:r>
          </a:p>
          <a:p>
            <a:pPr marL="457200" lvl="1" indent="0">
              <a:buNone/>
            </a:pPr>
            <a:endParaRPr lang="en-CA" dirty="0"/>
          </a:p>
          <a:p>
            <a:pPr>
              <a:buFont typeface="Arial" panose="020B0604020202020204" pitchFamily="34" charset="0"/>
              <a:buChar char="•"/>
            </a:pPr>
            <a:r>
              <a:rPr lang="en-CA" dirty="0"/>
              <a:t>Schneiderman's Mantra</a:t>
            </a:r>
          </a:p>
          <a:p>
            <a:pPr lvl="1">
              <a:buFont typeface="Wingdings" panose="05000000000000000000" pitchFamily="2" charset="2"/>
              <a:buChar char="Ø"/>
            </a:pPr>
            <a:r>
              <a:rPr lang="en-CA" dirty="0"/>
              <a:t>Overview – looking at the big picture of the dataset (Forced Layout)</a:t>
            </a:r>
          </a:p>
          <a:p>
            <a:pPr lvl="1">
              <a:buFont typeface="Wingdings" panose="05000000000000000000" pitchFamily="2" charset="2"/>
              <a:buChar char="Ø"/>
            </a:pPr>
            <a:r>
              <a:rPr lang="en-CA" dirty="0"/>
              <a:t>Selection/Filter – the drilldown section makes full use of selection and Filter</a:t>
            </a:r>
          </a:p>
          <a:p>
            <a:pPr lvl="1">
              <a:buFont typeface="Wingdings" panose="05000000000000000000" pitchFamily="2" charset="2"/>
              <a:buChar char="Ø"/>
            </a:pPr>
            <a:r>
              <a:rPr lang="en-CA" dirty="0"/>
              <a:t>Details on demand – OnClick Events on All charts provide more details</a:t>
            </a:r>
          </a:p>
          <a:p>
            <a:pPr lvl="1">
              <a:buFont typeface="Arial" panose="020B0604020202020204" pitchFamily="34" charset="0"/>
              <a:buChar char="•"/>
            </a:pPr>
            <a:endParaRPr lang="en-CA" dirty="0"/>
          </a:p>
          <a:p>
            <a:pPr>
              <a:buFont typeface="Arial" panose="020B0604020202020204" pitchFamily="34" charset="0"/>
              <a:buChar char="•"/>
            </a:pPr>
            <a:r>
              <a:rPr lang="en-CA" dirty="0"/>
              <a:t>Revealing What is in the data</a:t>
            </a:r>
          </a:p>
          <a:p>
            <a:pPr lvl="1">
              <a:buFont typeface="Wingdings" panose="05000000000000000000" pitchFamily="2" charset="2"/>
              <a:buChar char="Ø"/>
            </a:pPr>
            <a:r>
              <a:rPr lang="en-CA" dirty="0"/>
              <a:t>Exploring how each measure varies with the dimension changes</a:t>
            </a:r>
          </a:p>
          <a:p>
            <a:pPr lvl="1">
              <a:buFont typeface="Wingdings" panose="05000000000000000000" pitchFamily="2" charset="2"/>
              <a:buChar char="Ø"/>
            </a:pPr>
            <a:r>
              <a:rPr lang="en-CA" dirty="0"/>
              <a:t>Exposing hidden trends – movement of groups within a country</a:t>
            </a:r>
          </a:p>
        </p:txBody>
      </p:sp>
    </p:spTree>
    <p:extLst>
      <p:ext uri="{BB962C8B-B14F-4D97-AF65-F5344CB8AC3E}">
        <p14:creationId xmlns:p14="http://schemas.microsoft.com/office/powerpoint/2010/main" val="1976264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05F52-09A7-4CC1-91F4-A80FCBA341CF}"/>
              </a:ext>
            </a:extLst>
          </p:cNvPr>
          <p:cNvSpPr>
            <a:spLocks noGrp="1"/>
          </p:cNvSpPr>
          <p:nvPr>
            <p:ph type="title"/>
          </p:nvPr>
        </p:nvSpPr>
        <p:spPr>
          <a:xfrm>
            <a:off x="1141413" y="609600"/>
            <a:ext cx="9905998" cy="992957"/>
          </a:xfrm>
        </p:spPr>
        <p:txBody>
          <a:bodyPr/>
          <a:lstStyle/>
          <a:p>
            <a:r>
              <a:rPr lang="en-CA" dirty="0"/>
              <a:t>Ideation </a:t>
            </a:r>
          </a:p>
        </p:txBody>
      </p:sp>
      <p:sp>
        <p:nvSpPr>
          <p:cNvPr id="3" name="Content Placeholder 2">
            <a:extLst>
              <a:ext uri="{FF2B5EF4-FFF2-40B4-BE49-F238E27FC236}">
                <a16:creationId xmlns:a16="http://schemas.microsoft.com/office/drawing/2014/main" id="{5E1A1E72-9E84-4C52-8149-4F28F46C16D2}"/>
              </a:ext>
            </a:extLst>
          </p:cNvPr>
          <p:cNvSpPr>
            <a:spLocks noGrp="1"/>
          </p:cNvSpPr>
          <p:nvPr>
            <p:ph idx="1"/>
          </p:nvPr>
        </p:nvSpPr>
        <p:spPr>
          <a:xfrm>
            <a:off x="1141413" y="1319753"/>
            <a:ext cx="9905998" cy="4471447"/>
          </a:xfrm>
        </p:spPr>
        <p:txBody>
          <a:bodyPr/>
          <a:lstStyle/>
          <a:p>
            <a:pPr marL="0" indent="0">
              <a:buNone/>
            </a:pPr>
            <a:endParaRPr lang="en-CA" dirty="0"/>
          </a:p>
          <a:p>
            <a:r>
              <a:rPr lang="en-CA" dirty="0"/>
              <a:t>Initial design </a:t>
            </a:r>
          </a:p>
          <a:p>
            <a:pPr lvl="1"/>
            <a:r>
              <a:rPr lang="en-CA" dirty="0"/>
              <a:t>20 Conceptually different Charts/Plots</a:t>
            </a:r>
          </a:p>
          <a:p>
            <a:pPr marL="457200" lvl="1" indent="0">
              <a:buNone/>
            </a:pPr>
            <a:endParaRPr lang="en-CA" dirty="0"/>
          </a:p>
          <a:p>
            <a:r>
              <a:rPr lang="en-CA" dirty="0"/>
              <a:t>Elaborate </a:t>
            </a:r>
            <a:r>
              <a:rPr lang="en-CA" dirty="0">
                <a:sym typeface="Wingdings" panose="05000000000000000000" pitchFamily="2" charset="2"/>
              </a:rPr>
              <a:t> Reduce  Repeat</a:t>
            </a:r>
          </a:p>
          <a:p>
            <a:pPr lvl="1"/>
            <a:r>
              <a:rPr lang="en-CA" dirty="0">
                <a:sym typeface="Wingdings" panose="05000000000000000000" pitchFamily="2" charset="2"/>
              </a:rPr>
              <a:t>Choose 10 best designs that fits the purpose/needs for the project</a:t>
            </a:r>
          </a:p>
          <a:p>
            <a:pPr marL="457200" lvl="1" indent="0">
              <a:buNone/>
            </a:pPr>
            <a:endParaRPr lang="en-CA" dirty="0">
              <a:sym typeface="Wingdings" panose="05000000000000000000" pitchFamily="2" charset="2"/>
            </a:endParaRPr>
          </a:p>
          <a:p>
            <a:r>
              <a:rPr lang="en-CA" dirty="0">
                <a:sym typeface="Wingdings" panose="05000000000000000000" pitchFamily="2" charset="2"/>
              </a:rPr>
              <a:t>Refine </a:t>
            </a:r>
          </a:p>
          <a:p>
            <a:pPr lvl="1"/>
            <a:r>
              <a:rPr lang="en-CA" dirty="0">
                <a:sym typeface="Wingdings" panose="05000000000000000000" pitchFamily="2" charset="2"/>
              </a:rPr>
              <a:t>Choose top 4 or 3 for the final design</a:t>
            </a:r>
          </a:p>
          <a:p>
            <a:endParaRPr lang="en-CA" dirty="0"/>
          </a:p>
          <a:p>
            <a:pPr lvl="1"/>
            <a:endParaRPr lang="en-CA" dirty="0"/>
          </a:p>
        </p:txBody>
      </p:sp>
    </p:spTree>
    <p:extLst>
      <p:ext uri="{BB962C8B-B14F-4D97-AF65-F5344CB8AC3E}">
        <p14:creationId xmlns:p14="http://schemas.microsoft.com/office/powerpoint/2010/main" val="379164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4341A-2085-4DB4-8549-CAFE7BD39795}"/>
              </a:ext>
            </a:extLst>
          </p:cNvPr>
          <p:cNvSpPr>
            <a:spLocks noGrp="1"/>
          </p:cNvSpPr>
          <p:nvPr>
            <p:ph type="title"/>
          </p:nvPr>
        </p:nvSpPr>
        <p:spPr>
          <a:xfrm>
            <a:off x="556182" y="609600"/>
            <a:ext cx="11114202" cy="776140"/>
          </a:xfrm>
        </p:spPr>
        <p:txBody>
          <a:bodyPr>
            <a:normAutofit fontScale="90000"/>
          </a:bodyPr>
          <a:lstStyle/>
          <a:p>
            <a:r>
              <a:rPr lang="en-US" dirty="0"/>
              <a:t>self-reflection, peer evaluation and experimenter evaluation</a:t>
            </a:r>
            <a:endParaRPr lang="en-CA" dirty="0"/>
          </a:p>
        </p:txBody>
      </p:sp>
      <p:sp>
        <p:nvSpPr>
          <p:cNvPr id="3" name="Content Placeholder 2">
            <a:extLst>
              <a:ext uri="{FF2B5EF4-FFF2-40B4-BE49-F238E27FC236}">
                <a16:creationId xmlns:a16="http://schemas.microsoft.com/office/drawing/2014/main" id="{C2D9FA0A-41CB-491A-8182-400BCDFD6BE4}"/>
              </a:ext>
            </a:extLst>
          </p:cNvPr>
          <p:cNvSpPr>
            <a:spLocks noGrp="1"/>
          </p:cNvSpPr>
          <p:nvPr>
            <p:ph idx="1"/>
          </p:nvPr>
        </p:nvSpPr>
        <p:spPr>
          <a:xfrm>
            <a:off x="556182" y="1593130"/>
            <a:ext cx="11114202" cy="4817097"/>
          </a:xfrm>
        </p:spPr>
        <p:txBody>
          <a:bodyPr>
            <a:normAutofit/>
          </a:bodyPr>
          <a:lstStyle/>
          <a:p>
            <a:r>
              <a:rPr lang="en-CA" dirty="0"/>
              <a:t>Self Reflection</a:t>
            </a:r>
          </a:p>
          <a:p>
            <a:pPr lvl="1">
              <a:buFont typeface="Wingdings" panose="05000000000000000000" pitchFamily="2" charset="2"/>
              <a:buChar char="Ø"/>
            </a:pPr>
            <a:r>
              <a:rPr lang="en-CA" dirty="0"/>
              <a:t>to show everything on 1 screen without compromising the size of the visualizations</a:t>
            </a:r>
          </a:p>
          <a:p>
            <a:pPr lvl="1">
              <a:buFont typeface="Wingdings" panose="05000000000000000000" pitchFamily="2" charset="2"/>
              <a:buChar char="Ø"/>
            </a:pPr>
            <a:r>
              <a:rPr lang="en-CA" dirty="0"/>
              <a:t>To encode the data in such a way that is not offensive to anyone</a:t>
            </a:r>
          </a:p>
          <a:p>
            <a:pPr marL="457200" lvl="1" indent="0">
              <a:buNone/>
            </a:pPr>
            <a:endParaRPr lang="en-CA" dirty="0"/>
          </a:p>
          <a:p>
            <a:r>
              <a:rPr lang="en-CA" dirty="0"/>
              <a:t>Peer Evaluation</a:t>
            </a:r>
          </a:p>
          <a:p>
            <a:pPr lvl="1">
              <a:buFont typeface="Wingdings" panose="05000000000000000000" pitchFamily="2" charset="2"/>
              <a:buChar char="Ø"/>
            </a:pPr>
            <a:r>
              <a:rPr lang="en-CA" dirty="0"/>
              <a:t>Asked classmates opinions of our choices on color tones, icons and placements</a:t>
            </a:r>
          </a:p>
          <a:p>
            <a:pPr marL="457200" lvl="1" indent="0">
              <a:buNone/>
            </a:pPr>
            <a:endParaRPr lang="en-CA" dirty="0"/>
          </a:p>
          <a:p>
            <a:r>
              <a:rPr lang="en-CA" dirty="0"/>
              <a:t>Experimenter Evaluation </a:t>
            </a:r>
          </a:p>
          <a:p>
            <a:pPr lvl="1">
              <a:buFont typeface="Wingdings" panose="05000000000000000000" pitchFamily="2" charset="2"/>
              <a:buChar char="Ø"/>
            </a:pPr>
            <a:r>
              <a:rPr lang="en-CA" dirty="0"/>
              <a:t>You had a look at our design and provided some feedbacks which were implemented </a:t>
            </a:r>
          </a:p>
          <a:p>
            <a:pPr lvl="1">
              <a:buFont typeface="Wingdings" panose="05000000000000000000" pitchFamily="2" charset="2"/>
              <a:buChar char="Ø"/>
            </a:pPr>
            <a:r>
              <a:rPr lang="en-CA" dirty="0"/>
              <a:t>Add Directional arrow to show where to go next</a:t>
            </a:r>
          </a:p>
          <a:p>
            <a:pPr lvl="1">
              <a:buFont typeface="Wingdings" panose="05000000000000000000" pitchFamily="2" charset="2"/>
              <a:buChar char="Ø"/>
            </a:pPr>
            <a:r>
              <a:rPr lang="en-CA" dirty="0"/>
              <a:t>Add annotations (text area to show selected data points)</a:t>
            </a:r>
          </a:p>
        </p:txBody>
      </p:sp>
    </p:spTree>
    <p:extLst>
      <p:ext uri="{BB962C8B-B14F-4D97-AF65-F5344CB8AC3E}">
        <p14:creationId xmlns:p14="http://schemas.microsoft.com/office/powerpoint/2010/main" val="3982150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B368C-C443-43FE-87E9-C965FD62F566}"/>
              </a:ext>
            </a:extLst>
          </p:cNvPr>
          <p:cNvSpPr>
            <a:spLocks noGrp="1"/>
          </p:cNvSpPr>
          <p:nvPr>
            <p:ph type="title"/>
          </p:nvPr>
        </p:nvSpPr>
        <p:spPr>
          <a:xfrm>
            <a:off x="1141413" y="609600"/>
            <a:ext cx="9905998" cy="842128"/>
          </a:xfrm>
        </p:spPr>
        <p:txBody>
          <a:bodyPr/>
          <a:lstStyle/>
          <a:p>
            <a:r>
              <a:rPr lang="en-CA" dirty="0"/>
              <a:t>Different Layout approaches</a:t>
            </a:r>
          </a:p>
        </p:txBody>
      </p:sp>
      <p:sp>
        <p:nvSpPr>
          <p:cNvPr id="3" name="Content Placeholder 2">
            <a:extLst>
              <a:ext uri="{FF2B5EF4-FFF2-40B4-BE49-F238E27FC236}">
                <a16:creationId xmlns:a16="http://schemas.microsoft.com/office/drawing/2014/main" id="{9412C204-E71D-4787-AABB-5FE559ED53E5}"/>
              </a:ext>
            </a:extLst>
          </p:cNvPr>
          <p:cNvSpPr>
            <a:spLocks noGrp="1"/>
          </p:cNvSpPr>
          <p:nvPr>
            <p:ph idx="1"/>
          </p:nvPr>
        </p:nvSpPr>
        <p:spPr>
          <a:xfrm>
            <a:off x="1141413" y="1225485"/>
            <a:ext cx="9905998" cy="5514680"/>
          </a:xfrm>
        </p:spPr>
        <p:txBody>
          <a:bodyPr>
            <a:normAutofit/>
          </a:bodyPr>
          <a:lstStyle/>
          <a:p>
            <a:r>
              <a:rPr lang="en-CA" dirty="0"/>
              <a:t>3 Different approaches – Good</a:t>
            </a:r>
          </a:p>
          <a:p>
            <a:pPr lvl="1">
              <a:buFont typeface="Wingdings" panose="05000000000000000000" pitchFamily="2" charset="2"/>
              <a:buChar char="Ø"/>
            </a:pPr>
            <a:r>
              <a:rPr lang="en-CA" dirty="0"/>
              <a:t>Using Pie Chart instead of Donut Chart</a:t>
            </a:r>
          </a:p>
          <a:p>
            <a:pPr lvl="1">
              <a:buFont typeface="Wingdings" panose="05000000000000000000" pitchFamily="2" charset="2"/>
              <a:buChar char="Ø"/>
            </a:pPr>
            <a:r>
              <a:rPr lang="en-CA" dirty="0"/>
              <a:t>Bubble Map for Analyzing Terrorism Count By Country</a:t>
            </a:r>
          </a:p>
          <a:p>
            <a:pPr lvl="1">
              <a:buFont typeface="Wingdings" panose="05000000000000000000" pitchFamily="2" charset="2"/>
              <a:buChar char="Ø"/>
            </a:pPr>
            <a:r>
              <a:rPr lang="en-CA" dirty="0"/>
              <a:t> Interactive Sunburst instead of Forced Layout</a:t>
            </a:r>
          </a:p>
          <a:p>
            <a:pPr marL="457200" lvl="1" indent="0">
              <a:buNone/>
            </a:pPr>
            <a:endParaRPr lang="en-CA" dirty="0"/>
          </a:p>
          <a:p>
            <a:r>
              <a:rPr lang="en-CA" dirty="0"/>
              <a:t>3 Different approaches – problematic</a:t>
            </a:r>
          </a:p>
          <a:p>
            <a:pPr lvl="1"/>
            <a:r>
              <a:rPr lang="en-CA" dirty="0"/>
              <a:t>Using a Stacked Bar Chart instead of Donut chart (Representing 2 dimensions is not efficient with stacked bar chart)</a:t>
            </a:r>
          </a:p>
          <a:p>
            <a:pPr lvl="1"/>
            <a:r>
              <a:rPr lang="en-CA" dirty="0"/>
              <a:t>Replacing Choropleth Map by scatter plot (we‘ll Lose the geographical positioning of countries) </a:t>
            </a:r>
          </a:p>
          <a:p>
            <a:pPr lvl="1"/>
            <a:r>
              <a:rPr lang="en-CA" dirty="0"/>
              <a:t>Using a tree map instead of Forced Layout – (Tree maps are quite confusing to read especially when we have many dimensions)</a:t>
            </a:r>
          </a:p>
        </p:txBody>
      </p:sp>
    </p:spTree>
    <p:extLst>
      <p:ext uri="{BB962C8B-B14F-4D97-AF65-F5344CB8AC3E}">
        <p14:creationId xmlns:p14="http://schemas.microsoft.com/office/powerpoint/2010/main" val="3933157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46107-BC28-4969-9A57-624B90A2FE25}"/>
              </a:ext>
            </a:extLst>
          </p:cNvPr>
          <p:cNvSpPr>
            <a:spLocks noGrp="1"/>
          </p:cNvSpPr>
          <p:nvPr>
            <p:ph type="title"/>
          </p:nvPr>
        </p:nvSpPr>
        <p:spPr>
          <a:xfrm>
            <a:off x="471340" y="226244"/>
            <a:ext cx="11302738" cy="933254"/>
          </a:xfrm>
        </p:spPr>
        <p:txBody>
          <a:bodyPr>
            <a:normAutofit/>
          </a:bodyPr>
          <a:lstStyle/>
          <a:p>
            <a:r>
              <a:rPr lang="en-CA" dirty="0"/>
              <a:t>Cognitive and Perceptual factors</a:t>
            </a:r>
          </a:p>
        </p:txBody>
      </p:sp>
      <p:sp>
        <p:nvSpPr>
          <p:cNvPr id="3" name="Content Placeholder 2">
            <a:extLst>
              <a:ext uri="{FF2B5EF4-FFF2-40B4-BE49-F238E27FC236}">
                <a16:creationId xmlns:a16="http://schemas.microsoft.com/office/drawing/2014/main" id="{6B352134-F342-477F-8FA5-881856E50716}"/>
              </a:ext>
            </a:extLst>
          </p:cNvPr>
          <p:cNvSpPr>
            <a:spLocks noGrp="1"/>
          </p:cNvSpPr>
          <p:nvPr>
            <p:ph idx="1"/>
          </p:nvPr>
        </p:nvSpPr>
        <p:spPr>
          <a:xfrm>
            <a:off x="471340" y="1159497"/>
            <a:ext cx="11302738" cy="5377489"/>
          </a:xfrm>
        </p:spPr>
        <p:txBody>
          <a:bodyPr>
            <a:normAutofit/>
          </a:bodyPr>
          <a:lstStyle/>
          <a:p>
            <a:pPr lvl="0"/>
            <a:endParaRPr lang="en-US" dirty="0">
              <a:effectLst/>
            </a:endParaRPr>
          </a:p>
          <a:p>
            <a:pPr lvl="0"/>
            <a:r>
              <a:rPr lang="en-US" dirty="0">
                <a:effectLst/>
              </a:rPr>
              <a:t>Color blindness </a:t>
            </a:r>
          </a:p>
          <a:p>
            <a:pPr lvl="1"/>
            <a:r>
              <a:rPr lang="en-US" dirty="0">
                <a:effectLst/>
              </a:rPr>
              <a:t>we tried to use colors combinations that would not affect people who are color blind e.g. Light Green and Yellow, Blue and Gray</a:t>
            </a:r>
          </a:p>
          <a:p>
            <a:pPr lvl="1"/>
            <a:r>
              <a:rPr lang="en-US" dirty="0">
                <a:effectLst/>
              </a:rPr>
              <a:t>In both the bar chart and the donut chart the data points are separated by different colors</a:t>
            </a:r>
          </a:p>
          <a:p>
            <a:pPr marL="457200" lvl="1" indent="0">
              <a:buNone/>
            </a:pPr>
            <a:endParaRPr lang="en-US" dirty="0">
              <a:effectLst/>
            </a:endParaRPr>
          </a:p>
          <a:p>
            <a:pPr lvl="0"/>
            <a:r>
              <a:rPr lang="en-US" dirty="0">
                <a:effectLst/>
              </a:rPr>
              <a:t>Factors you read very quickly and factors that take longer (require scanning)</a:t>
            </a:r>
          </a:p>
          <a:p>
            <a:pPr lvl="1"/>
            <a:r>
              <a:rPr lang="en-CA" dirty="0">
                <a:effectLst/>
              </a:rPr>
              <a:t>Choosing the cities on the stacked bar chart takes longer then choosing attack type (donut chart)</a:t>
            </a:r>
          </a:p>
          <a:p>
            <a:pPr marL="457200" lvl="1" indent="0">
              <a:buNone/>
            </a:pPr>
            <a:endParaRPr lang="en-CA" dirty="0">
              <a:effectLst/>
            </a:endParaRPr>
          </a:p>
          <a:p>
            <a:pPr lvl="0"/>
            <a:r>
              <a:rPr lang="en-US" dirty="0">
                <a:effectLst/>
              </a:rPr>
              <a:t>Color models</a:t>
            </a:r>
          </a:p>
          <a:p>
            <a:pPr lvl="1"/>
            <a:r>
              <a:rPr lang="en-US" dirty="0">
                <a:effectLst/>
              </a:rPr>
              <a:t>We used the Reds Color Scale to denote the frequency of Terrorism attacks</a:t>
            </a:r>
            <a:endParaRPr lang="en-CA" dirty="0">
              <a:effectLst/>
            </a:endParaRPr>
          </a:p>
          <a:p>
            <a:endParaRPr lang="en-CA" dirty="0"/>
          </a:p>
        </p:txBody>
      </p:sp>
    </p:spTree>
    <p:extLst>
      <p:ext uri="{BB962C8B-B14F-4D97-AF65-F5344CB8AC3E}">
        <p14:creationId xmlns:p14="http://schemas.microsoft.com/office/powerpoint/2010/main" val="4185843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D581C-A43D-4203-B4B4-25E93C28DE31}"/>
              </a:ext>
            </a:extLst>
          </p:cNvPr>
          <p:cNvSpPr>
            <a:spLocks noGrp="1"/>
          </p:cNvSpPr>
          <p:nvPr>
            <p:ph type="title"/>
          </p:nvPr>
        </p:nvSpPr>
        <p:spPr>
          <a:xfrm>
            <a:off x="377072" y="263952"/>
            <a:ext cx="11472421" cy="970959"/>
          </a:xfrm>
        </p:spPr>
        <p:txBody>
          <a:bodyPr>
            <a:normAutofit fontScale="90000"/>
          </a:bodyPr>
          <a:lstStyle/>
          <a:p>
            <a:r>
              <a:rPr lang="en-CA" dirty="0"/>
              <a:t>Representation Choice</a:t>
            </a:r>
            <a:br>
              <a:rPr lang="en-CA" dirty="0"/>
            </a:br>
            <a:endParaRPr lang="en-CA" dirty="0"/>
          </a:p>
        </p:txBody>
      </p:sp>
      <p:sp>
        <p:nvSpPr>
          <p:cNvPr id="3" name="Content Placeholder 2">
            <a:extLst>
              <a:ext uri="{FF2B5EF4-FFF2-40B4-BE49-F238E27FC236}">
                <a16:creationId xmlns:a16="http://schemas.microsoft.com/office/drawing/2014/main" id="{99602E2C-805F-4DE9-B2D8-4E86A9E20DAC}"/>
              </a:ext>
            </a:extLst>
          </p:cNvPr>
          <p:cNvSpPr>
            <a:spLocks noGrp="1"/>
          </p:cNvSpPr>
          <p:nvPr>
            <p:ph idx="1"/>
          </p:nvPr>
        </p:nvSpPr>
        <p:spPr>
          <a:xfrm>
            <a:off x="117819" y="707009"/>
            <a:ext cx="8375731" cy="6014302"/>
          </a:xfrm>
        </p:spPr>
        <p:txBody>
          <a:bodyPr>
            <a:normAutofit/>
          </a:bodyPr>
          <a:lstStyle/>
          <a:p>
            <a:r>
              <a:rPr lang="en-CA" dirty="0"/>
              <a:t>Choropleth map</a:t>
            </a:r>
          </a:p>
          <a:p>
            <a:pPr lvl="1"/>
            <a:r>
              <a:rPr lang="en-CA" dirty="0">
                <a:effectLst/>
              </a:rPr>
              <a:t>The boundaries between countries are well defined allowing the audience to distinguish the countries clearly</a:t>
            </a:r>
          </a:p>
          <a:p>
            <a:pPr lvl="1"/>
            <a:r>
              <a:rPr lang="en-CA" dirty="0">
                <a:effectLst/>
              </a:rPr>
              <a:t>The color bar (with color gradient) besides the map shows the frequency of terrorism attacks </a:t>
            </a:r>
          </a:p>
          <a:p>
            <a:r>
              <a:rPr lang="en-CA" dirty="0"/>
              <a:t>Bar Chart</a:t>
            </a:r>
          </a:p>
          <a:p>
            <a:pPr lvl="1"/>
            <a:r>
              <a:rPr lang="en-CA" dirty="0">
                <a:effectLst/>
              </a:rPr>
              <a:t>Simple yet effective way to sort the group with the highest terrorist attacks using a bar char compared to other charts e.g. bubble chart</a:t>
            </a:r>
          </a:p>
          <a:p>
            <a:r>
              <a:rPr lang="en-CA" dirty="0"/>
              <a:t>Exploded Donut Chart</a:t>
            </a:r>
          </a:p>
          <a:p>
            <a:pPr lvl="1"/>
            <a:r>
              <a:rPr lang="en-CA" dirty="0">
                <a:effectLst/>
              </a:rPr>
              <a:t>We are analyzing one dimension (Attack Type) for 1 specific terrorist group</a:t>
            </a:r>
          </a:p>
          <a:p>
            <a:pPr lvl="1"/>
            <a:r>
              <a:rPr lang="en-CA" dirty="0">
                <a:effectLst/>
              </a:rPr>
              <a:t>The donut chart is elegant and conveys a lot of information at first sight e.g. the proportions of each Attack Type is visible right away when you look at the chart.</a:t>
            </a:r>
          </a:p>
          <a:p>
            <a:pPr lvl="1"/>
            <a:r>
              <a:rPr lang="en-CA" dirty="0">
                <a:effectLst/>
              </a:rPr>
              <a:t>the colors show the different categories of Attack Types employed.</a:t>
            </a:r>
          </a:p>
        </p:txBody>
      </p:sp>
      <p:pic>
        <p:nvPicPr>
          <p:cNvPr id="4" name="Picture 3">
            <a:extLst>
              <a:ext uri="{FF2B5EF4-FFF2-40B4-BE49-F238E27FC236}">
                <a16:creationId xmlns:a16="http://schemas.microsoft.com/office/drawing/2014/main" id="{5199E8F1-C01A-4956-928D-084E032209C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578388" y="136338"/>
            <a:ext cx="3530354" cy="1928132"/>
          </a:xfrm>
          <a:prstGeom prst="rect">
            <a:avLst/>
          </a:prstGeom>
          <a:noFill/>
          <a:ln>
            <a:solidFill>
              <a:schemeClr val="tx1"/>
            </a:solidFill>
          </a:ln>
        </p:spPr>
      </p:pic>
      <p:pic>
        <p:nvPicPr>
          <p:cNvPr id="6" name="Picture 5">
            <a:extLst>
              <a:ext uri="{FF2B5EF4-FFF2-40B4-BE49-F238E27FC236}">
                <a16:creationId xmlns:a16="http://schemas.microsoft.com/office/drawing/2014/main" id="{EEAB6135-76E9-4572-B4BE-233850ABD91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578386" y="2192084"/>
            <a:ext cx="3530355" cy="2106930"/>
          </a:xfrm>
          <a:prstGeom prst="rect">
            <a:avLst/>
          </a:prstGeom>
          <a:noFill/>
          <a:ln>
            <a:noFill/>
          </a:ln>
        </p:spPr>
      </p:pic>
      <p:pic>
        <p:nvPicPr>
          <p:cNvPr id="7" name="Picture 6">
            <a:extLst>
              <a:ext uri="{FF2B5EF4-FFF2-40B4-BE49-F238E27FC236}">
                <a16:creationId xmlns:a16="http://schemas.microsoft.com/office/drawing/2014/main" id="{A2F11D13-0FF8-4306-83BB-0A79AEBE875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8578388" y="4426628"/>
            <a:ext cx="3530353" cy="2294683"/>
          </a:xfrm>
          <a:prstGeom prst="rect">
            <a:avLst/>
          </a:prstGeom>
          <a:noFill/>
          <a:ln>
            <a:noFill/>
          </a:ln>
        </p:spPr>
      </p:pic>
    </p:spTree>
    <p:extLst>
      <p:ext uri="{BB962C8B-B14F-4D97-AF65-F5344CB8AC3E}">
        <p14:creationId xmlns:p14="http://schemas.microsoft.com/office/powerpoint/2010/main" val="1036125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2F770FF-3EB4-4909-AA01-43DDAA7BABD5}"/>
              </a:ext>
            </a:extLst>
          </p:cNvPr>
          <p:cNvSpPr>
            <a:spLocks noGrp="1"/>
          </p:cNvSpPr>
          <p:nvPr>
            <p:ph type="title"/>
          </p:nvPr>
        </p:nvSpPr>
        <p:spPr>
          <a:xfrm>
            <a:off x="377072" y="263952"/>
            <a:ext cx="11472421" cy="970959"/>
          </a:xfrm>
        </p:spPr>
        <p:txBody>
          <a:bodyPr>
            <a:normAutofit fontScale="90000"/>
          </a:bodyPr>
          <a:lstStyle/>
          <a:p>
            <a:r>
              <a:rPr lang="en-CA" dirty="0"/>
              <a:t>Representation Choice (continued)</a:t>
            </a:r>
            <a:br>
              <a:rPr lang="en-CA" dirty="0"/>
            </a:br>
            <a:endParaRPr lang="en-CA" dirty="0"/>
          </a:p>
        </p:txBody>
      </p:sp>
      <p:sp>
        <p:nvSpPr>
          <p:cNvPr id="7" name="Content Placeholder 2">
            <a:extLst>
              <a:ext uri="{FF2B5EF4-FFF2-40B4-BE49-F238E27FC236}">
                <a16:creationId xmlns:a16="http://schemas.microsoft.com/office/drawing/2014/main" id="{DFE95781-1CC9-4A94-8CEA-CCA2AD165004}"/>
              </a:ext>
            </a:extLst>
          </p:cNvPr>
          <p:cNvSpPr>
            <a:spLocks noGrp="1"/>
          </p:cNvSpPr>
          <p:nvPr>
            <p:ph idx="1"/>
          </p:nvPr>
        </p:nvSpPr>
        <p:spPr>
          <a:xfrm>
            <a:off x="165721" y="846306"/>
            <a:ext cx="8488085" cy="5747742"/>
          </a:xfrm>
        </p:spPr>
        <p:txBody>
          <a:bodyPr>
            <a:normAutofit/>
          </a:bodyPr>
          <a:lstStyle/>
          <a:p>
            <a:r>
              <a:rPr lang="en-CA" dirty="0"/>
              <a:t>Stacked Bar Chart</a:t>
            </a:r>
          </a:p>
          <a:p>
            <a:pPr lvl="1"/>
            <a:r>
              <a:rPr lang="en-CA" dirty="0">
                <a:effectLst/>
              </a:rPr>
              <a:t>We have multiple measures (Killed and Wounded Counts) and a single dimension (City) and the stacked bar chart can gracefully represent this information.</a:t>
            </a:r>
          </a:p>
          <a:p>
            <a:r>
              <a:rPr lang="en-CA" dirty="0"/>
              <a:t>Data Table</a:t>
            </a:r>
          </a:p>
          <a:p>
            <a:pPr lvl="1"/>
            <a:r>
              <a:rPr lang="en-CA" dirty="0">
                <a:effectLst/>
              </a:rPr>
              <a:t>Since we have textual information about the summary of most terrorism attacks, we wanted to expose this information to the audience because this the deepest and most detailed information present in our entire dataset. </a:t>
            </a:r>
          </a:p>
          <a:p>
            <a:r>
              <a:rPr lang="en-CA" dirty="0"/>
              <a:t>Forced Layout</a:t>
            </a:r>
          </a:p>
          <a:p>
            <a:pPr lvl="1"/>
            <a:r>
              <a:rPr lang="en-CA" dirty="0">
                <a:effectLst/>
              </a:rPr>
              <a:t>It does fulfill our need to display all the data in our subset on a single visualization</a:t>
            </a:r>
          </a:p>
          <a:p>
            <a:pPr lvl="1"/>
            <a:r>
              <a:rPr lang="en-CA" dirty="0">
                <a:effectLst/>
              </a:rPr>
              <a:t>The forced layout is flexible in terms of restricting the amount information on the screen. All the data could be confined under 1 single node.</a:t>
            </a:r>
          </a:p>
          <a:p>
            <a:pPr lvl="1"/>
            <a:r>
              <a:rPr lang="en-CA" dirty="0">
                <a:effectLst/>
              </a:rPr>
              <a:t>a very powerful visualization tool for analyzing hierarchical data.</a:t>
            </a:r>
          </a:p>
        </p:txBody>
      </p:sp>
      <p:pic>
        <p:nvPicPr>
          <p:cNvPr id="8" name="Picture 7">
            <a:extLst>
              <a:ext uri="{FF2B5EF4-FFF2-40B4-BE49-F238E27FC236}">
                <a16:creationId xmlns:a16="http://schemas.microsoft.com/office/drawing/2014/main" id="{4CBEE317-0619-454A-9597-6D8EDED063B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759959" y="97983"/>
            <a:ext cx="3300885" cy="2104174"/>
          </a:xfrm>
          <a:prstGeom prst="rect">
            <a:avLst/>
          </a:prstGeom>
          <a:noFill/>
          <a:ln>
            <a:solidFill>
              <a:schemeClr val="tx1"/>
            </a:solidFill>
          </a:ln>
        </p:spPr>
      </p:pic>
      <p:pic>
        <p:nvPicPr>
          <p:cNvPr id="9" name="Picture 8">
            <a:extLst>
              <a:ext uri="{FF2B5EF4-FFF2-40B4-BE49-F238E27FC236}">
                <a16:creationId xmlns:a16="http://schemas.microsoft.com/office/drawing/2014/main" id="{85BD60F1-CEC3-430C-AA12-EB2944272FB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59958" y="2368126"/>
            <a:ext cx="3300885" cy="1794672"/>
          </a:xfrm>
          <a:prstGeom prst="rect">
            <a:avLst/>
          </a:prstGeom>
          <a:noFill/>
          <a:ln>
            <a:noFill/>
          </a:ln>
        </p:spPr>
      </p:pic>
      <p:pic>
        <p:nvPicPr>
          <p:cNvPr id="2" name="Picture 1">
            <a:extLst>
              <a:ext uri="{FF2B5EF4-FFF2-40B4-BE49-F238E27FC236}">
                <a16:creationId xmlns:a16="http://schemas.microsoft.com/office/drawing/2014/main" id="{D54DAA49-4EDA-47B5-A1ED-478B4285E31E}"/>
              </a:ext>
            </a:extLst>
          </p:cNvPr>
          <p:cNvPicPr>
            <a:picLocks noChangeAspect="1"/>
          </p:cNvPicPr>
          <p:nvPr/>
        </p:nvPicPr>
        <p:blipFill>
          <a:blip r:embed="rId4"/>
          <a:stretch>
            <a:fillRect/>
          </a:stretch>
        </p:blipFill>
        <p:spPr>
          <a:xfrm>
            <a:off x="8759958" y="4328767"/>
            <a:ext cx="3300885" cy="2404323"/>
          </a:xfrm>
          <a:prstGeom prst="rect">
            <a:avLst/>
          </a:prstGeom>
        </p:spPr>
      </p:pic>
    </p:spTree>
    <p:extLst>
      <p:ext uri="{BB962C8B-B14F-4D97-AF65-F5344CB8AC3E}">
        <p14:creationId xmlns:p14="http://schemas.microsoft.com/office/powerpoint/2010/main" val="2214530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482E7-08AA-42A0-AAF1-4A02890BF2E5}"/>
              </a:ext>
            </a:extLst>
          </p:cNvPr>
          <p:cNvSpPr>
            <a:spLocks noGrp="1"/>
          </p:cNvSpPr>
          <p:nvPr>
            <p:ph type="title"/>
          </p:nvPr>
        </p:nvSpPr>
        <p:spPr>
          <a:xfrm>
            <a:off x="395926" y="359924"/>
            <a:ext cx="11359299" cy="603114"/>
          </a:xfrm>
        </p:spPr>
        <p:txBody>
          <a:bodyPr>
            <a:normAutofit/>
          </a:bodyPr>
          <a:lstStyle/>
          <a:p>
            <a:r>
              <a:rPr lang="en-CA" dirty="0"/>
              <a:t>Presentation Choice</a:t>
            </a:r>
          </a:p>
        </p:txBody>
      </p:sp>
      <p:sp>
        <p:nvSpPr>
          <p:cNvPr id="3" name="Content Placeholder 2">
            <a:extLst>
              <a:ext uri="{FF2B5EF4-FFF2-40B4-BE49-F238E27FC236}">
                <a16:creationId xmlns:a16="http://schemas.microsoft.com/office/drawing/2014/main" id="{362D78F5-63E1-470C-905A-17F4049B027C}"/>
              </a:ext>
            </a:extLst>
          </p:cNvPr>
          <p:cNvSpPr>
            <a:spLocks noGrp="1"/>
          </p:cNvSpPr>
          <p:nvPr>
            <p:ph idx="1"/>
          </p:nvPr>
        </p:nvSpPr>
        <p:spPr>
          <a:xfrm>
            <a:off x="252918" y="1070043"/>
            <a:ext cx="11702375" cy="5428034"/>
          </a:xfrm>
        </p:spPr>
        <p:txBody>
          <a:bodyPr>
            <a:normAutofit fontScale="92500" lnSpcReduction="10000"/>
          </a:bodyPr>
          <a:lstStyle/>
          <a:p>
            <a:r>
              <a:rPr lang="en-CA" dirty="0"/>
              <a:t>Full Screen Use</a:t>
            </a:r>
          </a:p>
          <a:p>
            <a:pPr lvl="1"/>
            <a:r>
              <a:rPr lang="en-CA" dirty="0">
                <a:effectLst/>
              </a:rPr>
              <a:t>We have used the entire screen to minimize vacant spaces</a:t>
            </a:r>
          </a:p>
          <a:p>
            <a:pPr lvl="1"/>
            <a:endParaRPr lang="en-CA" dirty="0">
              <a:effectLst/>
            </a:endParaRPr>
          </a:p>
          <a:p>
            <a:r>
              <a:rPr lang="en-CA" dirty="0">
                <a:effectLst/>
              </a:rPr>
              <a:t>Scrolling</a:t>
            </a:r>
            <a:endParaRPr lang="en-CA" b="1" dirty="0">
              <a:effectLst/>
            </a:endParaRPr>
          </a:p>
          <a:p>
            <a:pPr lvl="1"/>
            <a:r>
              <a:rPr lang="en-CA" dirty="0">
                <a:effectLst/>
              </a:rPr>
              <a:t>Since all this information could not be confined in one single page, we have enabled the scrolling capability to move from one level to the next and to navigate vertically on the page.</a:t>
            </a:r>
          </a:p>
          <a:p>
            <a:pPr marL="457200" lvl="1" indent="0">
              <a:buNone/>
            </a:pPr>
            <a:endParaRPr lang="en-CA" dirty="0">
              <a:effectLst/>
            </a:endParaRPr>
          </a:p>
          <a:p>
            <a:r>
              <a:rPr lang="en-CA" dirty="0">
                <a:effectLst/>
              </a:rPr>
              <a:t>Organizing Data Components on Screen</a:t>
            </a:r>
            <a:endParaRPr lang="en-CA" b="1" dirty="0">
              <a:effectLst/>
            </a:endParaRPr>
          </a:p>
          <a:p>
            <a:pPr lvl="1"/>
            <a:r>
              <a:rPr lang="en-CA" dirty="0">
                <a:effectLst/>
              </a:rPr>
              <a:t>The charts have been arranged in a hierarchical manner where Year is at the top of the screen (top level in the hierarchy) while Summary (lowest level in hierarchy) is at the bottom of the page. </a:t>
            </a:r>
          </a:p>
          <a:p>
            <a:pPr lvl="1"/>
            <a:r>
              <a:rPr lang="en-CA" dirty="0">
                <a:effectLst/>
              </a:rPr>
              <a:t>Year &gt; Country &gt; Group &gt; Attack Type &gt; City &gt; Summary</a:t>
            </a:r>
          </a:p>
          <a:p>
            <a:pPr marL="457200" lvl="1" indent="0">
              <a:buNone/>
            </a:pPr>
            <a:endParaRPr lang="en-CA" dirty="0">
              <a:effectLst/>
            </a:endParaRPr>
          </a:p>
          <a:p>
            <a:r>
              <a:rPr lang="en-CA" dirty="0">
                <a:effectLst/>
              </a:rPr>
              <a:t>Flow Indicator</a:t>
            </a:r>
            <a:endParaRPr lang="en-CA" b="1" dirty="0">
              <a:effectLst/>
            </a:endParaRPr>
          </a:p>
          <a:p>
            <a:pPr lvl="1"/>
            <a:r>
              <a:rPr lang="en-CA" dirty="0">
                <a:effectLst/>
              </a:rPr>
              <a:t>The data flow is indicated by red arrows having specific directions on the screen. It provides a path to navigate from one chart to the other on the screen. </a:t>
            </a:r>
          </a:p>
        </p:txBody>
      </p:sp>
    </p:spTree>
    <p:extLst>
      <p:ext uri="{BB962C8B-B14F-4D97-AF65-F5344CB8AC3E}">
        <p14:creationId xmlns:p14="http://schemas.microsoft.com/office/powerpoint/2010/main" val="2082891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F084FE-241C-4DAC-B360-BF120FA550BF}"/>
              </a:ext>
            </a:extLst>
          </p:cNvPr>
          <p:cNvSpPr>
            <a:spLocks noGrp="1"/>
          </p:cNvSpPr>
          <p:nvPr>
            <p:ph idx="1"/>
          </p:nvPr>
        </p:nvSpPr>
        <p:spPr>
          <a:xfrm>
            <a:off x="471340" y="680937"/>
            <a:ext cx="11265031" cy="5946106"/>
          </a:xfrm>
        </p:spPr>
        <p:txBody>
          <a:bodyPr>
            <a:normAutofit/>
          </a:bodyPr>
          <a:lstStyle/>
          <a:p>
            <a:r>
              <a:rPr lang="en-CA" dirty="0">
                <a:effectLst/>
              </a:rPr>
              <a:t>Data Point Selection Indicator</a:t>
            </a:r>
            <a:endParaRPr lang="en-CA" b="1" dirty="0">
              <a:effectLst/>
            </a:endParaRPr>
          </a:p>
          <a:p>
            <a:pPr lvl="1"/>
            <a:r>
              <a:rPr lang="en-CA" dirty="0">
                <a:effectLst/>
              </a:rPr>
              <a:t>On every click or selection made on the map or charts, the selected data is displayed on the screen to indicate the user that a selection has been made. This is more of a user experience benefit but is helpful in the drilldown process.</a:t>
            </a:r>
          </a:p>
          <a:p>
            <a:r>
              <a:rPr lang="en-CA" dirty="0">
                <a:effectLst/>
              </a:rPr>
              <a:t>Chart Size</a:t>
            </a:r>
            <a:endParaRPr lang="en-CA" b="1" dirty="0">
              <a:effectLst/>
            </a:endParaRPr>
          </a:p>
          <a:p>
            <a:pPr lvl="1"/>
            <a:r>
              <a:rPr lang="en-CA" dirty="0">
                <a:effectLst/>
              </a:rPr>
              <a:t>The Choropleth Map and Stacked Bar Chart are wider (occupy the full width of the screen) because these charts enable more interactivity than others. For example, the Choropleth Map provides zoom in, zoom out, mouse move for rotation, hover capabilities over the world map which occupies quite a large space on the screen.  </a:t>
            </a:r>
          </a:p>
          <a:p>
            <a:pPr lvl="1"/>
            <a:endParaRPr lang="en-CA" dirty="0">
              <a:effectLst/>
            </a:endParaRPr>
          </a:p>
          <a:p>
            <a:pPr marL="457200" lvl="1" indent="0">
              <a:buNone/>
            </a:pPr>
            <a:endParaRPr lang="en-CA" dirty="0">
              <a:effectLst/>
            </a:endParaRPr>
          </a:p>
          <a:p>
            <a:r>
              <a:rPr lang="en-CA" dirty="0">
                <a:effectLst/>
              </a:rPr>
              <a:t>Use of Icons in D3 Force Layout</a:t>
            </a:r>
            <a:endParaRPr lang="en-CA" b="1" dirty="0">
              <a:effectLst/>
            </a:endParaRPr>
          </a:p>
          <a:p>
            <a:pPr lvl="1"/>
            <a:r>
              <a:rPr lang="en-CA" dirty="0">
                <a:effectLst/>
              </a:rPr>
              <a:t>We have used icons to represent the data attributes in the forced layout which attracts user attention and is more visually appealing. For example, using the flag to represent a Country is more informative than just the text.</a:t>
            </a:r>
            <a:endParaRPr lang="en-CA" dirty="0"/>
          </a:p>
        </p:txBody>
      </p:sp>
      <p:sp>
        <p:nvSpPr>
          <p:cNvPr id="4" name="Title 1">
            <a:extLst>
              <a:ext uri="{FF2B5EF4-FFF2-40B4-BE49-F238E27FC236}">
                <a16:creationId xmlns:a16="http://schemas.microsoft.com/office/drawing/2014/main" id="{46E2735A-1CB0-4E1D-903B-97A7CCF7E979}"/>
              </a:ext>
            </a:extLst>
          </p:cNvPr>
          <p:cNvSpPr>
            <a:spLocks noGrp="1"/>
          </p:cNvSpPr>
          <p:nvPr>
            <p:ph type="title"/>
          </p:nvPr>
        </p:nvSpPr>
        <p:spPr>
          <a:xfrm>
            <a:off x="471340" y="301558"/>
            <a:ext cx="11265031" cy="642026"/>
          </a:xfrm>
        </p:spPr>
        <p:txBody>
          <a:bodyPr>
            <a:normAutofit/>
          </a:bodyPr>
          <a:lstStyle/>
          <a:p>
            <a:r>
              <a:rPr lang="en-CA" dirty="0"/>
              <a:t>Presentation Choice (continued)</a:t>
            </a:r>
          </a:p>
        </p:txBody>
      </p:sp>
      <p:pic>
        <p:nvPicPr>
          <p:cNvPr id="2" name="Picture 1">
            <a:extLst>
              <a:ext uri="{FF2B5EF4-FFF2-40B4-BE49-F238E27FC236}">
                <a16:creationId xmlns:a16="http://schemas.microsoft.com/office/drawing/2014/main" id="{888DCCBE-C59D-4DDA-ACAA-24C80D385E32}"/>
              </a:ext>
            </a:extLst>
          </p:cNvPr>
          <p:cNvPicPr>
            <a:picLocks noChangeAspect="1"/>
          </p:cNvPicPr>
          <p:nvPr/>
        </p:nvPicPr>
        <p:blipFill>
          <a:blip r:embed="rId2"/>
          <a:stretch>
            <a:fillRect/>
          </a:stretch>
        </p:blipFill>
        <p:spPr>
          <a:xfrm>
            <a:off x="10237149" y="3904704"/>
            <a:ext cx="1714500" cy="1371600"/>
          </a:xfrm>
          <a:prstGeom prst="rect">
            <a:avLst/>
          </a:prstGeom>
        </p:spPr>
      </p:pic>
    </p:spTree>
    <p:extLst>
      <p:ext uri="{BB962C8B-B14F-4D97-AF65-F5344CB8AC3E}">
        <p14:creationId xmlns:p14="http://schemas.microsoft.com/office/powerpoint/2010/main" val="2475910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D5691-6538-4485-9A12-BE2D3A3B597A}"/>
              </a:ext>
            </a:extLst>
          </p:cNvPr>
          <p:cNvSpPr>
            <a:spLocks noGrp="1"/>
          </p:cNvSpPr>
          <p:nvPr>
            <p:ph type="title"/>
          </p:nvPr>
        </p:nvSpPr>
        <p:spPr>
          <a:xfrm>
            <a:off x="518474" y="122549"/>
            <a:ext cx="11331019" cy="509048"/>
          </a:xfrm>
        </p:spPr>
        <p:txBody>
          <a:bodyPr>
            <a:normAutofit fontScale="90000"/>
          </a:bodyPr>
          <a:lstStyle/>
          <a:p>
            <a:r>
              <a:rPr lang="en-CA" dirty="0"/>
              <a:t>Interaction Choice</a:t>
            </a:r>
          </a:p>
        </p:txBody>
      </p:sp>
      <p:sp>
        <p:nvSpPr>
          <p:cNvPr id="3" name="Content Placeholder 2">
            <a:extLst>
              <a:ext uri="{FF2B5EF4-FFF2-40B4-BE49-F238E27FC236}">
                <a16:creationId xmlns:a16="http://schemas.microsoft.com/office/drawing/2014/main" id="{24B62B6C-601F-4CC7-8DC6-5F6A62DEC171}"/>
              </a:ext>
            </a:extLst>
          </p:cNvPr>
          <p:cNvSpPr>
            <a:spLocks noGrp="1"/>
          </p:cNvSpPr>
          <p:nvPr>
            <p:ph idx="1"/>
          </p:nvPr>
        </p:nvSpPr>
        <p:spPr>
          <a:xfrm>
            <a:off x="245097" y="763571"/>
            <a:ext cx="11604396" cy="5971880"/>
          </a:xfrm>
        </p:spPr>
        <p:txBody>
          <a:bodyPr>
            <a:normAutofit/>
          </a:bodyPr>
          <a:lstStyle/>
          <a:p>
            <a:r>
              <a:rPr lang="en-CA" dirty="0"/>
              <a:t>Range Slider</a:t>
            </a:r>
          </a:p>
          <a:p>
            <a:pPr lvl="1" algn="just"/>
            <a:r>
              <a:rPr lang="en-CA" dirty="0">
                <a:effectLst/>
              </a:rPr>
              <a:t>We have used a horizontal range slider to select Year Range</a:t>
            </a:r>
          </a:p>
          <a:p>
            <a:pPr lvl="1" algn="just"/>
            <a:r>
              <a:rPr lang="en-CA" dirty="0">
                <a:effectLst/>
              </a:rPr>
              <a:t>We can easily see the minimum and the maximum year values right away while at the same time one can view the selected year range. </a:t>
            </a:r>
          </a:p>
          <a:p>
            <a:pPr marL="457200" lvl="1" indent="0" algn="just">
              <a:buNone/>
            </a:pPr>
            <a:endParaRPr lang="en-CA" dirty="0">
              <a:effectLst/>
            </a:endParaRPr>
          </a:p>
          <a:p>
            <a:pPr algn="just"/>
            <a:r>
              <a:rPr lang="en-CA" dirty="0"/>
              <a:t>Onclick Events on Maps and Charts</a:t>
            </a:r>
          </a:p>
          <a:p>
            <a:pPr lvl="1" algn="just"/>
            <a:r>
              <a:rPr lang="en-CA" dirty="0">
                <a:effectLst/>
              </a:rPr>
              <a:t>This technique of dynamic filtering would not be possible with other types of interactions.</a:t>
            </a:r>
          </a:p>
          <a:p>
            <a:pPr marL="457200" lvl="1" indent="0" algn="just">
              <a:buNone/>
            </a:pPr>
            <a:endParaRPr lang="en-CA" dirty="0">
              <a:effectLst/>
            </a:endParaRPr>
          </a:p>
          <a:p>
            <a:pPr algn="just"/>
            <a:r>
              <a:rPr lang="en-CA" dirty="0"/>
              <a:t>Map Zoom In Zoom Out, Rotate, Double Click, Hover</a:t>
            </a:r>
          </a:p>
          <a:p>
            <a:pPr lvl="1" algn="just"/>
            <a:r>
              <a:rPr lang="en-CA" dirty="0">
                <a:effectLst/>
              </a:rPr>
              <a:t>It allows zooming in and zooming out to explore specific regions in the world map. </a:t>
            </a:r>
          </a:p>
          <a:p>
            <a:pPr lvl="1" algn="just"/>
            <a:r>
              <a:rPr lang="en-CA" dirty="0">
                <a:effectLst/>
              </a:rPr>
              <a:t>The map can be rotated horizontally to view the globe from different sides. Double clicking on a specific Country enables zooming on that Country. </a:t>
            </a:r>
          </a:p>
          <a:p>
            <a:pPr lvl="1" algn="just"/>
            <a:r>
              <a:rPr lang="en-CA" dirty="0">
                <a:effectLst/>
              </a:rPr>
              <a:t>Hovering over a Country displays the Country Name, Count of Terrorist Attacks on the Country, the selected Year Range from the range slider and the Country Code.</a:t>
            </a:r>
            <a:endParaRPr lang="en-CA" dirty="0"/>
          </a:p>
        </p:txBody>
      </p:sp>
    </p:spTree>
    <p:extLst>
      <p:ext uri="{BB962C8B-B14F-4D97-AF65-F5344CB8AC3E}">
        <p14:creationId xmlns:p14="http://schemas.microsoft.com/office/powerpoint/2010/main" val="2218375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D5691-6538-4485-9A12-BE2D3A3B597A}"/>
              </a:ext>
            </a:extLst>
          </p:cNvPr>
          <p:cNvSpPr>
            <a:spLocks noGrp="1"/>
          </p:cNvSpPr>
          <p:nvPr>
            <p:ph type="title"/>
          </p:nvPr>
        </p:nvSpPr>
        <p:spPr>
          <a:xfrm>
            <a:off x="518474" y="122548"/>
            <a:ext cx="11331019" cy="641023"/>
          </a:xfrm>
        </p:spPr>
        <p:txBody>
          <a:bodyPr/>
          <a:lstStyle/>
          <a:p>
            <a:r>
              <a:rPr lang="en-CA" dirty="0"/>
              <a:t>Interaction Choice (continued)</a:t>
            </a:r>
          </a:p>
        </p:txBody>
      </p:sp>
      <p:sp>
        <p:nvSpPr>
          <p:cNvPr id="3" name="Content Placeholder 2">
            <a:extLst>
              <a:ext uri="{FF2B5EF4-FFF2-40B4-BE49-F238E27FC236}">
                <a16:creationId xmlns:a16="http://schemas.microsoft.com/office/drawing/2014/main" id="{24B62B6C-601F-4CC7-8DC6-5F6A62DEC171}"/>
              </a:ext>
            </a:extLst>
          </p:cNvPr>
          <p:cNvSpPr>
            <a:spLocks noGrp="1"/>
          </p:cNvSpPr>
          <p:nvPr>
            <p:ph idx="1"/>
          </p:nvPr>
        </p:nvSpPr>
        <p:spPr>
          <a:xfrm>
            <a:off x="245097" y="886120"/>
            <a:ext cx="11604396" cy="5849332"/>
          </a:xfrm>
        </p:spPr>
        <p:txBody>
          <a:bodyPr>
            <a:normAutofit/>
          </a:bodyPr>
          <a:lstStyle/>
          <a:p>
            <a:r>
              <a:rPr lang="en-CA" dirty="0"/>
              <a:t>Hover Over data Points</a:t>
            </a:r>
          </a:p>
          <a:p>
            <a:pPr lvl="1"/>
            <a:r>
              <a:rPr lang="en-CA" dirty="0">
                <a:effectLst/>
              </a:rPr>
              <a:t>Hovering on any chart data point will show data from the previous selections as well as the current selection on that chart.</a:t>
            </a:r>
            <a:endParaRPr lang="en-CA" dirty="0"/>
          </a:p>
          <a:p>
            <a:pPr algn="just"/>
            <a:r>
              <a:rPr lang="en-CA" dirty="0"/>
              <a:t>Forced Layout – Expand Collapse, Hover, Drag and Drop</a:t>
            </a:r>
          </a:p>
          <a:p>
            <a:pPr lvl="1" algn="just"/>
            <a:r>
              <a:rPr lang="en-CA" dirty="0">
                <a:effectLst/>
              </a:rPr>
              <a:t>expand and collapse functionality controls the amount of information displayed on the screen. </a:t>
            </a:r>
          </a:p>
          <a:p>
            <a:pPr lvl="1" algn="just"/>
            <a:r>
              <a:rPr lang="en-CA" dirty="0">
                <a:effectLst/>
              </a:rPr>
              <a:t>Hovering over a specific icon, enlarges the icon to show it has been selected and it also displays the data value of that icon. </a:t>
            </a:r>
          </a:p>
          <a:p>
            <a:pPr lvl="1" algn="just"/>
            <a:r>
              <a:rPr lang="en-CA" dirty="0">
                <a:effectLst/>
              </a:rPr>
              <a:t>The data points could also be moved to isolate an individual data point from the rest. </a:t>
            </a:r>
            <a:endParaRPr lang="en-CA" dirty="0"/>
          </a:p>
          <a:p>
            <a:pPr algn="just"/>
            <a:r>
              <a:rPr lang="en-CA" dirty="0"/>
              <a:t>Filter Legend on Stacked Bar Chart</a:t>
            </a:r>
          </a:p>
          <a:p>
            <a:pPr lvl="1"/>
            <a:r>
              <a:rPr lang="en-CA" dirty="0">
                <a:effectLst/>
              </a:rPr>
              <a:t>The stacked bar chart could also filter the chart based on the selected measures in the legend. For example, if you unselect ‘Wounded’ on the legend it will display only the Killed Counts by City instead of the Stacked Bar Chart with both Killed and Wounded Counts by City.</a:t>
            </a:r>
          </a:p>
          <a:p>
            <a:r>
              <a:rPr lang="en-CA" dirty="0"/>
              <a:t>Area Selection For Zoom</a:t>
            </a:r>
          </a:p>
          <a:p>
            <a:pPr lvl="1"/>
            <a:r>
              <a:rPr lang="en-CA" dirty="0">
                <a:effectLst/>
              </a:rPr>
              <a:t>By selecting an area on the chart (i.e. selecting multiple bars at once) will allow further drill down to those specific bars. Double-clicking on any area on the chart will revert to the original unselected state. </a:t>
            </a:r>
            <a:endParaRPr lang="en-CA" dirty="0"/>
          </a:p>
        </p:txBody>
      </p:sp>
    </p:spTree>
    <p:extLst>
      <p:ext uri="{BB962C8B-B14F-4D97-AF65-F5344CB8AC3E}">
        <p14:creationId xmlns:p14="http://schemas.microsoft.com/office/powerpoint/2010/main" val="3456198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1D4B5-2818-46F7-B316-9CBB5019C19F}"/>
              </a:ext>
            </a:extLst>
          </p:cNvPr>
          <p:cNvSpPr>
            <a:spLocks noGrp="1"/>
          </p:cNvSpPr>
          <p:nvPr>
            <p:ph type="title"/>
          </p:nvPr>
        </p:nvSpPr>
        <p:spPr>
          <a:xfrm>
            <a:off x="1141413" y="226244"/>
            <a:ext cx="9905998" cy="840556"/>
          </a:xfrm>
        </p:spPr>
        <p:txBody>
          <a:bodyPr>
            <a:normAutofit/>
          </a:bodyPr>
          <a:lstStyle/>
          <a:p>
            <a:r>
              <a:rPr lang="en-CA" dirty="0"/>
              <a:t>Bertin’s Visual Variable</a:t>
            </a:r>
          </a:p>
        </p:txBody>
      </p:sp>
      <p:sp>
        <p:nvSpPr>
          <p:cNvPr id="3" name="Content Placeholder 2">
            <a:extLst>
              <a:ext uri="{FF2B5EF4-FFF2-40B4-BE49-F238E27FC236}">
                <a16:creationId xmlns:a16="http://schemas.microsoft.com/office/drawing/2014/main" id="{EB3CB214-6145-4B99-BA97-CB83C68BA38E}"/>
              </a:ext>
            </a:extLst>
          </p:cNvPr>
          <p:cNvSpPr>
            <a:spLocks noGrp="1"/>
          </p:cNvSpPr>
          <p:nvPr>
            <p:ph idx="1"/>
          </p:nvPr>
        </p:nvSpPr>
        <p:spPr>
          <a:xfrm>
            <a:off x="292232" y="1066801"/>
            <a:ext cx="11613822" cy="5645084"/>
          </a:xfrm>
        </p:spPr>
        <p:txBody>
          <a:bodyPr>
            <a:normAutofit fontScale="85000" lnSpcReduction="10000"/>
          </a:bodyPr>
          <a:lstStyle/>
          <a:p>
            <a:r>
              <a:rPr lang="en-CA" b="1" dirty="0">
                <a:effectLst/>
              </a:rPr>
              <a:t>Position</a:t>
            </a:r>
            <a:r>
              <a:rPr lang="en-CA" dirty="0">
                <a:effectLst/>
              </a:rPr>
              <a:t> </a:t>
            </a:r>
          </a:p>
          <a:p>
            <a:pPr lvl="1">
              <a:buFont typeface="Wingdings" panose="05000000000000000000" pitchFamily="2" charset="2"/>
              <a:buChar char="Ø"/>
            </a:pPr>
            <a:r>
              <a:rPr lang="en-US" dirty="0">
                <a:effectLst/>
              </a:rPr>
              <a:t>We arranged the forced layout source node in the center of the visualization area to allow uniform spread of the data points all around the source node.</a:t>
            </a:r>
            <a:endParaRPr lang="en-CA" dirty="0">
              <a:effectLst/>
            </a:endParaRPr>
          </a:p>
          <a:p>
            <a:pPr lvl="1">
              <a:buFont typeface="Wingdings" panose="05000000000000000000" pitchFamily="2" charset="2"/>
              <a:buChar char="Ø"/>
            </a:pPr>
            <a:r>
              <a:rPr lang="en-US" dirty="0">
                <a:effectLst/>
              </a:rPr>
              <a:t>Data points are floating making it easy to isolate a specific data point on the screen</a:t>
            </a:r>
            <a:endParaRPr lang="en-CA" dirty="0">
              <a:effectLst/>
            </a:endParaRPr>
          </a:p>
          <a:p>
            <a:pPr lvl="1">
              <a:buFont typeface="Wingdings" panose="05000000000000000000" pitchFamily="2" charset="2"/>
              <a:buChar char="Ø"/>
            </a:pPr>
            <a:r>
              <a:rPr lang="en-US" dirty="0">
                <a:effectLst/>
              </a:rPr>
              <a:t>The map and charts have been positioned in an orderly way to follow the hierarchical structure</a:t>
            </a:r>
            <a:endParaRPr lang="en-CA" dirty="0">
              <a:effectLst/>
            </a:endParaRPr>
          </a:p>
          <a:p>
            <a:r>
              <a:rPr lang="en-CA" b="1" dirty="0">
                <a:effectLst/>
              </a:rPr>
              <a:t>Size</a:t>
            </a:r>
            <a:r>
              <a:rPr lang="en-CA" dirty="0">
                <a:effectLst/>
              </a:rPr>
              <a:t>:</a:t>
            </a:r>
          </a:p>
          <a:p>
            <a:pPr lvl="1">
              <a:buFont typeface="Wingdings" panose="05000000000000000000" pitchFamily="2" charset="2"/>
              <a:buChar char="Ø"/>
            </a:pPr>
            <a:r>
              <a:rPr lang="en-US" dirty="0">
                <a:effectLst/>
              </a:rPr>
              <a:t>The map provides more interactions and more information to display. Hence it is bigger in size.</a:t>
            </a:r>
            <a:endParaRPr lang="en-CA" dirty="0">
              <a:effectLst/>
            </a:endParaRPr>
          </a:p>
          <a:p>
            <a:pPr lvl="1">
              <a:buFont typeface="Wingdings" panose="05000000000000000000" pitchFamily="2" charset="2"/>
              <a:buChar char="Ø"/>
            </a:pPr>
            <a:r>
              <a:rPr lang="en-US" dirty="0">
                <a:effectLst/>
              </a:rPr>
              <a:t>Size of icons becomes bigger on hover event showing it has been selected</a:t>
            </a:r>
            <a:endParaRPr lang="en-CA" dirty="0">
              <a:effectLst/>
            </a:endParaRPr>
          </a:p>
          <a:p>
            <a:r>
              <a:rPr lang="en-CA" b="1" dirty="0">
                <a:effectLst/>
              </a:rPr>
              <a:t>Color</a:t>
            </a:r>
            <a:r>
              <a:rPr lang="en-CA" dirty="0">
                <a:effectLst/>
              </a:rPr>
              <a:t>:</a:t>
            </a:r>
          </a:p>
          <a:p>
            <a:pPr lvl="1">
              <a:buFont typeface="Wingdings" panose="05000000000000000000" pitchFamily="2" charset="2"/>
              <a:buChar char="Ø"/>
            </a:pPr>
            <a:r>
              <a:rPr lang="en-US" dirty="0">
                <a:effectLst/>
              </a:rPr>
              <a:t>We used mostly darker colors based on the Terrorism theme</a:t>
            </a:r>
            <a:endParaRPr lang="en-CA" dirty="0">
              <a:effectLst/>
            </a:endParaRPr>
          </a:p>
          <a:p>
            <a:pPr lvl="1">
              <a:buFont typeface="Wingdings" panose="05000000000000000000" pitchFamily="2" charset="2"/>
              <a:buChar char="Ø"/>
            </a:pPr>
            <a:r>
              <a:rPr lang="en-US" dirty="0">
                <a:effectLst/>
              </a:rPr>
              <a:t>Map – Color Scale used: Reds (Lighter red means less terrorism activity while darker means more Terrorist Attacks)</a:t>
            </a:r>
            <a:endParaRPr lang="en-CA" dirty="0">
              <a:effectLst/>
            </a:endParaRPr>
          </a:p>
          <a:p>
            <a:pPr lvl="1">
              <a:buFont typeface="Wingdings" panose="05000000000000000000" pitchFamily="2" charset="2"/>
              <a:buChar char="Ø"/>
            </a:pPr>
            <a:r>
              <a:rPr lang="en-US" dirty="0">
                <a:effectLst/>
              </a:rPr>
              <a:t>Stacked Bar chart – Black for Killed and Red for Wounded</a:t>
            </a:r>
            <a:endParaRPr lang="en-CA" dirty="0">
              <a:effectLst/>
            </a:endParaRPr>
          </a:p>
          <a:p>
            <a:r>
              <a:rPr lang="en-CA" b="1" dirty="0">
                <a:effectLst/>
              </a:rPr>
              <a:t>Value</a:t>
            </a:r>
            <a:r>
              <a:rPr lang="en-CA" dirty="0">
                <a:effectLst/>
              </a:rPr>
              <a:t>:</a:t>
            </a:r>
          </a:p>
          <a:p>
            <a:pPr lvl="1">
              <a:buFont typeface="Wingdings" panose="05000000000000000000" pitchFamily="2" charset="2"/>
              <a:buChar char="Ø"/>
            </a:pPr>
            <a:r>
              <a:rPr lang="en-US" dirty="0">
                <a:effectLst/>
              </a:rPr>
              <a:t>All the measures (Terrorist Count, Number of people Killed/) in this project take whole numbers so, we made the axes take whole numbers only</a:t>
            </a:r>
            <a:endParaRPr lang="en-CA" dirty="0">
              <a:effectLst/>
            </a:endParaRPr>
          </a:p>
          <a:p>
            <a:r>
              <a:rPr lang="en-CA" b="1" dirty="0">
                <a:effectLst/>
              </a:rPr>
              <a:t>Orientation</a:t>
            </a:r>
            <a:r>
              <a:rPr lang="en-CA" dirty="0">
                <a:effectLst/>
              </a:rPr>
              <a:t>:</a:t>
            </a:r>
          </a:p>
          <a:p>
            <a:pPr lvl="1">
              <a:buFont typeface="Wingdings" panose="05000000000000000000" pitchFamily="2" charset="2"/>
              <a:buChar char="Ø"/>
            </a:pPr>
            <a:r>
              <a:rPr lang="en-US" dirty="0">
                <a:effectLst/>
              </a:rPr>
              <a:t>The x-labels on the stacked bar chart have been angled at -45 degrees to able to read the cities easily.</a:t>
            </a:r>
            <a:endParaRPr lang="en-CA" dirty="0"/>
          </a:p>
        </p:txBody>
      </p:sp>
    </p:spTree>
    <p:extLst>
      <p:ext uri="{BB962C8B-B14F-4D97-AF65-F5344CB8AC3E}">
        <p14:creationId xmlns:p14="http://schemas.microsoft.com/office/powerpoint/2010/main" val="1373320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85856-200E-412E-89C2-291EFD493297}"/>
              </a:ext>
            </a:extLst>
          </p:cNvPr>
          <p:cNvSpPr>
            <a:spLocks noGrp="1"/>
          </p:cNvSpPr>
          <p:nvPr>
            <p:ph type="title"/>
          </p:nvPr>
        </p:nvSpPr>
        <p:spPr>
          <a:xfrm>
            <a:off x="622169" y="292232"/>
            <a:ext cx="11021840" cy="709718"/>
          </a:xfrm>
        </p:spPr>
        <p:txBody>
          <a:bodyPr/>
          <a:lstStyle/>
          <a:p>
            <a:r>
              <a:rPr lang="en-CA" dirty="0"/>
              <a:t>Characterizing data</a:t>
            </a:r>
          </a:p>
        </p:txBody>
      </p:sp>
      <p:sp>
        <p:nvSpPr>
          <p:cNvPr id="3" name="Content Placeholder 2">
            <a:extLst>
              <a:ext uri="{FF2B5EF4-FFF2-40B4-BE49-F238E27FC236}">
                <a16:creationId xmlns:a16="http://schemas.microsoft.com/office/drawing/2014/main" id="{4B1B0BD6-0E27-47F6-BDFE-E7F751182F71}"/>
              </a:ext>
            </a:extLst>
          </p:cNvPr>
          <p:cNvSpPr>
            <a:spLocks noGrp="1"/>
          </p:cNvSpPr>
          <p:nvPr>
            <p:ph idx="1"/>
          </p:nvPr>
        </p:nvSpPr>
        <p:spPr>
          <a:xfrm>
            <a:off x="622169" y="1197204"/>
            <a:ext cx="10425242" cy="5368565"/>
          </a:xfrm>
        </p:spPr>
        <p:txBody>
          <a:bodyPr>
            <a:normAutofit fontScale="85000" lnSpcReduction="20000"/>
          </a:bodyPr>
          <a:lstStyle/>
          <a:p>
            <a:pPr algn="just"/>
            <a:r>
              <a:rPr lang="en-CA" dirty="0"/>
              <a:t>Data characteristics</a:t>
            </a:r>
          </a:p>
          <a:p>
            <a:pPr lvl="1" algn="just">
              <a:buFont typeface="Wingdings" panose="05000000000000000000" pitchFamily="2" charset="2"/>
              <a:buChar char="Ø"/>
            </a:pPr>
            <a:r>
              <a:rPr lang="en-CA" dirty="0"/>
              <a:t>Interval - Year</a:t>
            </a:r>
          </a:p>
          <a:p>
            <a:pPr lvl="1" algn="just">
              <a:buFont typeface="Wingdings" panose="05000000000000000000" pitchFamily="2" charset="2"/>
              <a:buChar char="Ø"/>
            </a:pPr>
            <a:r>
              <a:rPr lang="en-CA" dirty="0"/>
              <a:t>Categorical – Country, Groups, Attack Type, City</a:t>
            </a:r>
          </a:p>
          <a:p>
            <a:pPr lvl="1" algn="just">
              <a:buFont typeface="Wingdings" panose="05000000000000000000" pitchFamily="2" charset="2"/>
              <a:buChar char="Ø"/>
            </a:pPr>
            <a:r>
              <a:rPr lang="en-CA" dirty="0"/>
              <a:t>Ratio – Count of People killed, Count of People Wounded, Count of Terrorism attacks</a:t>
            </a:r>
          </a:p>
          <a:p>
            <a:pPr marL="457200" lvl="1" indent="0" algn="just">
              <a:buNone/>
            </a:pPr>
            <a:endParaRPr lang="en-CA" dirty="0"/>
          </a:p>
          <a:p>
            <a:pPr algn="just"/>
            <a:r>
              <a:rPr lang="en-CA" dirty="0"/>
              <a:t>Hierarchy</a:t>
            </a:r>
          </a:p>
          <a:p>
            <a:pPr lvl="1" algn="just">
              <a:buFont typeface="Wingdings" panose="05000000000000000000" pitchFamily="2" charset="2"/>
              <a:buChar char="Ø"/>
            </a:pPr>
            <a:r>
              <a:rPr lang="en-CA" dirty="0"/>
              <a:t>dataset has a hierarchical structure which has been used consistently in this project</a:t>
            </a:r>
          </a:p>
          <a:p>
            <a:pPr marL="457200" lvl="1" indent="0" algn="just">
              <a:buNone/>
            </a:pPr>
            <a:endParaRPr lang="en-CA" dirty="0"/>
          </a:p>
          <a:p>
            <a:pPr algn="just"/>
            <a:r>
              <a:rPr lang="en-CA" dirty="0"/>
              <a:t>Network – forced Layout</a:t>
            </a:r>
          </a:p>
          <a:p>
            <a:pPr lvl="1" algn="just">
              <a:buFont typeface="Wingdings" panose="05000000000000000000" pitchFamily="2" charset="2"/>
              <a:buChar char="Ø"/>
            </a:pPr>
            <a:r>
              <a:rPr lang="en-CA" dirty="0"/>
              <a:t>The entire data subset could be represented with the forced layout network structure</a:t>
            </a:r>
          </a:p>
          <a:p>
            <a:pPr lvl="1" algn="just">
              <a:buFont typeface="Wingdings" panose="05000000000000000000" pitchFamily="2" charset="2"/>
              <a:buChar char="Ø"/>
            </a:pPr>
            <a:r>
              <a:rPr lang="en-CA" dirty="0"/>
              <a:t>Hierarchy-based</a:t>
            </a:r>
          </a:p>
          <a:p>
            <a:pPr marL="457200" lvl="1" indent="0" algn="just">
              <a:buNone/>
            </a:pPr>
            <a:endParaRPr lang="en-CA" dirty="0"/>
          </a:p>
          <a:p>
            <a:pPr algn="just"/>
            <a:r>
              <a:rPr lang="en-CA" dirty="0"/>
              <a:t>2D Maps</a:t>
            </a:r>
          </a:p>
          <a:p>
            <a:pPr lvl="1" algn="just">
              <a:buFont typeface="Wingdings" panose="05000000000000000000" pitchFamily="2" charset="2"/>
              <a:buChar char="Ø"/>
            </a:pPr>
            <a:r>
              <a:rPr lang="en-CA" dirty="0"/>
              <a:t>Choropleth Map provided a 2 dimensional space to analyzing terrorism count by country</a:t>
            </a:r>
          </a:p>
          <a:p>
            <a:pPr marL="457200" lvl="1" indent="0" algn="just">
              <a:buNone/>
            </a:pPr>
            <a:endParaRPr lang="en-CA" dirty="0"/>
          </a:p>
          <a:p>
            <a:pPr algn="just"/>
            <a:r>
              <a:rPr lang="en-CA" dirty="0"/>
              <a:t>Temporal Nature of Data</a:t>
            </a:r>
          </a:p>
          <a:p>
            <a:pPr lvl="1" algn="just">
              <a:buFont typeface="Wingdings" panose="05000000000000000000" pitchFamily="2" charset="2"/>
              <a:buChar char="Ø"/>
            </a:pPr>
            <a:r>
              <a:rPr lang="en-CA" dirty="0"/>
              <a:t>We analyzed the terrorism data by year – could also have used Month and Date for more granular analysis</a:t>
            </a:r>
          </a:p>
        </p:txBody>
      </p:sp>
    </p:spTree>
    <p:extLst>
      <p:ext uri="{BB962C8B-B14F-4D97-AF65-F5344CB8AC3E}">
        <p14:creationId xmlns:p14="http://schemas.microsoft.com/office/powerpoint/2010/main" val="23417084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1628</TotalTime>
  <Words>1747</Words>
  <Application>Microsoft Macintosh PowerPoint</Application>
  <PresentationFormat>Widescreen</PresentationFormat>
  <Paragraphs>167</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vt:lpstr>
      <vt:lpstr>Mesh</vt:lpstr>
      <vt:lpstr>Global Terrorism Data </vt:lpstr>
      <vt:lpstr>Representation Choice </vt:lpstr>
      <vt:lpstr>Representation Choice (continued) </vt:lpstr>
      <vt:lpstr>Presentation Choice</vt:lpstr>
      <vt:lpstr>Presentation Choice (continued)</vt:lpstr>
      <vt:lpstr>Interaction Choice</vt:lpstr>
      <vt:lpstr>Interaction Choice (continued)</vt:lpstr>
      <vt:lpstr>Bertin’s Visual Variable</vt:lpstr>
      <vt:lpstr>Characterizing data</vt:lpstr>
      <vt:lpstr>Discovering Data Tasks</vt:lpstr>
      <vt:lpstr>Ideation </vt:lpstr>
      <vt:lpstr>self-reflection, peer evaluation and experimenter evaluation</vt:lpstr>
      <vt:lpstr>Different Layout approaches</vt:lpstr>
      <vt:lpstr>Cognitive and Perceptual factors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Terrorism from 2000-2018</dc:title>
  <dc:creator>Veekesh Dhununjoy</dc:creator>
  <cp:lastModifiedBy>Shray Khanna</cp:lastModifiedBy>
  <cp:revision>90</cp:revision>
  <dcterms:created xsi:type="dcterms:W3CDTF">2019-10-31T06:58:49Z</dcterms:created>
  <dcterms:modified xsi:type="dcterms:W3CDTF">2019-11-26T01:49:58Z</dcterms:modified>
</cp:coreProperties>
</file>