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FFD16E-AEF7-4EFE-BDC5-4BC5330F26F5}">
  <a:tblStyle styleId="{B7FFD16E-AEF7-4EFE-BDC5-4BC5330F2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d0e821027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1d0e8210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d0e821027_0_31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5" name="Google Shape;45;g31d0e821027_0_31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0e821027_0_37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52" name="Google Shape;52;g31d0e821027_0_37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d0e821027_0_25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59" name="Google Shape;59;g31d0e821027_0_25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e912d346_0_232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66" name="Google Shape;66;g31ce912d346_0_232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0e821027_0_68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72" name="Google Shape;72;g31d0e821027_0_68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0e821027_0_47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78" name="Google Shape;78;g31d0e821027_0_47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0e821027_0_103:notes"/>
          <p:cNvSpPr txBox="1"/>
          <p:nvPr>
            <p:ph idx="1" type="body"/>
          </p:nvPr>
        </p:nvSpPr>
        <p:spPr>
          <a:xfrm>
            <a:off x="686097" y="4343702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86" name="Google Shape;86;g31d0e821027_0_103:notes"/>
          <p:cNvSpPr/>
          <p:nvPr>
            <p:ph idx="2" type="sldImg"/>
          </p:nvPr>
        </p:nvSpPr>
        <p:spPr>
          <a:xfrm>
            <a:off x="1178719" y="686405"/>
            <a:ext cx="45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sc.iacr.org/index.php/ToSC/article/view/8619" TargetMode="External"/><Relationship Id="rId4" Type="http://schemas.openxmlformats.org/officeDocument/2006/relationships/hyperlink" Target="https://tosc.iacr.org/index.php/ToSC/article/view/8619" TargetMode="External"/><Relationship Id="rId5" Type="http://schemas.openxmlformats.org/officeDocument/2006/relationships/hyperlink" Target="https://eprint.iacr.org/2016/660" TargetMode="External"/><Relationship Id="rId6" Type="http://schemas.openxmlformats.org/officeDocument/2006/relationships/hyperlink" Target="https://eprint.iacr.org/2016/660" TargetMode="External"/><Relationship Id="rId7" Type="http://schemas.openxmlformats.org/officeDocument/2006/relationships/hyperlink" Target="https://openai.com/chatgpt" TargetMode="External"/><Relationship Id="rId8" Type="http://schemas.openxmlformats.org/officeDocument/2006/relationships/hyperlink" Target="https://openai.com/chatg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9599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Implementation of SKINNY-AEAD Lightweight Cipher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25948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Presentation by: 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Nikshipth Maddugaru - nmaddug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Shiraz Anwar Khan - skhan25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</p:txBody>
      </p:sp>
      <p:sp>
        <p:nvSpPr>
          <p:cNvPr id="42" name="Google Shape;42;p7"/>
          <p:cNvSpPr txBox="1"/>
          <p:nvPr>
            <p:ph type="ctrTitle"/>
          </p:nvPr>
        </p:nvSpPr>
        <p:spPr>
          <a:xfrm>
            <a:off x="990300" y="4473225"/>
            <a:ext cx="7163400" cy="12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Course:</a:t>
            </a:r>
            <a:r>
              <a:rPr b="0" lang="en" sz="1600"/>
              <a:t> ECE 592 / CSC 591: Cryptographic Engineering and Hardware Security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253350" y="1519200"/>
            <a:ext cx="8637300" cy="5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What is SKINNY-AEAD?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chemeClr val="dk1"/>
                </a:solidFill>
              </a:rPr>
              <a:t>SKINNY-AEAD is a family of lightweight “</a:t>
            </a:r>
            <a:r>
              <a:rPr i="1" lang="en" sz="1800">
                <a:solidFill>
                  <a:schemeClr val="accent1"/>
                </a:solidFill>
              </a:rPr>
              <a:t>Authenticated Encryption with Associated Data</a:t>
            </a:r>
            <a:r>
              <a:rPr lang="en" sz="1800">
                <a:solidFill>
                  <a:schemeClr val="dk1"/>
                </a:solidFill>
              </a:rPr>
              <a:t>” (AEAD) algorithms.</a:t>
            </a:r>
            <a:endParaRPr/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800">
                <a:solidFill>
                  <a:schemeClr val="dk1"/>
                </a:solidFill>
              </a:rPr>
              <a:t>Lightweight cryptographic algorithm designed for IoT and embedded systems.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>
                <a:solidFill>
                  <a:schemeClr val="dk1"/>
                </a:solidFill>
              </a:rPr>
              <a:t>Key Features: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</a:rPr>
              <a:t>Encrypts fixed-size blocks of 128 bits (16 bytes).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</a:rPr>
              <a:t>Supports key lengths of 128, 192, and 256 bits.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</a:rPr>
              <a:t>Operates on a 4×44×4 matrix of bytes (state).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901" y="3186125"/>
            <a:ext cx="5452200" cy="1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Implementation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762000" y="1351012"/>
            <a:ext cx="76200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Target Platform:</a:t>
            </a:r>
            <a:r>
              <a:rPr lang="en" sz="1800">
                <a:solidFill>
                  <a:schemeClr val="dk1"/>
                </a:solidFill>
              </a:rPr>
              <a:t> Xilinx Spartan-7 FPGA.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Design Strategy:</a:t>
            </a:r>
            <a:endParaRPr b="1"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Modular implementation of core operations: SubCells, AddConstants, AddRoundTweakey, ShiftRows, MixColumns.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Optimized for resource efficiency and encryption speed.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Flow Control States:</a:t>
            </a:r>
            <a:endParaRPr b="1" sz="18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IDLE → LOAD → SC → AC → ART → SR → MC → DONE.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63" y="3861500"/>
            <a:ext cx="8560276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Numerical </a:t>
            </a:r>
            <a:r>
              <a:rPr b="1" lang="en" sz="3200">
                <a:solidFill>
                  <a:schemeClr val="dk1"/>
                </a:solidFill>
              </a:rPr>
              <a:t>Comparison</a:t>
            </a:r>
            <a:r>
              <a:rPr b="1" lang="en" sz="3200">
                <a:solidFill>
                  <a:schemeClr val="dk1"/>
                </a:solidFill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762000" y="3565273"/>
            <a:ext cx="76200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Analysis: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Achieved significant area reduction and frequency improvement.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Trade-off in throughput due to optimizations prioritizing area efficiency.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10"/>
          <p:cNvGraphicFramePr/>
          <p:nvPr/>
        </p:nvGraphicFramePr>
        <p:xfrm>
          <a:off x="952500" y="14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{B7FFD16E-AEF7-4EFE-BDC5-4BC5330F26F5}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Metric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Baseline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Proposed Design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Area (LUTs)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7627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6194 (-18.8%)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Frequency (MHz)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250 (+36%)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Throughput (Mbps)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104.4 (-74%)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Transition to Spartan-7 FPGA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838200" y="1433418"/>
            <a:ext cx="7620000" cy="4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Reasons for Switching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Cost efficiency for lightweight cryptography applications.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Adequate resources for SKINNY-AEAD implementation.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Lower power consumption compared to Kintex-7.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Implications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Maintained area and frequency optimizations on Spartan-7.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Successfully adapted design without significant performance loss.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Claimed Novelty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838200" y="1433418"/>
            <a:ext cx="7620000" cy="4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Innovations in Design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Efficient state transitions for optimal latency.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Custom S-Box implementation using combinational logic to minimize lookup time.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Key Achievements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Balanced trade-offs between area efficiency and cryptographic performance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Demonstrated suitability for resource-constrained environments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38200" y="1433432"/>
            <a:ext cx="76200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Successfully implemented SKINNY-128-384 on Xilinx Spartan-7 FPGA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Achieved balance between area efficiency and performance for lightweight cryptography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57200" y="3212900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62000" y="4281207"/>
            <a:ext cx="76200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Explore parallel processing for higher throughput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 flexible block sizes for enhanced versatility.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533400" y="365125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838200" y="1433418"/>
            <a:ext cx="7620000" cy="4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C. Beierle, J. Jean, S. Kölbl, G. Leander, A. Moradi, T. Peyrin, Y. Sasaki, P. Sasdrich, and S. M. Sim, “Skinny-AEAD and Skinny-Hash,” </a:t>
            </a:r>
            <a:r>
              <a:rPr i="1" lang="en">
                <a:solidFill>
                  <a:schemeClr val="dk1"/>
                </a:solidFill>
              </a:rPr>
              <a:t>IACR Transactions on Symmetric Cryptology</a:t>
            </a:r>
            <a:r>
              <a:rPr lang="en">
                <a:solidFill>
                  <a:schemeClr val="dk1"/>
                </a:solidFill>
              </a:rPr>
              <a:t>, vol. 2020, Special Issue 1, pp. 88–131, 2020. [Online]. Available: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https://tosc.iacr.org/index.php/ToSC/article/view/8619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C. Beierle, A. Bogdanov, G. Cassagne, T. Fuhr, E. Lallemand, F.-X. Standaert, and G. Leurent, “SKINNY: A Lightweight Block Cipher for Low-Resource Devices,” </a:t>
            </a:r>
            <a:r>
              <a:rPr i="1" lang="en">
                <a:solidFill>
                  <a:schemeClr val="dk1"/>
                </a:solidFill>
              </a:rPr>
              <a:t>Cryptology ePrint Archive</a:t>
            </a:r>
            <a:r>
              <a:rPr lang="en">
                <a:solidFill>
                  <a:schemeClr val="dk1"/>
                </a:solidFill>
              </a:rPr>
              <a:t>, Paper 2016/660, 2016. [Online]. Available: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https://eprint.iacr.org/2016/660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D. A. Wagner and J. Kelsey, “Tweakable Block Ciphers,” 2002, accessed: Dec. 7, 2024. [Online]. Available: https://people.eecs.berkeley.edu/daw/papers/tweak-crypto02.pdf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ChatGPT, “Assistance with FPGA Design and Cryptography Concepts,” OpenAI, 2024. [Online]. Available: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https://openai.com/chatgpt</a:t>
            </a:r>
            <a:endParaRPr u="sng">
              <a:solidFill>
                <a:schemeClr val="hlink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