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4" r:id="rId9"/>
    <p:sldId id="271" r:id="rId10"/>
    <p:sldId id="265" r:id="rId11"/>
    <p:sldId id="266" r:id="rId12"/>
    <p:sldId id="272" r:id="rId13"/>
    <p:sldId id="267"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54" d="100"/>
          <a:sy n="154" d="100"/>
        </p:scale>
        <p:origin x="53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hyperlink" Target="https://bakadesuyo.com/2011/06/what-five-factors-contribute-to-happiness/" TargetMode="External"/><Relationship Id="rId2" Type="http://schemas.openxmlformats.org/officeDocument/2006/relationships/hyperlink" Target="https://worldhappiness.report/" TargetMode="External"/><Relationship Id="rId1" Type="http://schemas.openxmlformats.org/officeDocument/2006/relationships/hyperlink" Target="https://www.oecd.org/en/about/members-partners.html"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bakadesuyo.com/2011/06/what-five-factors-contribute-to-happiness/" TargetMode="External"/><Relationship Id="rId2" Type="http://schemas.openxmlformats.org/officeDocument/2006/relationships/hyperlink" Target="https://worldhappiness.report/" TargetMode="External"/><Relationship Id="rId1" Type="http://schemas.openxmlformats.org/officeDocument/2006/relationships/hyperlink" Target="https://www.oecd.org/en/about/members-partners.html"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ACC7F0-3B2C-4EE0-8C27-38F6B63AD8A1}"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B56F1955-E269-4F17-BD9C-16E3607D2EEE}">
      <dgm:prSet custT="1"/>
      <dgm:spPr/>
      <dgm:t>
        <a:bodyPr/>
        <a:lstStyle/>
        <a:p>
          <a:r>
            <a:rPr lang="en-US" sz="1600" dirty="0">
              <a:hlinkClick xmlns:r="http://schemas.openxmlformats.org/officeDocument/2006/relationships" r:id="rId1"/>
            </a:rPr>
            <a:t>https://www.oecd.org/en/about/members-partners.html</a:t>
          </a:r>
          <a:endParaRPr lang="en-US" sz="1600" dirty="0"/>
        </a:p>
      </dgm:t>
    </dgm:pt>
    <dgm:pt modelId="{FEE16F21-7554-4F0C-84AE-A9FFA9FE2C45}" type="parTrans" cxnId="{AD3A384B-4DB3-4EBC-845F-BE0FA2587CAA}">
      <dgm:prSet/>
      <dgm:spPr/>
      <dgm:t>
        <a:bodyPr/>
        <a:lstStyle/>
        <a:p>
          <a:endParaRPr lang="en-US"/>
        </a:p>
      </dgm:t>
    </dgm:pt>
    <dgm:pt modelId="{58085886-4019-4889-A6B1-5BF7CB2CF996}" type="sibTrans" cxnId="{AD3A384B-4DB3-4EBC-845F-BE0FA2587CAA}">
      <dgm:prSet/>
      <dgm:spPr/>
      <dgm:t>
        <a:bodyPr/>
        <a:lstStyle/>
        <a:p>
          <a:endParaRPr lang="en-US"/>
        </a:p>
      </dgm:t>
    </dgm:pt>
    <dgm:pt modelId="{3E21A950-98AA-4E92-9E40-DF48935ABC9F}">
      <dgm:prSet custT="1"/>
      <dgm:spPr/>
      <dgm:t>
        <a:bodyPr/>
        <a:lstStyle/>
        <a:p>
          <a:r>
            <a:rPr lang="en-US" sz="1600" dirty="0">
              <a:hlinkClick xmlns:r="http://schemas.openxmlformats.org/officeDocument/2006/relationships" r:id="rId2"/>
            </a:rPr>
            <a:t>https://worldhappiness.report/</a:t>
          </a:r>
          <a:endParaRPr lang="en-US" sz="1600" dirty="0"/>
        </a:p>
      </dgm:t>
    </dgm:pt>
    <dgm:pt modelId="{785E404D-E61A-4572-B11D-A5DCA47081B6}" type="parTrans" cxnId="{760267CB-C378-4987-BAA5-023F659B8944}">
      <dgm:prSet/>
      <dgm:spPr/>
      <dgm:t>
        <a:bodyPr/>
        <a:lstStyle/>
        <a:p>
          <a:endParaRPr lang="en-US"/>
        </a:p>
      </dgm:t>
    </dgm:pt>
    <dgm:pt modelId="{3602EE87-B47B-4600-AC36-94C865A9B2AC}" type="sibTrans" cxnId="{760267CB-C378-4987-BAA5-023F659B8944}">
      <dgm:prSet/>
      <dgm:spPr/>
      <dgm:t>
        <a:bodyPr/>
        <a:lstStyle/>
        <a:p>
          <a:endParaRPr lang="en-US"/>
        </a:p>
      </dgm:t>
    </dgm:pt>
    <dgm:pt modelId="{AAA3AB47-F349-4DA8-9460-B2037EAE1469}">
      <dgm:prSet custT="1"/>
      <dgm:spPr/>
      <dgm:t>
        <a:bodyPr/>
        <a:lstStyle/>
        <a:p>
          <a:r>
            <a:rPr lang="en-US" sz="1600" dirty="0">
              <a:hlinkClick xmlns:r="http://schemas.openxmlformats.org/officeDocument/2006/relationships" r:id="rId3"/>
            </a:rPr>
            <a:t>https://bakadesuyo.com/2011/06/what-five-factors-contribute-to-happiness/#:~:text=Diener%20identifies%20five%20factors%20that,people%20have%20strong%20social%20relationships</a:t>
          </a:r>
          <a:endParaRPr lang="en-US" sz="1600" dirty="0"/>
        </a:p>
      </dgm:t>
    </dgm:pt>
    <dgm:pt modelId="{588ED465-477B-487E-BF7D-9EAA910C55C1}" type="parTrans" cxnId="{64FEABA9-122D-4434-8CD6-0D4F526F4264}">
      <dgm:prSet/>
      <dgm:spPr/>
      <dgm:t>
        <a:bodyPr/>
        <a:lstStyle/>
        <a:p>
          <a:endParaRPr lang="en-US"/>
        </a:p>
      </dgm:t>
    </dgm:pt>
    <dgm:pt modelId="{275D1C01-CF68-46A9-BFAF-F28FBD5247C2}" type="sibTrans" cxnId="{64FEABA9-122D-4434-8CD6-0D4F526F4264}">
      <dgm:prSet/>
      <dgm:spPr/>
      <dgm:t>
        <a:bodyPr/>
        <a:lstStyle/>
        <a:p>
          <a:endParaRPr lang="en-US"/>
        </a:p>
      </dgm:t>
    </dgm:pt>
    <dgm:pt modelId="{7A7EB2E5-A897-8443-B2F0-B19158D0B54A}" type="pres">
      <dgm:prSet presAssocID="{58ACC7F0-3B2C-4EE0-8C27-38F6B63AD8A1}" presName="outerComposite" presStyleCnt="0">
        <dgm:presLayoutVars>
          <dgm:chMax val="5"/>
          <dgm:dir/>
          <dgm:resizeHandles val="exact"/>
        </dgm:presLayoutVars>
      </dgm:prSet>
      <dgm:spPr/>
    </dgm:pt>
    <dgm:pt modelId="{E24F6F16-650B-964B-83EC-46D7BD06D6F0}" type="pres">
      <dgm:prSet presAssocID="{58ACC7F0-3B2C-4EE0-8C27-38F6B63AD8A1}" presName="dummyMaxCanvas" presStyleCnt="0">
        <dgm:presLayoutVars/>
      </dgm:prSet>
      <dgm:spPr/>
    </dgm:pt>
    <dgm:pt modelId="{A69CA5FF-8A02-BC49-A9FE-3BC3D22910AE}" type="pres">
      <dgm:prSet presAssocID="{58ACC7F0-3B2C-4EE0-8C27-38F6B63AD8A1}" presName="ThreeNodes_1" presStyleLbl="node1" presStyleIdx="0" presStyleCnt="3">
        <dgm:presLayoutVars>
          <dgm:bulletEnabled val="1"/>
        </dgm:presLayoutVars>
      </dgm:prSet>
      <dgm:spPr/>
    </dgm:pt>
    <dgm:pt modelId="{A67E14C8-A526-D14A-9790-DBE33614C2E1}" type="pres">
      <dgm:prSet presAssocID="{58ACC7F0-3B2C-4EE0-8C27-38F6B63AD8A1}" presName="ThreeNodes_2" presStyleLbl="node1" presStyleIdx="1" presStyleCnt="3">
        <dgm:presLayoutVars>
          <dgm:bulletEnabled val="1"/>
        </dgm:presLayoutVars>
      </dgm:prSet>
      <dgm:spPr/>
    </dgm:pt>
    <dgm:pt modelId="{3A4184EC-3AB9-3C40-BEE6-B606A85CB840}" type="pres">
      <dgm:prSet presAssocID="{58ACC7F0-3B2C-4EE0-8C27-38F6B63AD8A1}" presName="ThreeNodes_3" presStyleLbl="node1" presStyleIdx="2" presStyleCnt="3">
        <dgm:presLayoutVars>
          <dgm:bulletEnabled val="1"/>
        </dgm:presLayoutVars>
      </dgm:prSet>
      <dgm:spPr/>
    </dgm:pt>
    <dgm:pt modelId="{3BC1E931-B532-DB49-B2D6-5EE0220F932F}" type="pres">
      <dgm:prSet presAssocID="{58ACC7F0-3B2C-4EE0-8C27-38F6B63AD8A1}" presName="ThreeConn_1-2" presStyleLbl="fgAccFollowNode1" presStyleIdx="0" presStyleCnt="2">
        <dgm:presLayoutVars>
          <dgm:bulletEnabled val="1"/>
        </dgm:presLayoutVars>
      </dgm:prSet>
      <dgm:spPr/>
    </dgm:pt>
    <dgm:pt modelId="{BED7DE6C-EDE5-384A-A97C-0882E43E611F}" type="pres">
      <dgm:prSet presAssocID="{58ACC7F0-3B2C-4EE0-8C27-38F6B63AD8A1}" presName="ThreeConn_2-3" presStyleLbl="fgAccFollowNode1" presStyleIdx="1" presStyleCnt="2">
        <dgm:presLayoutVars>
          <dgm:bulletEnabled val="1"/>
        </dgm:presLayoutVars>
      </dgm:prSet>
      <dgm:spPr/>
    </dgm:pt>
    <dgm:pt modelId="{C0358209-03B8-FD40-BC66-8E939D533A86}" type="pres">
      <dgm:prSet presAssocID="{58ACC7F0-3B2C-4EE0-8C27-38F6B63AD8A1}" presName="ThreeNodes_1_text" presStyleLbl="node1" presStyleIdx="2" presStyleCnt="3">
        <dgm:presLayoutVars>
          <dgm:bulletEnabled val="1"/>
        </dgm:presLayoutVars>
      </dgm:prSet>
      <dgm:spPr/>
    </dgm:pt>
    <dgm:pt modelId="{DB0D19B8-D820-8746-AD85-D7F2A6089AD2}" type="pres">
      <dgm:prSet presAssocID="{58ACC7F0-3B2C-4EE0-8C27-38F6B63AD8A1}" presName="ThreeNodes_2_text" presStyleLbl="node1" presStyleIdx="2" presStyleCnt="3">
        <dgm:presLayoutVars>
          <dgm:bulletEnabled val="1"/>
        </dgm:presLayoutVars>
      </dgm:prSet>
      <dgm:spPr/>
    </dgm:pt>
    <dgm:pt modelId="{33EBBBFA-B9A8-054F-A532-D6FCD5DB0EBD}" type="pres">
      <dgm:prSet presAssocID="{58ACC7F0-3B2C-4EE0-8C27-38F6B63AD8A1}" presName="ThreeNodes_3_text" presStyleLbl="node1" presStyleIdx="2" presStyleCnt="3">
        <dgm:presLayoutVars>
          <dgm:bulletEnabled val="1"/>
        </dgm:presLayoutVars>
      </dgm:prSet>
      <dgm:spPr/>
    </dgm:pt>
  </dgm:ptLst>
  <dgm:cxnLst>
    <dgm:cxn modelId="{C18C420B-B08C-734F-8062-AB41CE67CC76}" type="presOf" srcId="{AAA3AB47-F349-4DA8-9460-B2037EAE1469}" destId="{33EBBBFA-B9A8-054F-A532-D6FCD5DB0EBD}" srcOrd="1" destOrd="0" presId="urn:microsoft.com/office/officeart/2005/8/layout/vProcess5"/>
    <dgm:cxn modelId="{0E3C901D-4D8A-484E-B577-252B2B20B188}" type="presOf" srcId="{58ACC7F0-3B2C-4EE0-8C27-38F6B63AD8A1}" destId="{7A7EB2E5-A897-8443-B2F0-B19158D0B54A}" srcOrd="0" destOrd="0" presId="urn:microsoft.com/office/officeart/2005/8/layout/vProcess5"/>
    <dgm:cxn modelId="{74DEB426-FEA7-6F4D-8F20-BA6D20FBAD1F}" type="presOf" srcId="{58085886-4019-4889-A6B1-5BF7CB2CF996}" destId="{3BC1E931-B532-DB49-B2D6-5EE0220F932F}" srcOrd="0" destOrd="0" presId="urn:microsoft.com/office/officeart/2005/8/layout/vProcess5"/>
    <dgm:cxn modelId="{49863627-7891-644B-86E9-758B7FA44F49}" type="presOf" srcId="{3602EE87-B47B-4600-AC36-94C865A9B2AC}" destId="{BED7DE6C-EDE5-384A-A97C-0882E43E611F}" srcOrd="0" destOrd="0" presId="urn:microsoft.com/office/officeart/2005/8/layout/vProcess5"/>
    <dgm:cxn modelId="{663D053F-8C91-D442-830A-0EDAC746EFF2}" type="presOf" srcId="{AAA3AB47-F349-4DA8-9460-B2037EAE1469}" destId="{3A4184EC-3AB9-3C40-BEE6-B606A85CB840}" srcOrd="0" destOrd="0" presId="urn:microsoft.com/office/officeart/2005/8/layout/vProcess5"/>
    <dgm:cxn modelId="{30861B5F-5F8F-BA4F-9D66-991930872C9D}" type="presOf" srcId="{3E21A950-98AA-4E92-9E40-DF48935ABC9F}" destId="{A67E14C8-A526-D14A-9790-DBE33614C2E1}" srcOrd="0" destOrd="0" presId="urn:microsoft.com/office/officeart/2005/8/layout/vProcess5"/>
    <dgm:cxn modelId="{4BE9F742-D08D-8A46-A1E0-B89B16ACDCD1}" type="presOf" srcId="{B56F1955-E269-4F17-BD9C-16E3607D2EEE}" destId="{A69CA5FF-8A02-BC49-A9FE-3BC3D22910AE}" srcOrd="0" destOrd="0" presId="urn:microsoft.com/office/officeart/2005/8/layout/vProcess5"/>
    <dgm:cxn modelId="{AD3A384B-4DB3-4EBC-845F-BE0FA2587CAA}" srcId="{58ACC7F0-3B2C-4EE0-8C27-38F6B63AD8A1}" destId="{B56F1955-E269-4F17-BD9C-16E3607D2EEE}" srcOrd="0" destOrd="0" parTransId="{FEE16F21-7554-4F0C-84AE-A9FFA9FE2C45}" sibTransId="{58085886-4019-4889-A6B1-5BF7CB2CF996}"/>
    <dgm:cxn modelId="{F55A0280-238F-5A42-BB35-1217C660F0BF}" type="presOf" srcId="{3E21A950-98AA-4E92-9E40-DF48935ABC9F}" destId="{DB0D19B8-D820-8746-AD85-D7F2A6089AD2}" srcOrd="1" destOrd="0" presId="urn:microsoft.com/office/officeart/2005/8/layout/vProcess5"/>
    <dgm:cxn modelId="{64FEABA9-122D-4434-8CD6-0D4F526F4264}" srcId="{58ACC7F0-3B2C-4EE0-8C27-38F6B63AD8A1}" destId="{AAA3AB47-F349-4DA8-9460-B2037EAE1469}" srcOrd="2" destOrd="0" parTransId="{588ED465-477B-487E-BF7D-9EAA910C55C1}" sibTransId="{275D1C01-CF68-46A9-BFAF-F28FBD5247C2}"/>
    <dgm:cxn modelId="{760267CB-C378-4987-BAA5-023F659B8944}" srcId="{58ACC7F0-3B2C-4EE0-8C27-38F6B63AD8A1}" destId="{3E21A950-98AA-4E92-9E40-DF48935ABC9F}" srcOrd="1" destOrd="0" parTransId="{785E404D-E61A-4572-B11D-A5DCA47081B6}" sibTransId="{3602EE87-B47B-4600-AC36-94C865A9B2AC}"/>
    <dgm:cxn modelId="{AB5C84D9-09FE-BF4F-913D-ED0A49E586D1}" type="presOf" srcId="{B56F1955-E269-4F17-BD9C-16E3607D2EEE}" destId="{C0358209-03B8-FD40-BC66-8E939D533A86}" srcOrd="1" destOrd="0" presId="urn:microsoft.com/office/officeart/2005/8/layout/vProcess5"/>
    <dgm:cxn modelId="{D2803984-21AB-444F-9789-5703D31AF9B1}" type="presParOf" srcId="{7A7EB2E5-A897-8443-B2F0-B19158D0B54A}" destId="{E24F6F16-650B-964B-83EC-46D7BD06D6F0}" srcOrd="0" destOrd="0" presId="urn:microsoft.com/office/officeart/2005/8/layout/vProcess5"/>
    <dgm:cxn modelId="{EBC10EBC-04CB-7344-9D55-954BD5892FFA}" type="presParOf" srcId="{7A7EB2E5-A897-8443-B2F0-B19158D0B54A}" destId="{A69CA5FF-8A02-BC49-A9FE-3BC3D22910AE}" srcOrd="1" destOrd="0" presId="urn:microsoft.com/office/officeart/2005/8/layout/vProcess5"/>
    <dgm:cxn modelId="{027DB80C-F353-9B4F-979E-B63CB867890F}" type="presParOf" srcId="{7A7EB2E5-A897-8443-B2F0-B19158D0B54A}" destId="{A67E14C8-A526-D14A-9790-DBE33614C2E1}" srcOrd="2" destOrd="0" presId="urn:microsoft.com/office/officeart/2005/8/layout/vProcess5"/>
    <dgm:cxn modelId="{76AA108F-4AB6-F54D-8B4A-EDE3BCE5F011}" type="presParOf" srcId="{7A7EB2E5-A897-8443-B2F0-B19158D0B54A}" destId="{3A4184EC-3AB9-3C40-BEE6-B606A85CB840}" srcOrd="3" destOrd="0" presId="urn:microsoft.com/office/officeart/2005/8/layout/vProcess5"/>
    <dgm:cxn modelId="{EAE17568-50D2-C84E-A3F9-C7B251792605}" type="presParOf" srcId="{7A7EB2E5-A897-8443-B2F0-B19158D0B54A}" destId="{3BC1E931-B532-DB49-B2D6-5EE0220F932F}" srcOrd="4" destOrd="0" presId="urn:microsoft.com/office/officeart/2005/8/layout/vProcess5"/>
    <dgm:cxn modelId="{73B25F82-5749-5F46-99B4-50B258AE5BCB}" type="presParOf" srcId="{7A7EB2E5-A897-8443-B2F0-B19158D0B54A}" destId="{BED7DE6C-EDE5-384A-A97C-0882E43E611F}" srcOrd="5" destOrd="0" presId="urn:microsoft.com/office/officeart/2005/8/layout/vProcess5"/>
    <dgm:cxn modelId="{53DCDDDF-0559-4E44-B451-42F26168BD2B}" type="presParOf" srcId="{7A7EB2E5-A897-8443-B2F0-B19158D0B54A}" destId="{C0358209-03B8-FD40-BC66-8E939D533A86}" srcOrd="6" destOrd="0" presId="urn:microsoft.com/office/officeart/2005/8/layout/vProcess5"/>
    <dgm:cxn modelId="{13BC42F0-C22C-FF48-986E-85F1BBB087FD}" type="presParOf" srcId="{7A7EB2E5-A897-8443-B2F0-B19158D0B54A}" destId="{DB0D19B8-D820-8746-AD85-D7F2A6089AD2}" srcOrd="7" destOrd="0" presId="urn:microsoft.com/office/officeart/2005/8/layout/vProcess5"/>
    <dgm:cxn modelId="{C9EE1DBB-2EF1-B944-B37F-F75677197631}" type="presParOf" srcId="{7A7EB2E5-A897-8443-B2F0-B19158D0B54A}" destId="{33EBBBFA-B9A8-054F-A532-D6FCD5DB0EBD}"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9CA5FF-8A02-BC49-A9FE-3BC3D22910AE}">
      <dsp:nvSpPr>
        <dsp:cNvPr id="0" name=""/>
        <dsp:cNvSpPr/>
      </dsp:nvSpPr>
      <dsp:spPr>
        <a:xfrm>
          <a:off x="0" y="0"/>
          <a:ext cx="8651573" cy="1078077"/>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hlinkClick xmlns:r="http://schemas.openxmlformats.org/officeDocument/2006/relationships" r:id="rId1"/>
            </a:rPr>
            <a:t>https://www.oecd.org/en/about/members-partners.html</a:t>
          </a:r>
          <a:endParaRPr lang="en-US" sz="1600" kern="1200" dirty="0"/>
        </a:p>
      </dsp:txBody>
      <dsp:txXfrm>
        <a:off x="31576" y="31576"/>
        <a:ext cx="7488243" cy="1014925"/>
      </dsp:txXfrm>
    </dsp:sp>
    <dsp:sp modelId="{A67E14C8-A526-D14A-9790-DBE33614C2E1}">
      <dsp:nvSpPr>
        <dsp:cNvPr id="0" name=""/>
        <dsp:cNvSpPr/>
      </dsp:nvSpPr>
      <dsp:spPr>
        <a:xfrm>
          <a:off x="763374" y="1257756"/>
          <a:ext cx="8651573" cy="1078077"/>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hlinkClick xmlns:r="http://schemas.openxmlformats.org/officeDocument/2006/relationships" r:id="rId2"/>
            </a:rPr>
            <a:t>https://worldhappiness.report/</a:t>
          </a:r>
          <a:endParaRPr lang="en-US" sz="1600" kern="1200" dirty="0"/>
        </a:p>
      </dsp:txBody>
      <dsp:txXfrm>
        <a:off x="794950" y="1289332"/>
        <a:ext cx="7124297" cy="1014925"/>
      </dsp:txXfrm>
    </dsp:sp>
    <dsp:sp modelId="{3A4184EC-3AB9-3C40-BEE6-B606A85CB840}">
      <dsp:nvSpPr>
        <dsp:cNvPr id="0" name=""/>
        <dsp:cNvSpPr/>
      </dsp:nvSpPr>
      <dsp:spPr>
        <a:xfrm>
          <a:off x="1526748" y="2515513"/>
          <a:ext cx="8651573" cy="1078077"/>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hlinkClick xmlns:r="http://schemas.openxmlformats.org/officeDocument/2006/relationships" r:id="rId3"/>
            </a:rPr>
            <a:t>https://bakadesuyo.com/2011/06/what-five-factors-contribute-to-happiness/#:~:text=Diener%20identifies%20five%20factors%20that,people%20have%20strong%20social%20relationships</a:t>
          </a:r>
          <a:endParaRPr lang="en-US" sz="1600" kern="1200" dirty="0"/>
        </a:p>
      </dsp:txBody>
      <dsp:txXfrm>
        <a:off x="1558324" y="2547089"/>
        <a:ext cx="7124297" cy="1014925"/>
      </dsp:txXfrm>
    </dsp:sp>
    <dsp:sp modelId="{3BC1E931-B532-DB49-B2D6-5EE0220F932F}">
      <dsp:nvSpPr>
        <dsp:cNvPr id="0" name=""/>
        <dsp:cNvSpPr/>
      </dsp:nvSpPr>
      <dsp:spPr>
        <a:xfrm>
          <a:off x="7950823" y="817541"/>
          <a:ext cx="700750" cy="70075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8108492" y="817541"/>
        <a:ext cx="385412" cy="527314"/>
      </dsp:txXfrm>
    </dsp:sp>
    <dsp:sp modelId="{BED7DE6C-EDE5-384A-A97C-0882E43E611F}">
      <dsp:nvSpPr>
        <dsp:cNvPr id="0" name=""/>
        <dsp:cNvSpPr/>
      </dsp:nvSpPr>
      <dsp:spPr>
        <a:xfrm>
          <a:off x="8714197" y="2068111"/>
          <a:ext cx="700750" cy="70075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8871866" y="2068111"/>
        <a:ext cx="385412" cy="52731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DD3699-01C1-DB40-9F25-D1746C8564C9}" type="datetimeFigureOut">
              <a:rPr lang="en-US" smtClean="0"/>
              <a:t>8/15/2024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9D5549-4BAD-1A46-A12E-BF0E4F838732}" type="slidenum">
              <a:rPr lang="en-US" smtClean="0"/>
              <a:t>‹#›</a:t>
            </a:fld>
            <a:endParaRPr lang="en-US"/>
          </a:p>
        </p:txBody>
      </p:sp>
    </p:spTree>
    <p:extLst>
      <p:ext uri="{BB962C8B-B14F-4D97-AF65-F5344CB8AC3E}">
        <p14:creationId xmlns:p14="http://schemas.microsoft.com/office/powerpoint/2010/main" val="2900041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9D5549-4BAD-1A46-A12E-BF0E4F838732}" type="slidenum">
              <a:rPr lang="en-US" smtClean="0"/>
              <a:t>5</a:t>
            </a:fld>
            <a:endParaRPr lang="en-US"/>
          </a:p>
        </p:txBody>
      </p:sp>
    </p:spTree>
    <p:extLst>
      <p:ext uri="{BB962C8B-B14F-4D97-AF65-F5344CB8AC3E}">
        <p14:creationId xmlns:p14="http://schemas.microsoft.com/office/powerpoint/2010/main" val="3540487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8/15/2024</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8/15/2024</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8/15/2024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8/15/2024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8/15/2024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8/15/2024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8/15/2024</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8/15/2024</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8/15/2024</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webp"/></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093D87A-7818-4594-B3D1-C9CF3747B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755294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03F2AD-68FD-58D2-2F30-693B00C7149D}"/>
              </a:ext>
            </a:extLst>
          </p:cNvPr>
          <p:cNvSpPr>
            <a:spLocks noGrp="1"/>
          </p:cNvSpPr>
          <p:nvPr>
            <p:ph type="ctrTitle"/>
          </p:nvPr>
        </p:nvSpPr>
        <p:spPr>
          <a:xfrm>
            <a:off x="644849" y="954923"/>
            <a:ext cx="5875694" cy="4656552"/>
          </a:xfrm>
        </p:spPr>
        <p:txBody>
          <a:bodyPr>
            <a:normAutofit/>
          </a:bodyPr>
          <a:lstStyle/>
          <a:p>
            <a:r>
              <a:rPr lang="en-US" sz="6800">
                <a:solidFill>
                  <a:srgbClr val="2A1A00"/>
                </a:solidFill>
                <a:latin typeface="Times New Roman" panose="02020603050405020304" pitchFamily="18" charset="0"/>
                <a:cs typeface="Times New Roman" panose="02020603050405020304" pitchFamily="18" charset="0"/>
              </a:rPr>
              <a:t>World Happiness</a:t>
            </a:r>
          </a:p>
        </p:txBody>
      </p:sp>
      <p:sp>
        <p:nvSpPr>
          <p:cNvPr id="3" name="Subtitle 2">
            <a:extLst>
              <a:ext uri="{FF2B5EF4-FFF2-40B4-BE49-F238E27FC236}">
                <a16:creationId xmlns:a16="http://schemas.microsoft.com/office/drawing/2014/main" id="{791AD63D-1107-2310-2536-A86FC2C506DE}"/>
              </a:ext>
            </a:extLst>
          </p:cNvPr>
          <p:cNvSpPr>
            <a:spLocks noGrp="1"/>
          </p:cNvSpPr>
          <p:nvPr>
            <p:ph type="subTitle" idx="1"/>
          </p:nvPr>
        </p:nvSpPr>
        <p:spPr>
          <a:xfrm>
            <a:off x="643157" y="5611476"/>
            <a:ext cx="5877385" cy="802992"/>
          </a:xfrm>
        </p:spPr>
        <p:txBody>
          <a:bodyPr>
            <a:normAutofit/>
          </a:bodyPr>
          <a:lstStyle/>
          <a:p>
            <a:pPr>
              <a:lnSpc>
                <a:spcPct val="90000"/>
              </a:lnSpc>
            </a:pPr>
            <a:r>
              <a:rPr lang="en-US" sz="800">
                <a:solidFill>
                  <a:srgbClr val="F3F3F2"/>
                </a:solidFill>
                <a:latin typeface="Times New Roman" panose="02020603050405020304" pitchFamily="18" charset="0"/>
                <a:cs typeface="Times New Roman" panose="02020603050405020304" pitchFamily="18" charset="0"/>
              </a:rPr>
              <a:t>University Of Toronto Bootcamp</a:t>
            </a:r>
          </a:p>
          <a:p>
            <a:pPr>
              <a:lnSpc>
                <a:spcPct val="90000"/>
              </a:lnSpc>
            </a:pPr>
            <a:r>
              <a:rPr lang="en-US" sz="800">
                <a:solidFill>
                  <a:srgbClr val="F3F3F2"/>
                </a:solidFill>
                <a:latin typeface="Times New Roman" panose="02020603050405020304" pitchFamily="18" charset="0"/>
                <a:cs typeface="Times New Roman" panose="02020603050405020304" pitchFamily="18" charset="0"/>
              </a:rPr>
              <a:t>By:</a:t>
            </a:r>
          </a:p>
          <a:p>
            <a:pPr>
              <a:lnSpc>
                <a:spcPct val="90000"/>
              </a:lnSpc>
            </a:pPr>
            <a:r>
              <a:rPr lang="en-US" sz="800">
                <a:solidFill>
                  <a:srgbClr val="F3F3F2"/>
                </a:solidFill>
                <a:latin typeface="Times New Roman" panose="02020603050405020304" pitchFamily="18" charset="0"/>
                <a:cs typeface="Times New Roman" panose="02020603050405020304" pitchFamily="18" charset="0"/>
              </a:rPr>
              <a:t> Shariq Khatri, Anwer Dolemeri, Jennifer Manchero,</a:t>
            </a:r>
          </a:p>
          <a:p>
            <a:pPr>
              <a:lnSpc>
                <a:spcPct val="90000"/>
              </a:lnSpc>
            </a:pPr>
            <a:r>
              <a:rPr lang="en-US" sz="800">
                <a:solidFill>
                  <a:srgbClr val="F3F3F2"/>
                </a:solidFill>
                <a:latin typeface="Times New Roman" panose="02020603050405020304" pitchFamily="18" charset="0"/>
                <a:cs typeface="Times New Roman" panose="02020603050405020304" pitchFamily="18" charset="0"/>
              </a:rPr>
              <a:t> Deniza Robinson </a:t>
            </a:r>
          </a:p>
        </p:txBody>
      </p:sp>
      <p:sp>
        <p:nvSpPr>
          <p:cNvPr id="19" name="Freeform 22">
            <a:extLst>
              <a:ext uri="{FF2B5EF4-FFF2-40B4-BE49-F238E27FC236}">
                <a16:creationId xmlns:a16="http://schemas.microsoft.com/office/drawing/2014/main" id="{29BA41EB-EC8E-4167-987C-F07347C19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flipH="1">
            <a:off x="6909478" y="0"/>
            <a:ext cx="5282519" cy="6858000"/>
          </a:xfrm>
          <a:custGeom>
            <a:avLst/>
            <a:gdLst>
              <a:gd name="connsiteX0" fmla="*/ 0 w 4992864"/>
              <a:gd name="connsiteY0" fmla="*/ 0 h 6858000"/>
              <a:gd name="connsiteX1" fmla="*/ 4813476 w 4992864"/>
              <a:gd name="connsiteY1" fmla="*/ 0 h 6858000"/>
              <a:gd name="connsiteX2" fmla="*/ 4818239 w 4992864"/>
              <a:gd name="connsiteY2" fmla="*/ 66675 h 6858000"/>
              <a:gd name="connsiteX3" fmla="*/ 4826176 w 4992864"/>
              <a:gd name="connsiteY3" fmla="*/ 122237 h 6858000"/>
              <a:gd name="connsiteX4" fmla="*/ 4835701 w 4992864"/>
              <a:gd name="connsiteY4" fmla="*/ 174625 h 6858000"/>
              <a:gd name="connsiteX5" fmla="*/ 4851576 w 4992864"/>
              <a:gd name="connsiteY5" fmla="*/ 217487 h 6858000"/>
              <a:gd name="connsiteX6" fmla="*/ 4867451 w 4992864"/>
              <a:gd name="connsiteY6" fmla="*/ 260350 h 6858000"/>
              <a:gd name="connsiteX7" fmla="*/ 4886501 w 4992864"/>
              <a:gd name="connsiteY7" fmla="*/ 296862 h 6858000"/>
              <a:gd name="connsiteX8" fmla="*/ 4905551 w 4992864"/>
              <a:gd name="connsiteY8" fmla="*/ 334962 h 6858000"/>
              <a:gd name="connsiteX9" fmla="*/ 4923014 w 4992864"/>
              <a:gd name="connsiteY9" fmla="*/ 369887 h 6858000"/>
              <a:gd name="connsiteX10" fmla="*/ 4940476 w 4992864"/>
              <a:gd name="connsiteY10" fmla="*/ 409575 h 6858000"/>
              <a:gd name="connsiteX11" fmla="*/ 4956351 w 4992864"/>
              <a:gd name="connsiteY11" fmla="*/ 450850 h 6858000"/>
              <a:gd name="connsiteX12" fmla="*/ 4970639 w 4992864"/>
              <a:gd name="connsiteY12" fmla="*/ 496887 h 6858000"/>
              <a:gd name="connsiteX13" fmla="*/ 4981751 w 4992864"/>
              <a:gd name="connsiteY13" fmla="*/ 546100 h 6858000"/>
              <a:gd name="connsiteX14" fmla="*/ 4989689 w 4992864"/>
              <a:gd name="connsiteY14" fmla="*/ 606425 h 6858000"/>
              <a:gd name="connsiteX15" fmla="*/ 4992864 w 4992864"/>
              <a:gd name="connsiteY15" fmla="*/ 673100 h 6858000"/>
              <a:gd name="connsiteX16" fmla="*/ 4989689 w 4992864"/>
              <a:gd name="connsiteY16" fmla="*/ 744537 h 6858000"/>
              <a:gd name="connsiteX17" fmla="*/ 4981751 w 4992864"/>
              <a:gd name="connsiteY17" fmla="*/ 801687 h 6858000"/>
              <a:gd name="connsiteX18" fmla="*/ 4970639 w 4992864"/>
              <a:gd name="connsiteY18" fmla="*/ 854075 h 6858000"/>
              <a:gd name="connsiteX19" fmla="*/ 4956351 w 4992864"/>
              <a:gd name="connsiteY19" fmla="*/ 901700 h 6858000"/>
              <a:gd name="connsiteX20" fmla="*/ 4940476 w 4992864"/>
              <a:gd name="connsiteY20" fmla="*/ 942975 h 6858000"/>
              <a:gd name="connsiteX21" fmla="*/ 4921426 w 4992864"/>
              <a:gd name="connsiteY21" fmla="*/ 981075 h 6858000"/>
              <a:gd name="connsiteX22" fmla="*/ 4902376 w 4992864"/>
              <a:gd name="connsiteY22" fmla="*/ 1017587 h 6858000"/>
              <a:gd name="connsiteX23" fmla="*/ 4883326 w 4992864"/>
              <a:gd name="connsiteY23" fmla="*/ 1055687 h 6858000"/>
              <a:gd name="connsiteX24" fmla="*/ 4865864 w 4992864"/>
              <a:gd name="connsiteY24" fmla="*/ 1095375 h 6858000"/>
              <a:gd name="connsiteX25" fmla="*/ 4848401 w 4992864"/>
              <a:gd name="connsiteY25" fmla="*/ 1136650 h 6858000"/>
              <a:gd name="connsiteX26" fmla="*/ 4834114 w 4992864"/>
              <a:gd name="connsiteY26" fmla="*/ 1182687 h 6858000"/>
              <a:gd name="connsiteX27" fmla="*/ 4824589 w 4992864"/>
              <a:gd name="connsiteY27" fmla="*/ 1235075 h 6858000"/>
              <a:gd name="connsiteX28" fmla="*/ 4815064 w 4992864"/>
              <a:gd name="connsiteY28" fmla="*/ 1295400 h 6858000"/>
              <a:gd name="connsiteX29" fmla="*/ 4813476 w 4992864"/>
              <a:gd name="connsiteY29" fmla="*/ 1363662 h 6858000"/>
              <a:gd name="connsiteX30" fmla="*/ 4815064 w 4992864"/>
              <a:gd name="connsiteY30" fmla="*/ 1431925 h 6858000"/>
              <a:gd name="connsiteX31" fmla="*/ 4824589 w 4992864"/>
              <a:gd name="connsiteY31" fmla="*/ 1492250 h 6858000"/>
              <a:gd name="connsiteX32" fmla="*/ 4834114 w 4992864"/>
              <a:gd name="connsiteY32" fmla="*/ 1544637 h 6858000"/>
              <a:gd name="connsiteX33" fmla="*/ 4848401 w 4992864"/>
              <a:gd name="connsiteY33" fmla="*/ 1589087 h 6858000"/>
              <a:gd name="connsiteX34" fmla="*/ 4865864 w 4992864"/>
              <a:gd name="connsiteY34" fmla="*/ 1631950 h 6858000"/>
              <a:gd name="connsiteX35" fmla="*/ 4883326 w 4992864"/>
              <a:gd name="connsiteY35" fmla="*/ 1671637 h 6858000"/>
              <a:gd name="connsiteX36" fmla="*/ 4902376 w 4992864"/>
              <a:gd name="connsiteY36" fmla="*/ 1708150 h 6858000"/>
              <a:gd name="connsiteX37" fmla="*/ 4921426 w 4992864"/>
              <a:gd name="connsiteY37" fmla="*/ 1743075 h 6858000"/>
              <a:gd name="connsiteX38" fmla="*/ 4940476 w 4992864"/>
              <a:gd name="connsiteY38" fmla="*/ 1782762 h 6858000"/>
              <a:gd name="connsiteX39" fmla="*/ 4956351 w 4992864"/>
              <a:gd name="connsiteY39" fmla="*/ 1824037 h 6858000"/>
              <a:gd name="connsiteX40" fmla="*/ 4970639 w 4992864"/>
              <a:gd name="connsiteY40" fmla="*/ 1870075 h 6858000"/>
              <a:gd name="connsiteX41" fmla="*/ 4981751 w 4992864"/>
              <a:gd name="connsiteY41" fmla="*/ 1922462 h 6858000"/>
              <a:gd name="connsiteX42" fmla="*/ 4989689 w 4992864"/>
              <a:gd name="connsiteY42" fmla="*/ 1982787 h 6858000"/>
              <a:gd name="connsiteX43" fmla="*/ 4992864 w 4992864"/>
              <a:gd name="connsiteY43" fmla="*/ 2051050 h 6858000"/>
              <a:gd name="connsiteX44" fmla="*/ 4989689 w 4992864"/>
              <a:gd name="connsiteY44" fmla="*/ 2119312 h 6858000"/>
              <a:gd name="connsiteX45" fmla="*/ 4981751 w 4992864"/>
              <a:gd name="connsiteY45" fmla="*/ 2179637 h 6858000"/>
              <a:gd name="connsiteX46" fmla="*/ 4970639 w 4992864"/>
              <a:gd name="connsiteY46" fmla="*/ 2232025 h 6858000"/>
              <a:gd name="connsiteX47" fmla="*/ 4956351 w 4992864"/>
              <a:gd name="connsiteY47" fmla="*/ 2278062 h 6858000"/>
              <a:gd name="connsiteX48" fmla="*/ 4940476 w 4992864"/>
              <a:gd name="connsiteY48" fmla="*/ 2319337 h 6858000"/>
              <a:gd name="connsiteX49" fmla="*/ 4921426 w 4992864"/>
              <a:gd name="connsiteY49" fmla="*/ 2359025 h 6858000"/>
              <a:gd name="connsiteX50" fmla="*/ 4902376 w 4992864"/>
              <a:gd name="connsiteY50" fmla="*/ 2395537 h 6858000"/>
              <a:gd name="connsiteX51" fmla="*/ 4883326 w 4992864"/>
              <a:gd name="connsiteY51" fmla="*/ 2433637 h 6858000"/>
              <a:gd name="connsiteX52" fmla="*/ 4865864 w 4992864"/>
              <a:gd name="connsiteY52" fmla="*/ 2471737 h 6858000"/>
              <a:gd name="connsiteX53" fmla="*/ 4848401 w 4992864"/>
              <a:gd name="connsiteY53" fmla="*/ 2513012 h 6858000"/>
              <a:gd name="connsiteX54" fmla="*/ 4834114 w 4992864"/>
              <a:gd name="connsiteY54" fmla="*/ 2560637 h 6858000"/>
              <a:gd name="connsiteX55" fmla="*/ 4824589 w 4992864"/>
              <a:gd name="connsiteY55" fmla="*/ 2613025 h 6858000"/>
              <a:gd name="connsiteX56" fmla="*/ 4815064 w 4992864"/>
              <a:gd name="connsiteY56" fmla="*/ 2671762 h 6858000"/>
              <a:gd name="connsiteX57" fmla="*/ 4813476 w 4992864"/>
              <a:gd name="connsiteY57" fmla="*/ 2741612 h 6858000"/>
              <a:gd name="connsiteX58" fmla="*/ 4815064 w 4992864"/>
              <a:gd name="connsiteY58" fmla="*/ 2809875 h 6858000"/>
              <a:gd name="connsiteX59" fmla="*/ 4824589 w 4992864"/>
              <a:gd name="connsiteY59" fmla="*/ 2868612 h 6858000"/>
              <a:gd name="connsiteX60" fmla="*/ 4834114 w 4992864"/>
              <a:gd name="connsiteY60" fmla="*/ 2922587 h 6858000"/>
              <a:gd name="connsiteX61" fmla="*/ 4848401 w 4992864"/>
              <a:gd name="connsiteY61" fmla="*/ 2967037 h 6858000"/>
              <a:gd name="connsiteX62" fmla="*/ 4865864 w 4992864"/>
              <a:gd name="connsiteY62" fmla="*/ 3009900 h 6858000"/>
              <a:gd name="connsiteX63" fmla="*/ 4883326 w 4992864"/>
              <a:gd name="connsiteY63" fmla="*/ 3046412 h 6858000"/>
              <a:gd name="connsiteX64" fmla="*/ 4902376 w 4992864"/>
              <a:gd name="connsiteY64" fmla="*/ 3084512 h 6858000"/>
              <a:gd name="connsiteX65" fmla="*/ 4921426 w 4992864"/>
              <a:gd name="connsiteY65" fmla="*/ 3121025 h 6858000"/>
              <a:gd name="connsiteX66" fmla="*/ 4940476 w 4992864"/>
              <a:gd name="connsiteY66" fmla="*/ 3160712 h 6858000"/>
              <a:gd name="connsiteX67" fmla="*/ 4956351 w 4992864"/>
              <a:gd name="connsiteY67" fmla="*/ 3201987 h 6858000"/>
              <a:gd name="connsiteX68" fmla="*/ 4970639 w 4992864"/>
              <a:gd name="connsiteY68" fmla="*/ 3248025 h 6858000"/>
              <a:gd name="connsiteX69" fmla="*/ 4981751 w 4992864"/>
              <a:gd name="connsiteY69" fmla="*/ 3300412 h 6858000"/>
              <a:gd name="connsiteX70" fmla="*/ 4989689 w 4992864"/>
              <a:gd name="connsiteY70" fmla="*/ 3360737 h 6858000"/>
              <a:gd name="connsiteX71" fmla="*/ 4992864 w 4992864"/>
              <a:gd name="connsiteY71" fmla="*/ 3427412 h 6858000"/>
              <a:gd name="connsiteX72" fmla="*/ 4989689 w 4992864"/>
              <a:gd name="connsiteY72" fmla="*/ 3497262 h 6858000"/>
              <a:gd name="connsiteX73" fmla="*/ 4981751 w 4992864"/>
              <a:gd name="connsiteY73" fmla="*/ 3557587 h 6858000"/>
              <a:gd name="connsiteX74" fmla="*/ 4970639 w 4992864"/>
              <a:gd name="connsiteY74" fmla="*/ 3609975 h 6858000"/>
              <a:gd name="connsiteX75" fmla="*/ 4956351 w 4992864"/>
              <a:gd name="connsiteY75" fmla="*/ 3656012 h 6858000"/>
              <a:gd name="connsiteX76" fmla="*/ 4940476 w 4992864"/>
              <a:gd name="connsiteY76" fmla="*/ 3697287 h 6858000"/>
              <a:gd name="connsiteX77" fmla="*/ 4921426 w 4992864"/>
              <a:gd name="connsiteY77" fmla="*/ 3736975 h 6858000"/>
              <a:gd name="connsiteX78" fmla="*/ 4883326 w 4992864"/>
              <a:gd name="connsiteY78" fmla="*/ 3811587 h 6858000"/>
              <a:gd name="connsiteX79" fmla="*/ 4865864 w 4992864"/>
              <a:gd name="connsiteY79" fmla="*/ 3848100 h 6858000"/>
              <a:gd name="connsiteX80" fmla="*/ 4848401 w 4992864"/>
              <a:gd name="connsiteY80" fmla="*/ 3890962 h 6858000"/>
              <a:gd name="connsiteX81" fmla="*/ 4834114 w 4992864"/>
              <a:gd name="connsiteY81" fmla="*/ 3935412 h 6858000"/>
              <a:gd name="connsiteX82" fmla="*/ 4824589 w 4992864"/>
              <a:gd name="connsiteY82" fmla="*/ 3987800 h 6858000"/>
              <a:gd name="connsiteX83" fmla="*/ 4815064 w 4992864"/>
              <a:gd name="connsiteY83" fmla="*/ 4048125 h 6858000"/>
              <a:gd name="connsiteX84" fmla="*/ 4813476 w 4992864"/>
              <a:gd name="connsiteY84" fmla="*/ 4116387 h 6858000"/>
              <a:gd name="connsiteX85" fmla="*/ 4815064 w 4992864"/>
              <a:gd name="connsiteY85" fmla="*/ 4186237 h 6858000"/>
              <a:gd name="connsiteX86" fmla="*/ 4824589 w 4992864"/>
              <a:gd name="connsiteY86" fmla="*/ 4244975 h 6858000"/>
              <a:gd name="connsiteX87" fmla="*/ 4834114 w 4992864"/>
              <a:gd name="connsiteY87" fmla="*/ 4297362 h 6858000"/>
              <a:gd name="connsiteX88" fmla="*/ 4848401 w 4992864"/>
              <a:gd name="connsiteY88" fmla="*/ 4343400 h 6858000"/>
              <a:gd name="connsiteX89" fmla="*/ 4865864 w 4992864"/>
              <a:gd name="connsiteY89" fmla="*/ 4386262 h 6858000"/>
              <a:gd name="connsiteX90" fmla="*/ 4883326 w 4992864"/>
              <a:gd name="connsiteY90" fmla="*/ 4424362 h 6858000"/>
              <a:gd name="connsiteX91" fmla="*/ 4921426 w 4992864"/>
              <a:gd name="connsiteY91" fmla="*/ 4498975 h 6858000"/>
              <a:gd name="connsiteX92" fmla="*/ 4940476 w 4992864"/>
              <a:gd name="connsiteY92" fmla="*/ 4537075 h 6858000"/>
              <a:gd name="connsiteX93" fmla="*/ 4956351 w 4992864"/>
              <a:gd name="connsiteY93" fmla="*/ 4579937 h 6858000"/>
              <a:gd name="connsiteX94" fmla="*/ 4970639 w 4992864"/>
              <a:gd name="connsiteY94" fmla="*/ 4625975 h 6858000"/>
              <a:gd name="connsiteX95" fmla="*/ 4981751 w 4992864"/>
              <a:gd name="connsiteY95" fmla="*/ 4678362 h 6858000"/>
              <a:gd name="connsiteX96" fmla="*/ 4989689 w 4992864"/>
              <a:gd name="connsiteY96" fmla="*/ 4738687 h 6858000"/>
              <a:gd name="connsiteX97" fmla="*/ 4992864 w 4992864"/>
              <a:gd name="connsiteY97" fmla="*/ 4806950 h 6858000"/>
              <a:gd name="connsiteX98" fmla="*/ 4989689 w 4992864"/>
              <a:gd name="connsiteY98" fmla="*/ 4875212 h 6858000"/>
              <a:gd name="connsiteX99" fmla="*/ 4981751 w 4992864"/>
              <a:gd name="connsiteY99" fmla="*/ 4935537 h 6858000"/>
              <a:gd name="connsiteX100" fmla="*/ 4970639 w 4992864"/>
              <a:gd name="connsiteY100" fmla="*/ 4987925 h 6858000"/>
              <a:gd name="connsiteX101" fmla="*/ 4956351 w 4992864"/>
              <a:gd name="connsiteY101" fmla="*/ 5033962 h 6858000"/>
              <a:gd name="connsiteX102" fmla="*/ 4940476 w 4992864"/>
              <a:gd name="connsiteY102" fmla="*/ 5075237 h 6858000"/>
              <a:gd name="connsiteX103" fmla="*/ 4921426 w 4992864"/>
              <a:gd name="connsiteY103" fmla="*/ 5114925 h 6858000"/>
              <a:gd name="connsiteX104" fmla="*/ 4902376 w 4992864"/>
              <a:gd name="connsiteY104" fmla="*/ 5149850 h 6858000"/>
              <a:gd name="connsiteX105" fmla="*/ 4883326 w 4992864"/>
              <a:gd name="connsiteY105" fmla="*/ 5186362 h 6858000"/>
              <a:gd name="connsiteX106" fmla="*/ 4865864 w 4992864"/>
              <a:gd name="connsiteY106" fmla="*/ 5226050 h 6858000"/>
              <a:gd name="connsiteX107" fmla="*/ 4848401 w 4992864"/>
              <a:gd name="connsiteY107" fmla="*/ 5268912 h 6858000"/>
              <a:gd name="connsiteX108" fmla="*/ 4834114 w 4992864"/>
              <a:gd name="connsiteY108" fmla="*/ 5313362 h 6858000"/>
              <a:gd name="connsiteX109" fmla="*/ 4824589 w 4992864"/>
              <a:gd name="connsiteY109" fmla="*/ 5365750 h 6858000"/>
              <a:gd name="connsiteX110" fmla="*/ 4815064 w 4992864"/>
              <a:gd name="connsiteY110" fmla="*/ 5426075 h 6858000"/>
              <a:gd name="connsiteX111" fmla="*/ 4813476 w 4992864"/>
              <a:gd name="connsiteY111" fmla="*/ 5494337 h 6858000"/>
              <a:gd name="connsiteX112" fmla="*/ 4815064 w 4992864"/>
              <a:gd name="connsiteY112" fmla="*/ 5562600 h 6858000"/>
              <a:gd name="connsiteX113" fmla="*/ 4824589 w 4992864"/>
              <a:gd name="connsiteY113" fmla="*/ 5622925 h 6858000"/>
              <a:gd name="connsiteX114" fmla="*/ 4834114 w 4992864"/>
              <a:gd name="connsiteY114" fmla="*/ 5675312 h 6858000"/>
              <a:gd name="connsiteX115" fmla="*/ 4848401 w 4992864"/>
              <a:gd name="connsiteY115" fmla="*/ 5721350 h 6858000"/>
              <a:gd name="connsiteX116" fmla="*/ 4865864 w 4992864"/>
              <a:gd name="connsiteY116" fmla="*/ 5762625 h 6858000"/>
              <a:gd name="connsiteX117" fmla="*/ 4883326 w 4992864"/>
              <a:gd name="connsiteY117" fmla="*/ 5802312 h 6858000"/>
              <a:gd name="connsiteX118" fmla="*/ 4902376 w 4992864"/>
              <a:gd name="connsiteY118" fmla="*/ 5840412 h 6858000"/>
              <a:gd name="connsiteX119" fmla="*/ 4921426 w 4992864"/>
              <a:gd name="connsiteY119" fmla="*/ 5876925 h 6858000"/>
              <a:gd name="connsiteX120" fmla="*/ 4940476 w 4992864"/>
              <a:gd name="connsiteY120" fmla="*/ 5915025 h 6858000"/>
              <a:gd name="connsiteX121" fmla="*/ 4956351 w 4992864"/>
              <a:gd name="connsiteY121" fmla="*/ 5956300 h 6858000"/>
              <a:gd name="connsiteX122" fmla="*/ 4970639 w 4992864"/>
              <a:gd name="connsiteY122" fmla="*/ 6003925 h 6858000"/>
              <a:gd name="connsiteX123" fmla="*/ 4981751 w 4992864"/>
              <a:gd name="connsiteY123" fmla="*/ 6056312 h 6858000"/>
              <a:gd name="connsiteX124" fmla="*/ 4989689 w 4992864"/>
              <a:gd name="connsiteY124" fmla="*/ 6113462 h 6858000"/>
              <a:gd name="connsiteX125" fmla="*/ 4992864 w 4992864"/>
              <a:gd name="connsiteY125" fmla="*/ 6183312 h 6858000"/>
              <a:gd name="connsiteX126" fmla="*/ 4989689 w 4992864"/>
              <a:gd name="connsiteY126" fmla="*/ 6251575 h 6858000"/>
              <a:gd name="connsiteX127" fmla="*/ 4981751 w 4992864"/>
              <a:gd name="connsiteY127" fmla="*/ 6311900 h 6858000"/>
              <a:gd name="connsiteX128" fmla="*/ 4970639 w 4992864"/>
              <a:gd name="connsiteY128" fmla="*/ 6361112 h 6858000"/>
              <a:gd name="connsiteX129" fmla="*/ 4956351 w 4992864"/>
              <a:gd name="connsiteY129" fmla="*/ 6407150 h 6858000"/>
              <a:gd name="connsiteX130" fmla="*/ 4940476 w 4992864"/>
              <a:gd name="connsiteY130" fmla="*/ 6448425 h 6858000"/>
              <a:gd name="connsiteX131" fmla="*/ 4923014 w 4992864"/>
              <a:gd name="connsiteY131" fmla="*/ 6488112 h 6858000"/>
              <a:gd name="connsiteX132" fmla="*/ 4905551 w 4992864"/>
              <a:gd name="connsiteY132" fmla="*/ 6523037 h 6858000"/>
              <a:gd name="connsiteX133" fmla="*/ 4886501 w 4992864"/>
              <a:gd name="connsiteY133" fmla="*/ 6561137 h 6858000"/>
              <a:gd name="connsiteX134" fmla="*/ 4867451 w 4992864"/>
              <a:gd name="connsiteY134" fmla="*/ 6597650 h 6858000"/>
              <a:gd name="connsiteX135" fmla="*/ 4851576 w 4992864"/>
              <a:gd name="connsiteY135" fmla="*/ 6640512 h 6858000"/>
              <a:gd name="connsiteX136" fmla="*/ 4835701 w 4992864"/>
              <a:gd name="connsiteY136" fmla="*/ 6683375 h 6858000"/>
              <a:gd name="connsiteX137" fmla="*/ 4826176 w 4992864"/>
              <a:gd name="connsiteY137" fmla="*/ 6735762 h 6858000"/>
              <a:gd name="connsiteX138" fmla="*/ 4818239 w 4992864"/>
              <a:gd name="connsiteY138" fmla="*/ 6791325 h 6858000"/>
              <a:gd name="connsiteX139" fmla="*/ 4813476 w 4992864"/>
              <a:gd name="connsiteY139" fmla="*/ 6858000 h 6858000"/>
              <a:gd name="connsiteX140" fmla="*/ 0 w 499286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992864" h="6858000">
                <a:moveTo>
                  <a:pt x="0" y="0"/>
                </a:moveTo>
                <a:lnTo>
                  <a:pt x="4813476" y="0"/>
                </a:lnTo>
                <a:lnTo>
                  <a:pt x="4818239" y="66675"/>
                </a:lnTo>
                <a:lnTo>
                  <a:pt x="4826176" y="122237"/>
                </a:lnTo>
                <a:lnTo>
                  <a:pt x="4835701" y="174625"/>
                </a:lnTo>
                <a:lnTo>
                  <a:pt x="4851576" y="217487"/>
                </a:lnTo>
                <a:lnTo>
                  <a:pt x="4867451" y="260350"/>
                </a:lnTo>
                <a:lnTo>
                  <a:pt x="4886501" y="296862"/>
                </a:lnTo>
                <a:lnTo>
                  <a:pt x="4905551" y="334962"/>
                </a:lnTo>
                <a:lnTo>
                  <a:pt x="4923014" y="369887"/>
                </a:lnTo>
                <a:lnTo>
                  <a:pt x="4940476" y="409575"/>
                </a:lnTo>
                <a:lnTo>
                  <a:pt x="4956351" y="450850"/>
                </a:lnTo>
                <a:lnTo>
                  <a:pt x="4970639" y="496887"/>
                </a:lnTo>
                <a:lnTo>
                  <a:pt x="4981751" y="546100"/>
                </a:lnTo>
                <a:lnTo>
                  <a:pt x="4989689" y="606425"/>
                </a:lnTo>
                <a:lnTo>
                  <a:pt x="4992864" y="673100"/>
                </a:lnTo>
                <a:lnTo>
                  <a:pt x="4989689" y="744537"/>
                </a:lnTo>
                <a:lnTo>
                  <a:pt x="4981751" y="801687"/>
                </a:lnTo>
                <a:lnTo>
                  <a:pt x="4970639" y="854075"/>
                </a:lnTo>
                <a:lnTo>
                  <a:pt x="4956351" y="901700"/>
                </a:lnTo>
                <a:lnTo>
                  <a:pt x="4940476" y="942975"/>
                </a:lnTo>
                <a:lnTo>
                  <a:pt x="4921426" y="981075"/>
                </a:lnTo>
                <a:lnTo>
                  <a:pt x="4902376" y="1017587"/>
                </a:lnTo>
                <a:lnTo>
                  <a:pt x="4883326" y="1055687"/>
                </a:lnTo>
                <a:lnTo>
                  <a:pt x="4865864" y="1095375"/>
                </a:lnTo>
                <a:lnTo>
                  <a:pt x="4848401" y="1136650"/>
                </a:lnTo>
                <a:lnTo>
                  <a:pt x="4834114" y="1182687"/>
                </a:lnTo>
                <a:lnTo>
                  <a:pt x="4824589" y="1235075"/>
                </a:lnTo>
                <a:lnTo>
                  <a:pt x="4815064" y="1295400"/>
                </a:lnTo>
                <a:lnTo>
                  <a:pt x="4813476" y="1363662"/>
                </a:lnTo>
                <a:lnTo>
                  <a:pt x="4815064" y="1431925"/>
                </a:lnTo>
                <a:lnTo>
                  <a:pt x="4824589" y="1492250"/>
                </a:lnTo>
                <a:lnTo>
                  <a:pt x="4834114" y="1544637"/>
                </a:lnTo>
                <a:lnTo>
                  <a:pt x="4848401" y="1589087"/>
                </a:lnTo>
                <a:lnTo>
                  <a:pt x="4865864" y="1631950"/>
                </a:lnTo>
                <a:lnTo>
                  <a:pt x="4883326" y="1671637"/>
                </a:lnTo>
                <a:lnTo>
                  <a:pt x="4902376" y="1708150"/>
                </a:lnTo>
                <a:lnTo>
                  <a:pt x="4921426" y="1743075"/>
                </a:lnTo>
                <a:lnTo>
                  <a:pt x="4940476" y="1782762"/>
                </a:lnTo>
                <a:lnTo>
                  <a:pt x="4956351" y="1824037"/>
                </a:lnTo>
                <a:lnTo>
                  <a:pt x="4970639" y="1870075"/>
                </a:lnTo>
                <a:lnTo>
                  <a:pt x="4981751" y="1922462"/>
                </a:lnTo>
                <a:lnTo>
                  <a:pt x="4989689" y="1982787"/>
                </a:lnTo>
                <a:lnTo>
                  <a:pt x="4992864" y="2051050"/>
                </a:lnTo>
                <a:lnTo>
                  <a:pt x="4989689" y="2119312"/>
                </a:lnTo>
                <a:lnTo>
                  <a:pt x="4981751" y="2179637"/>
                </a:lnTo>
                <a:lnTo>
                  <a:pt x="4970639" y="2232025"/>
                </a:lnTo>
                <a:lnTo>
                  <a:pt x="4956351" y="2278062"/>
                </a:lnTo>
                <a:lnTo>
                  <a:pt x="4940476" y="2319337"/>
                </a:lnTo>
                <a:lnTo>
                  <a:pt x="4921426" y="2359025"/>
                </a:lnTo>
                <a:lnTo>
                  <a:pt x="4902376" y="2395537"/>
                </a:lnTo>
                <a:lnTo>
                  <a:pt x="4883326" y="2433637"/>
                </a:lnTo>
                <a:lnTo>
                  <a:pt x="4865864" y="2471737"/>
                </a:lnTo>
                <a:lnTo>
                  <a:pt x="4848401" y="2513012"/>
                </a:lnTo>
                <a:lnTo>
                  <a:pt x="4834114" y="2560637"/>
                </a:lnTo>
                <a:lnTo>
                  <a:pt x="4824589" y="2613025"/>
                </a:lnTo>
                <a:lnTo>
                  <a:pt x="4815064" y="2671762"/>
                </a:lnTo>
                <a:lnTo>
                  <a:pt x="4813476" y="2741612"/>
                </a:lnTo>
                <a:lnTo>
                  <a:pt x="4815064" y="2809875"/>
                </a:lnTo>
                <a:lnTo>
                  <a:pt x="4824589" y="2868612"/>
                </a:lnTo>
                <a:lnTo>
                  <a:pt x="4834114" y="2922587"/>
                </a:lnTo>
                <a:lnTo>
                  <a:pt x="4848401" y="2967037"/>
                </a:lnTo>
                <a:lnTo>
                  <a:pt x="4865864" y="3009900"/>
                </a:lnTo>
                <a:lnTo>
                  <a:pt x="4883326" y="3046412"/>
                </a:lnTo>
                <a:lnTo>
                  <a:pt x="4902376" y="3084512"/>
                </a:lnTo>
                <a:lnTo>
                  <a:pt x="4921426" y="3121025"/>
                </a:lnTo>
                <a:lnTo>
                  <a:pt x="4940476" y="3160712"/>
                </a:lnTo>
                <a:lnTo>
                  <a:pt x="4956351" y="3201987"/>
                </a:lnTo>
                <a:lnTo>
                  <a:pt x="4970639" y="3248025"/>
                </a:lnTo>
                <a:lnTo>
                  <a:pt x="4981751" y="3300412"/>
                </a:lnTo>
                <a:lnTo>
                  <a:pt x="4989689" y="3360737"/>
                </a:lnTo>
                <a:lnTo>
                  <a:pt x="4992864" y="3427412"/>
                </a:lnTo>
                <a:lnTo>
                  <a:pt x="4989689" y="3497262"/>
                </a:lnTo>
                <a:lnTo>
                  <a:pt x="4981751" y="3557587"/>
                </a:lnTo>
                <a:lnTo>
                  <a:pt x="4970639" y="3609975"/>
                </a:lnTo>
                <a:lnTo>
                  <a:pt x="4956351" y="3656012"/>
                </a:lnTo>
                <a:lnTo>
                  <a:pt x="4940476" y="3697287"/>
                </a:lnTo>
                <a:lnTo>
                  <a:pt x="4921426" y="3736975"/>
                </a:lnTo>
                <a:lnTo>
                  <a:pt x="4883326" y="3811587"/>
                </a:lnTo>
                <a:lnTo>
                  <a:pt x="4865864" y="3848100"/>
                </a:lnTo>
                <a:lnTo>
                  <a:pt x="4848401" y="3890962"/>
                </a:lnTo>
                <a:lnTo>
                  <a:pt x="4834114" y="3935412"/>
                </a:lnTo>
                <a:lnTo>
                  <a:pt x="4824589" y="3987800"/>
                </a:lnTo>
                <a:lnTo>
                  <a:pt x="4815064" y="4048125"/>
                </a:lnTo>
                <a:lnTo>
                  <a:pt x="4813476" y="4116387"/>
                </a:lnTo>
                <a:lnTo>
                  <a:pt x="4815064" y="4186237"/>
                </a:lnTo>
                <a:lnTo>
                  <a:pt x="4824589" y="4244975"/>
                </a:lnTo>
                <a:lnTo>
                  <a:pt x="4834114" y="4297362"/>
                </a:lnTo>
                <a:lnTo>
                  <a:pt x="4848401" y="4343400"/>
                </a:lnTo>
                <a:lnTo>
                  <a:pt x="4865864" y="4386262"/>
                </a:lnTo>
                <a:lnTo>
                  <a:pt x="4883326" y="4424362"/>
                </a:lnTo>
                <a:lnTo>
                  <a:pt x="4921426" y="4498975"/>
                </a:lnTo>
                <a:lnTo>
                  <a:pt x="4940476" y="4537075"/>
                </a:lnTo>
                <a:lnTo>
                  <a:pt x="4956351" y="4579937"/>
                </a:lnTo>
                <a:lnTo>
                  <a:pt x="4970639" y="4625975"/>
                </a:lnTo>
                <a:lnTo>
                  <a:pt x="4981751" y="4678362"/>
                </a:lnTo>
                <a:lnTo>
                  <a:pt x="4989689" y="4738687"/>
                </a:lnTo>
                <a:lnTo>
                  <a:pt x="4992864" y="4806950"/>
                </a:lnTo>
                <a:lnTo>
                  <a:pt x="4989689" y="4875212"/>
                </a:lnTo>
                <a:lnTo>
                  <a:pt x="4981751" y="4935537"/>
                </a:lnTo>
                <a:lnTo>
                  <a:pt x="4970639" y="4987925"/>
                </a:lnTo>
                <a:lnTo>
                  <a:pt x="4956351" y="5033962"/>
                </a:lnTo>
                <a:lnTo>
                  <a:pt x="4940476" y="5075237"/>
                </a:lnTo>
                <a:lnTo>
                  <a:pt x="4921426" y="5114925"/>
                </a:lnTo>
                <a:lnTo>
                  <a:pt x="4902376" y="5149850"/>
                </a:lnTo>
                <a:lnTo>
                  <a:pt x="4883326" y="5186362"/>
                </a:lnTo>
                <a:lnTo>
                  <a:pt x="4865864" y="5226050"/>
                </a:lnTo>
                <a:lnTo>
                  <a:pt x="4848401" y="5268912"/>
                </a:lnTo>
                <a:lnTo>
                  <a:pt x="4834114" y="5313362"/>
                </a:lnTo>
                <a:lnTo>
                  <a:pt x="4824589" y="5365750"/>
                </a:lnTo>
                <a:lnTo>
                  <a:pt x="4815064" y="5426075"/>
                </a:lnTo>
                <a:lnTo>
                  <a:pt x="4813476" y="5494337"/>
                </a:lnTo>
                <a:lnTo>
                  <a:pt x="4815064" y="5562600"/>
                </a:lnTo>
                <a:lnTo>
                  <a:pt x="4824589" y="5622925"/>
                </a:lnTo>
                <a:lnTo>
                  <a:pt x="4834114" y="5675312"/>
                </a:lnTo>
                <a:lnTo>
                  <a:pt x="4848401" y="5721350"/>
                </a:lnTo>
                <a:lnTo>
                  <a:pt x="4865864" y="5762625"/>
                </a:lnTo>
                <a:lnTo>
                  <a:pt x="4883326" y="5802312"/>
                </a:lnTo>
                <a:lnTo>
                  <a:pt x="4902376" y="5840412"/>
                </a:lnTo>
                <a:lnTo>
                  <a:pt x="4921426" y="5876925"/>
                </a:lnTo>
                <a:lnTo>
                  <a:pt x="4940476" y="5915025"/>
                </a:lnTo>
                <a:lnTo>
                  <a:pt x="4956351" y="5956300"/>
                </a:lnTo>
                <a:lnTo>
                  <a:pt x="4970639" y="6003925"/>
                </a:lnTo>
                <a:lnTo>
                  <a:pt x="4981751" y="6056312"/>
                </a:lnTo>
                <a:lnTo>
                  <a:pt x="4989689" y="6113462"/>
                </a:lnTo>
                <a:lnTo>
                  <a:pt x="4992864" y="6183312"/>
                </a:lnTo>
                <a:lnTo>
                  <a:pt x="4989689" y="6251575"/>
                </a:lnTo>
                <a:lnTo>
                  <a:pt x="4981751" y="6311900"/>
                </a:lnTo>
                <a:lnTo>
                  <a:pt x="4970639" y="6361112"/>
                </a:lnTo>
                <a:lnTo>
                  <a:pt x="4956351" y="6407150"/>
                </a:lnTo>
                <a:lnTo>
                  <a:pt x="4940476" y="6448425"/>
                </a:lnTo>
                <a:lnTo>
                  <a:pt x="4923014" y="6488112"/>
                </a:lnTo>
                <a:lnTo>
                  <a:pt x="4905551" y="6523037"/>
                </a:lnTo>
                <a:lnTo>
                  <a:pt x="4886501" y="6561137"/>
                </a:lnTo>
                <a:lnTo>
                  <a:pt x="4867451" y="6597650"/>
                </a:lnTo>
                <a:lnTo>
                  <a:pt x="4851576" y="6640512"/>
                </a:lnTo>
                <a:lnTo>
                  <a:pt x="4835701" y="6683375"/>
                </a:lnTo>
                <a:lnTo>
                  <a:pt x="4826176" y="6735762"/>
                </a:lnTo>
                <a:lnTo>
                  <a:pt x="4818239" y="6791325"/>
                </a:lnTo>
                <a:lnTo>
                  <a:pt x="4813476" y="6858000"/>
                </a:lnTo>
                <a:lnTo>
                  <a:pt x="0" y="6858000"/>
                </a:lnTo>
                <a:close/>
              </a:path>
            </a:pathLst>
          </a:custGeom>
          <a:solidFill>
            <a:schemeClr val="bg1"/>
          </a:solidFill>
          <a:ln w="0">
            <a:noFill/>
            <a:prstDash val="solid"/>
            <a:round/>
            <a:headEnd/>
            <a:tailEnd/>
          </a:ln>
        </p:spPr>
        <p:txBody>
          <a:bodyPr/>
          <a:lstStyle/>
          <a:p>
            <a:endParaRPr lang="en-US"/>
          </a:p>
        </p:txBody>
      </p:sp>
      <p:pic>
        <p:nvPicPr>
          <p:cNvPr id="5" name="Picture 4" descr="A yellow stuffed animal with a smile&#10;&#10;Description automatically generated">
            <a:extLst>
              <a:ext uri="{FF2B5EF4-FFF2-40B4-BE49-F238E27FC236}">
                <a16:creationId xmlns:a16="http://schemas.microsoft.com/office/drawing/2014/main" id="{950BF205-70BC-61A9-00EF-52A2F087AD3E}"/>
              </a:ext>
            </a:extLst>
          </p:cNvPr>
          <p:cNvPicPr>
            <a:picLocks noChangeAspect="1"/>
          </p:cNvPicPr>
          <p:nvPr/>
        </p:nvPicPr>
        <p:blipFill>
          <a:blip r:embed="rId2"/>
          <a:stretch>
            <a:fillRect/>
          </a:stretch>
        </p:blipFill>
        <p:spPr>
          <a:xfrm>
            <a:off x="7687876" y="643464"/>
            <a:ext cx="3725724" cy="5574989"/>
          </a:xfrm>
          <a:prstGeom prst="rect">
            <a:avLst/>
          </a:prstGeom>
        </p:spPr>
      </p:pic>
    </p:spTree>
    <p:extLst>
      <p:ext uri="{BB962C8B-B14F-4D97-AF65-F5344CB8AC3E}">
        <p14:creationId xmlns:p14="http://schemas.microsoft.com/office/powerpoint/2010/main" val="320352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265E-8440-727C-0611-66162A07D8B3}"/>
              </a:ext>
            </a:extLst>
          </p:cNvPr>
          <p:cNvSpPr>
            <a:spLocks noGrp="1"/>
          </p:cNvSpPr>
          <p:nvPr>
            <p:ph type="title"/>
          </p:nvPr>
        </p:nvSpPr>
        <p:spPr>
          <a:xfrm>
            <a:off x="1251677" y="645105"/>
            <a:ext cx="4357499" cy="1320855"/>
          </a:xfrm>
        </p:spPr>
        <p:txBody>
          <a:bodyPr>
            <a:normAutofit/>
          </a:bodyPr>
          <a:lstStyle/>
          <a:p>
            <a:r>
              <a:rPr lang="en-CA" sz="2800" dirty="0"/>
              <a:t>10 Countries’ GDP and Unemployment Rate Analysis</a:t>
            </a:r>
            <a:endParaRPr lang="en-US" sz="2800" dirty="0"/>
          </a:p>
        </p:txBody>
      </p:sp>
      <p:sp>
        <p:nvSpPr>
          <p:cNvPr id="8" name="Content Placeholder 7">
            <a:extLst>
              <a:ext uri="{FF2B5EF4-FFF2-40B4-BE49-F238E27FC236}">
                <a16:creationId xmlns:a16="http://schemas.microsoft.com/office/drawing/2014/main" id="{8F629BB3-B181-A568-285E-935A348D4A2B}"/>
              </a:ext>
            </a:extLst>
          </p:cNvPr>
          <p:cNvSpPr>
            <a:spLocks noGrp="1"/>
          </p:cNvSpPr>
          <p:nvPr>
            <p:ph idx="1"/>
          </p:nvPr>
        </p:nvSpPr>
        <p:spPr>
          <a:xfrm>
            <a:off x="1251678" y="2286001"/>
            <a:ext cx="4363595" cy="3593591"/>
          </a:xfrm>
        </p:spPr>
        <p:txBody>
          <a:bodyPr>
            <a:normAutofit fontScale="70000" lnSpcReduction="20000"/>
          </a:bodyPr>
          <a:lstStyle/>
          <a:p>
            <a:r>
              <a:rPr lang="en-CA" dirty="0"/>
              <a:t>GDP:</a:t>
            </a:r>
          </a:p>
          <a:p>
            <a:pPr marL="285750" indent="-285750">
              <a:buFontTx/>
              <a:buChar char="-"/>
            </a:pPr>
            <a:r>
              <a:rPr lang="en-CA" dirty="0"/>
              <a:t>Highest GDP US</a:t>
            </a:r>
          </a:p>
          <a:p>
            <a:pPr marL="285750" indent="-285750">
              <a:buFontTx/>
              <a:buChar char="-"/>
            </a:pPr>
            <a:r>
              <a:rPr lang="en-CA" dirty="0"/>
              <a:t>Lowest GDP Mexico</a:t>
            </a:r>
          </a:p>
          <a:p>
            <a:endParaRPr lang="en-CA" dirty="0"/>
          </a:p>
          <a:p>
            <a:r>
              <a:rPr lang="en-CA" dirty="0"/>
              <a:t>Unemployment Rate: (size of the scatterplot point)</a:t>
            </a:r>
          </a:p>
          <a:p>
            <a:pPr marL="285750" indent="-285750">
              <a:buFontTx/>
              <a:buChar char="-"/>
            </a:pPr>
            <a:r>
              <a:rPr lang="en-CA" dirty="0"/>
              <a:t>Highest rate France</a:t>
            </a:r>
          </a:p>
          <a:p>
            <a:pPr marL="285750" indent="-285750">
              <a:buFontTx/>
              <a:buChar char="-"/>
            </a:pPr>
            <a:r>
              <a:rPr lang="en-CA" dirty="0"/>
              <a:t> Lowest rate Japan</a:t>
            </a:r>
          </a:p>
          <a:p>
            <a:endParaRPr lang="en-CA" dirty="0"/>
          </a:p>
          <a:p>
            <a:r>
              <a:rPr lang="en-CA" dirty="0"/>
              <a:t>The Life Ladder:</a:t>
            </a:r>
          </a:p>
          <a:p>
            <a:pPr marL="285750" indent="-285750">
              <a:buFontTx/>
              <a:buChar char="-"/>
            </a:pPr>
            <a:r>
              <a:rPr lang="en-CA" dirty="0"/>
              <a:t>Highest level is Finland</a:t>
            </a:r>
          </a:p>
          <a:p>
            <a:pPr marL="285750" indent="-285750">
              <a:buFontTx/>
              <a:buChar char="-"/>
            </a:pPr>
            <a:r>
              <a:rPr lang="en-CA" dirty="0"/>
              <a:t> Lowest level is Japan</a:t>
            </a:r>
          </a:p>
          <a:p>
            <a:endParaRPr lang="en-US" dirty="0">
              <a:solidFill>
                <a:schemeClr val="tx1"/>
              </a:solidFill>
            </a:endParaRPr>
          </a:p>
        </p:txBody>
      </p:sp>
      <p:pic>
        <p:nvPicPr>
          <p:cNvPr id="4" name="Content Placeholder 5" descr="A graph with colored dots&#10;&#10;Description automatically generated">
            <a:extLst>
              <a:ext uri="{FF2B5EF4-FFF2-40B4-BE49-F238E27FC236}">
                <a16:creationId xmlns:a16="http://schemas.microsoft.com/office/drawing/2014/main" id="{025B7B17-0AD6-2F5A-CD90-CAED84C982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9176" y="1140178"/>
            <a:ext cx="6196426" cy="5241238"/>
          </a:xfrm>
          <a:prstGeom prst="rect">
            <a:avLst/>
          </a:prstGeom>
        </p:spPr>
      </p:pic>
      <p:sp>
        <p:nvSpPr>
          <p:cNvPr id="6" name="TextBox 5">
            <a:extLst>
              <a:ext uri="{FF2B5EF4-FFF2-40B4-BE49-F238E27FC236}">
                <a16:creationId xmlns:a16="http://schemas.microsoft.com/office/drawing/2014/main" id="{70C89007-4BAC-BD02-0BA0-73BE37296014}"/>
              </a:ext>
            </a:extLst>
          </p:cNvPr>
          <p:cNvSpPr txBox="1"/>
          <p:nvPr/>
        </p:nvSpPr>
        <p:spPr>
          <a:xfrm>
            <a:off x="8353778" y="6340316"/>
            <a:ext cx="6096000" cy="369332"/>
          </a:xfrm>
          <a:prstGeom prst="rect">
            <a:avLst/>
          </a:prstGeom>
          <a:noFill/>
        </p:spPr>
        <p:txBody>
          <a:bodyPr wrap="square">
            <a:spAutoFit/>
          </a:bodyPr>
          <a:lstStyle/>
          <a:p>
            <a:r>
              <a:rPr lang="en-CA" dirty="0"/>
              <a:t>By: Jennifer </a:t>
            </a:r>
            <a:r>
              <a:rPr lang="en-CA" dirty="0" err="1"/>
              <a:t>Mancheno</a:t>
            </a:r>
            <a:endParaRPr lang="en-CA" dirty="0"/>
          </a:p>
        </p:txBody>
      </p:sp>
    </p:spTree>
    <p:extLst>
      <p:ext uri="{BB962C8B-B14F-4D97-AF65-F5344CB8AC3E}">
        <p14:creationId xmlns:p14="http://schemas.microsoft.com/office/powerpoint/2010/main" val="4151383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320DF-9641-C33B-4128-B7C199DA601C}"/>
              </a:ext>
            </a:extLst>
          </p:cNvPr>
          <p:cNvSpPr>
            <a:spLocks noGrp="1"/>
          </p:cNvSpPr>
          <p:nvPr>
            <p:ph type="title"/>
          </p:nvPr>
        </p:nvSpPr>
        <p:spPr>
          <a:xfrm>
            <a:off x="1251677" y="645105"/>
            <a:ext cx="4357499" cy="1320855"/>
          </a:xfrm>
        </p:spPr>
        <p:txBody>
          <a:bodyPr>
            <a:normAutofit/>
          </a:bodyPr>
          <a:lstStyle/>
          <a:p>
            <a:r>
              <a:rPr lang="en-CA" sz="3700" dirty="0"/>
              <a:t>World Bank Gini %</a:t>
            </a:r>
            <a:br>
              <a:rPr lang="en-CA" sz="3700" dirty="0"/>
            </a:br>
            <a:endParaRPr lang="en-US" sz="3700" dirty="0"/>
          </a:p>
        </p:txBody>
      </p:sp>
      <p:sp>
        <p:nvSpPr>
          <p:cNvPr id="3" name="Content Placeholder 2">
            <a:extLst>
              <a:ext uri="{FF2B5EF4-FFF2-40B4-BE49-F238E27FC236}">
                <a16:creationId xmlns:a16="http://schemas.microsoft.com/office/drawing/2014/main" id="{2F7AEFBC-0A8E-F1DB-3161-4F6E2F2CD3C8}"/>
              </a:ext>
            </a:extLst>
          </p:cNvPr>
          <p:cNvSpPr>
            <a:spLocks noGrp="1"/>
          </p:cNvSpPr>
          <p:nvPr>
            <p:ph idx="1"/>
          </p:nvPr>
        </p:nvSpPr>
        <p:spPr>
          <a:xfrm>
            <a:off x="1251678" y="2286001"/>
            <a:ext cx="4363595" cy="3593591"/>
          </a:xfrm>
        </p:spPr>
        <p:txBody>
          <a:bodyPr>
            <a:normAutofit/>
          </a:bodyPr>
          <a:lstStyle/>
          <a:p>
            <a:pPr marL="285750" indent="-285750">
              <a:lnSpc>
                <a:spcPct val="100000"/>
              </a:lnSpc>
              <a:buFontTx/>
              <a:buChar char="-"/>
            </a:pPr>
            <a:r>
              <a:rPr lang="en-CA" dirty="0">
                <a:solidFill>
                  <a:schemeClr val="tx1"/>
                </a:solidFill>
              </a:rPr>
              <a:t>The distribution of levels of income and consumption within households in an economy as to how it deviates from an equal distribution </a:t>
            </a:r>
          </a:p>
          <a:p>
            <a:pPr marL="285750" indent="-285750">
              <a:lnSpc>
                <a:spcPct val="100000"/>
              </a:lnSpc>
              <a:buFontTx/>
              <a:buChar char="-"/>
            </a:pPr>
            <a:r>
              <a:rPr lang="en-CA" dirty="0">
                <a:solidFill>
                  <a:schemeClr val="tx1"/>
                </a:solidFill>
              </a:rPr>
              <a:t>The higher the Gini % the greater the inequality, such as a household or individual that receives a greater percentage of the populations income </a:t>
            </a:r>
          </a:p>
          <a:p>
            <a:pPr marL="285750" indent="-285750">
              <a:lnSpc>
                <a:spcPct val="100000"/>
              </a:lnSpc>
              <a:buFontTx/>
              <a:buChar char="-"/>
            </a:pPr>
            <a:r>
              <a:rPr lang="en-CA" dirty="0">
                <a:solidFill>
                  <a:schemeClr val="tx1"/>
                </a:solidFill>
              </a:rPr>
              <a:t>The lower the Gini % represents that an economy has equality </a:t>
            </a:r>
          </a:p>
          <a:p>
            <a:pPr marL="0" indent="0">
              <a:lnSpc>
                <a:spcPct val="100000"/>
              </a:lnSpc>
              <a:buNone/>
            </a:pPr>
            <a:endParaRPr lang="en-US" dirty="0">
              <a:solidFill>
                <a:schemeClr val="tx1"/>
              </a:solidFill>
            </a:endParaRPr>
          </a:p>
        </p:txBody>
      </p:sp>
      <p:pic>
        <p:nvPicPr>
          <p:cNvPr id="7" name="Graphic 6" descr="Savings">
            <a:extLst>
              <a:ext uri="{FF2B5EF4-FFF2-40B4-BE49-F238E27FC236}">
                <a16:creationId xmlns:a16="http://schemas.microsoft.com/office/drawing/2014/main" id="{B789C61D-BEFC-3FFC-E30B-951841998C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8193" y="853757"/>
            <a:ext cx="5176744" cy="5176744"/>
          </a:xfrm>
          <a:prstGeom prst="rect">
            <a:avLst/>
          </a:prstGeom>
        </p:spPr>
      </p:pic>
      <p:sp>
        <p:nvSpPr>
          <p:cNvPr id="5" name="TextBox 4">
            <a:extLst>
              <a:ext uri="{FF2B5EF4-FFF2-40B4-BE49-F238E27FC236}">
                <a16:creationId xmlns:a16="http://schemas.microsoft.com/office/drawing/2014/main" id="{DDB1B31F-68A6-E23D-4303-BF2AD1C252FE}"/>
              </a:ext>
            </a:extLst>
          </p:cNvPr>
          <p:cNvSpPr txBox="1"/>
          <p:nvPr/>
        </p:nvSpPr>
        <p:spPr>
          <a:xfrm>
            <a:off x="7845778" y="6353835"/>
            <a:ext cx="6096000" cy="369332"/>
          </a:xfrm>
          <a:prstGeom prst="rect">
            <a:avLst/>
          </a:prstGeom>
          <a:noFill/>
        </p:spPr>
        <p:txBody>
          <a:bodyPr wrap="square">
            <a:spAutoFit/>
          </a:bodyPr>
          <a:lstStyle/>
          <a:p>
            <a:r>
              <a:rPr lang="en-CA" dirty="0"/>
              <a:t>By: Jennifer </a:t>
            </a:r>
            <a:r>
              <a:rPr lang="en-CA" dirty="0" err="1"/>
              <a:t>Mancheno</a:t>
            </a:r>
            <a:endParaRPr lang="en-CA" dirty="0"/>
          </a:p>
        </p:txBody>
      </p:sp>
      <p:pic>
        <p:nvPicPr>
          <p:cNvPr id="6" name="Picture 5">
            <a:extLst>
              <a:ext uri="{FF2B5EF4-FFF2-40B4-BE49-F238E27FC236}">
                <a16:creationId xmlns:a16="http://schemas.microsoft.com/office/drawing/2014/main" id="{32E9D348-E734-726D-551B-86042D995F0B}"/>
              </a:ext>
            </a:extLst>
          </p:cNvPr>
          <p:cNvPicPr>
            <a:picLocks noChangeAspect="1"/>
          </p:cNvPicPr>
          <p:nvPr/>
        </p:nvPicPr>
        <p:blipFill>
          <a:blip r:embed="rId4"/>
          <a:stretch>
            <a:fillRect/>
          </a:stretch>
        </p:blipFill>
        <p:spPr>
          <a:xfrm>
            <a:off x="5922736" y="1240042"/>
            <a:ext cx="5774660" cy="4195908"/>
          </a:xfrm>
          <a:prstGeom prst="rect">
            <a:avLst/>
          </a:prstGeom>
        </p:spPr>
      </p:pic>
    </p:spTree>
    <p:extLst>
      <p:ext uri="{BB962C8B-B14F-4D97-AF65-F5344CB8AC3E}">
        <p14:creationId xmlns:p14="http://schemas.microsoft.com/office/powerpoint/2010/main" val="1194277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9E2B1-608F-177C-55ED-010067668C0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B7AEAD3-24AA-C7EA-8979-40511756AFBE}"/>
              </a:ext>
            </a:extLst>
          </p:cNvPr>
          <p:cNvSpPr>
            <a:spLocks noGrp="1"/>
          </p:cNvSpPr>
          <p:nvPr>
            <p:ph idx="1"/>
          </p:nvPr>
        </p:nvSpPr>
        <p:spPr/>
        <p:txBody>
          <a:bodyPr/>
          <a:lstStyle/>
          <a:p>
            <a:endParaRPr lang="en-US"/>
          </a:p>
        </p:txBody>
      </p:sp>
      <p:pic>
        <p:nvPicPr>
          <p:cNvPr id="4" name="Content Placeholder 5" descr="A black background with white dots and dots">
            <a:extLst>
              <a:ext uri="{FF2B5EF4-FFF2-40B4-BE49-F238E27FC236}">
                <a16:creationId xmlns:a16="http://schemas.microsoft.com/office/drawing/2014/main" id="{E4145172-99F7-662E-254E-8034DDFCEC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5897" y="-131184"/>
            <a:ext cx="15592856" cy="7425167"/>
          </a:xfrm>
          <a:prstGeom prst="rect">
            <a:avLst/>
          </a:prstGeom>
        </p:spPr>
      </p:pic>
    </p:spTree>
    <p:extLst>
      <p:ext uri="{BB962C8B-B14F-4D97-AF65-F5344CB8AC3E}">
        <p14:creationId xmlns:p14="http://schemas.microsoft.com/office/powerpoint/2010/main" val="3389788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Rectangle 24">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7"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txBody>
          <a:bodyPr/>
          <a:lstStyle/>
          <a:p>
            <a:endParaRPr lang="en-US"/>
          </a:p>
        </p:txBody>
      </p:sp>
      <p:sp>
        <p:nvSpPr>
          <p:cNvPr id="2" name="Title 1">
            <a:extLst>
              <a:ext uri="{FF2B5EF4-FFF2-40B4-BE49-F238E27FC236}">
                <a16:creationId xmlns:a16="http://schemas.microsoft.com/office/drawing/2014/main" id="{208E2E9F-0794-E695-D153-60178FFBC1C4}"/>
              </a:ext>
            </a:extLst>
          </p:cNvPr>
          <p:cNvSpPr>
            <a:spLocks noGrp="1"/>
          </p:cNvSpPr>
          <p:nvPr>
            <p:ph type="title"/>
          </p:nvPr>
        </p:nvSpPr>
        <p:spPr>
          <a:xfrm>
            <a:off x="8339328" y="457200"/>
            <a:ext cx="3090672" cy="1197864"/>
          </a:xfrm>
        </p:spPr>
        <p:txBody>
          <a:bodyPr anchor="b">
            <a:normAutofit/>
          </a:bodyPr>
          <a:lstStyle/>
          <a:p>
            <a:r>
              <a:rPr lang="en-US" sz="1900">
                <a:solidFill>
                  <a:schemeClr val="accent1"/>
                </a:solidFill>
              </a:rPr>
              <a:t>Happiness score </a:t>
            </a:r>
            <a:br>
              <a:rPr lang="en-US" sz="1900">
                <a:solidFill>
                  <a:schemeClr val="accent1"/>
                </a:solidFill>
              </a:rPr>
            </a:br>
            <a:r>
              <a:rPr lang="en-US" sz="1900">
                <a:solidFill>
                  <a:schemeClr val="accent1"/>
                </a:solidFill>
              </a:rPr>
              <a:t>vs</a:t>
            </a:r>
            <a:br>
              <a:rPr lang="en-US" sz="1900">
                <a:solidFill>
                  <a:schemeClr val="accent1"/>
                </a:solidFill>
              </a:rPr>
            </a:br>
            <a:r>
              <a:rPr lang="en-US" sz="1900">
                <a:solidFill>
                  <a:schemeClr val="accent1"/>
                </a:solidFill>
              </a:rPr>
              <a:t>job satisfaction</a:t>
            </a:r>
            <a:endParaRPr lang="en-US" sz="1900" dirty="0">
              <a:solidFill>
                <a:schemeClr val="accent1"/>
              </a:solidFill>
            </a:endParaRPr>
          </a:p>
        </p:txBody>
      </p:sp>
      <p:pic>
        <p:nvPicPr>
          <p:cNvPr id="7" name="Content Placeholder 6">
            <a:extLst>
              <a:ext uri="{FF2B5EF4-FFF2-40B4-BE49-F238E27FC236}">
                <a16:creationId xmlns:a16="http://schemas.microsoft.com/office/drawing/2014/main" id="{F8F246AF-696C-2023-7AD2-509D142B6FB4}"/>
              </a:ext>
            </a:extLst>
          </p:cNvPr>
          <p:cNvPicPr>
            <a:picLocks noChangeAspect="1"/>
          </p:cNvPicPr>
          <p:nvPr/>
        </p:nvPicPr>
        <p:blipFill>
          <a:blip r:embed="rId2"/>
          <a:stretch>
            <a:fillRect/>
          </a:stretch>
        </p:blipFill>
        <p:spPr>
          <a:xfrm>
            <a:off x="570088" y="457199"/>
            <a:ext cx="6216576" cy="6207825"/>
          </a:xfrm>
          <a:prstGeom prst="rect">
            <a:avLst/>
          </a:prstGeom>
        </p:spPr>
      </p:pic>
      <p:sp>
        <p:nvSpPr>
          <p:cNvPr id="22" name="Content Placeholder 19">
            <a:extLst>
              <a:ext uri="{FF2B5EF4-FFF2-40B4-BE49-F238E27FC236}">
                <a16:creationId xmlns:a16="http://schemas.microsoft.com/office/drawing/2014/main" id="{D25C206D-5B1B-95D2-07C1-916A6CAD0DE7}"/>
              </a:ext>
            </a:extLst>
          </p:cNvPr>
          <p:cNvSpPr>
            <a:spLocks noGrp="1"/>
          </p:cNvSpPr>
          <p:nvPr>
            <p:ph idx="1"/>
          </p:nvPr>
        </p:nvSpPr>
        <p:spPr>
          <a:xfrm>
            <a:off x="8339328" y="1828800"/>
            <a:ext cx="3090672" cy="4836223"/>
          </a:xfrm>
        </p:spPr>
        <p:txBody>
          <a:bodyPr>
            <a:normAutofit/>
          </a:bodyPr>
          <a:lstStyle/>
          <a:p>
            <a:r>
              <a:rPr lang="en-CA" sz="1400" b="0" i="0" u="none" strike="noStrike" dirty="0">
                <a:solidFill>
                  <a:schemeClr val="bg1"/>
                </a:solidFill>
                <a:effectLst/>
                <a:latin typeface="-webkit-standard"/>
              </a:rPr>
              <a:t>This analysis explores how 'Happiness Score' correlates with 'Job Satisfaction.’ </a:t>
            </a:r>
          </a:p>
          <a:p>
            <a:r>
              <a:rPr lang="en-CA" sz="1400" b="0" i="0" u="none" strike="noStrike" dirty="0">
                <a:solidFill>
                  <a:schemeClr val="bg1"/>
                </a:solidFill>
                <a:effectLst/>
                <a:latin typeface="-webkit-standard"/>
              </a:rPr>
              <a:t>The data points represent individual observations.</a:t>
            </a:r>
          </a:p>
          <a:p>
            <a:r>
              <a:rPr lang="en-CA" sz="1400" b="0" i="0" u="none" strike="noStrike" dirty="0">
                <a:solidFill>
                  <a:schemeClr val="bg1"/>
                </a:solidFill>
                <a:effectLst/>
                <a:latin typeface="-webkit-standard"/>
              </a:rPr>
              <a:t>A positive correlation was observed, indicating that as happiness increases, job satisfaction also tends to rise.</a:t>
            </a:r>
          </a:p>
          <a:p>
            <a:r>
              <a:rPr lang="en-CA" sz="1200" b="0" i="0" u="none" strike="noStrike" dirty="0">
                <a:solidFill>
                  <a:schemeClr val="bg1"/>
                </a:solidFill>
                <a:effectLst/>
                <a:latin typeface="-webkit-standard"/>
              </a:rPr>
              <a:t>The regression equation, </a:t>
            </a:r>
            <a:r>
              <a:rPr lang="en-CA" sz="1200" dirty="0">
                <a:solidFill>
                  <a:schemeClr val="bg1"/>
                </a:solidFill>
              </a:rPr>
              <a:t>y = 9.12x + 26.51</a:t>
            </a:r>
            <a:r>
              <a:rPr lang="en-CA" sz="1200" b="0" i="0" u="none" strike="noStrike" dirty="0">
                <a:solidFill>
                  <a:schemeClr val="bg1"/>
                </a:solidFill>
                <a:effectLst/>
                <a:latin typeface="-webkit-standard"/>
              </a:rPr>
              <a:t>, suggests that for each unit increase in happiness, job satisfaction increases by 9.12 points.</a:t>
            </a:r>
          </a:p>
          <a:p>
            <a:r>
              <a:rPr lang="en-CA" sz="1200" b="0" i="0" u="none" strike="noStrike" dirty="0">
                <a:solidFill>
                  <a:schemeClr val="bg1"/>
                </a:solidFill>
                <a:effectLst/>
                <a:latin typeface="-webkit-standard"/>
              </a:rPr>
              <a:t>While there's a clear trend, other factors also influence job satisfaction, as seen by the spread of data points around the regression line.</a:t>
            </a:r>
          </a:p>
          <a:p>
            <a:r>
              <a:rPr lang="en-CA" sz="1200" b="0" i="0" u="none" strike="noStrike" dirty="0">
                <a:solidFill>
                  <a:schemeClr val="bg1"/>
                </a:solidFill>
                <a:effectLst/>
                <a:latin typeface="-webkit-standard"/>
              </a:rPr>
              <a:t>Happiness is a significant predictor of job satisfaction.</a:t>
            </a:r>
            <a:endParaRPr lang="en-CA" sz="1400" b="0" i="0" u="none" strike="noStrike" dirty="0">
              <a:solidFill>
                <a:schemeClr val="bg1"/>
              </a:solidFill>
              <a:effectLst/>
              <a:latin typeface="-webkit-standard"/>
            </a:endParaRPr>
          </a:p>
        </p:txBody>
      </p:sp>
    </p:spTree>
    <p:extLst>
      <p:ext uri="{BB962C8B-B14F-4D97-AF65-F5344CB8AC3E}">
        <p14:creationId xmlns:p14="http://schemas.microsoft.com/office/powerpoint/2010/main" val="1681828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9DCF3-98FC-5A6B-18E0-B21A3D3A16B4}"/>
              </a:ext>
            </a:extLst>
          </p:cNvPr>
          <p:cNvSpPr>
            <a:spLocks noGrp="1"/>
          </p:cNvSpPr>
          <p:nvPr>
            <p:ph type="title"/>
          </p:nvPr>
        </p:nvSpPr>
        <p:spPr>
          <a:xfrm>
            <a:off x="1251678" y="382385"/>
            <a:ext cx="10178322" cy="1492132"/>
          </a:xfrm>
        </p:spPr>
        <p:txBody>
          <a:bodyPr>
            <a:normAutofit/>
          </a:bodyPr>
          <a:lstStyle/>
          <a:p>
            <a:r>
              <a:rPr lang="en-US" dirty="0"/>
              <a:t>World Life Ladder Map</a:t>
            </a:r>
          </a:p>
        </p:txBody>
      </p:sp>
      <p:sp>
        <p:nvSpPr>
          <p:cNvPr id="9" name="Content Placeholder 8">
            <a:extLst>
              <a:ext uri="{FF2B5EF4-FFF2-40B4-BE49-F238E27FC236}">
                <a16:creationId xmlns:a16="http://schemas.microsoft.com/office/drawing/2014/main" id="{65E567F4-A675-BADD-C579-1E471C32DA6A}"/>
              </a:ext>
            </a:extLst>
          </p:cNvPr>
          <p:cNvSpPr>
            <a:spLocks noGrp="1"/>
          </p:cNvSpPr>
          <p:nvPr>
            <p:ph idx="1"/>
          </p:nvPr>
        </p:nvSpPr>
        <p:spPr>
          <a:xfrm>
            <a:off x="1251678" y="1275645"/>
            <a:ext cx="5984274" cy="5199970"/>
          </a:xfrm>
        </p:spPr>
        <p:txBody>
          <a:bodyPr>
            <a:normAutofit lnSpcReduction="10000"/>
          </a:bodyPr>
          <a:lstStyle/>
          <a:p>
            <a:pPr>
              <a:lnSpc>
                <a:spcPct val="100000"/>
              </a:lnSpc>
              <a:buFont typeface="Arial" panose="020B0604020202020204" pitchFamily="34" charset="0"/>
              <a:buChar char="•"/>
            </a:pPr>
            <a:r>
              <a:rPr lang="en-CA" sz="1000" b="1" i="0" u="none" strike="noStrike" dirty="0">
                <a:solidFill>
                  <a:schemeClr val="tx1"/>
                </a:solidFill>
                <a:effectLst/>
                <a:latin typeface="Times New Roman" panose="02020603050405020304" pitchFamily="18" charset="0"/>
                <a:cs typeface="Times New Roman" panose="02020603050405020304" pitchFamily="18" charset="0"/>
              </a:rPr>
              <a:t>Lighter Colors Indicate High Happiness Levels:</a:t>
            </a:r>
          </a:p>
          <a:p>
            <a:pPr>
              <a:lnSpc>
                <a:spcPct val="100000"/>
              </a:lnSpc>
              <a:buFont typeface="Arial" panose="020B0604020202020204" pitchFamily="34" charset="0"/>
              <a:buChar char="•"/>
            </a:pPr>
            <a:r>
              <a:rPr lang="en-CA" sz="1000" i="0" u="none" strike="noStrike" dirty="0">
                <a:solidFill>
                  <a:schemeClr val="tx1"/>
                </a:solidFill>
                <a:effectLst/>
                <a:latin typeface="Times New Roman" panose="02020603050405020304" pitchFamily="18" charset="0"/>
                <a:cs typeface="Times New Roman" panose="02020603050405020304" pitchFamily="18" charset="0"/>
              </a:rPr>
              <a:t>North America:</a:t>
            </a:r>
          </a:p>
          <a:p>
            <a:pPr marL="742950" lvl="1" indent="-285750">
              <a:lnSpc>
                <a:spcPct val="100000"/>
              </a:lnSpc>
              <a:buFont typeface="Arial" panose="020B0604020202020204" pitchFamily="34" charset="0"/>
              <a:buChar char="•"/>
            </a:pPr>
            <a:r>
              <a:rPr lang="en-CA" sz="1000" b="0" i="0" u="none" strike="noStrike" dirty="0">
                <a:solidFill>
                  <a:schemeClr val="tx1"/>
                </a:solidFill>
                <a:effectLst/>
                <a:latin typeface="Times New Roman" panose="02020603050405020304" pitchFamily="18" charset="0"/>
                <a:cs typeface="Times New Roman" panose="02020603050405020304" pitchFamily="18" charset="0"/>
              </a:rPr>
              <a:t>The United States and Canada are shaded in light orange, reflecting high happiness levels.</a:t>
            </a:r>
          </a:p>
          <a:p>
            <a:pPr>
              <a:lnSpc>
                <a:spcPct val="100000"/>
              </a:lnSpc>
              <a:buFont typeface="Arial" panose="020B0604020202020204" pitchFamily="34" charset="0"/>
              <a:buChar char="•"/>
            </a:pPr>
            <a:r>
              <a:rPr lang="en-CA" sz="1000" i="0" u="none" strike="noStrike" dirty="0">
                <a:solidFill>
                  <a:schemeClr val="tx1"/>
                </a:solidFill>
                <a:effectLst/>
                <a:latin typeface="Times New Roman" panose="02020603050405020304" pitchFamily="18" charset="0"/>
                <a:cs typeface="Times New Roman" panose="02020603050405020304" pitchFamily="18" charset="0"/>
              </a:rPr>
              <a:t>Western Europe:</a:t>
            </a:r>
          </a:p>
          <a:p>
            <a:pPr marL="742950" lvl="1" indent="-285750">
              <a:lnSpc>
                <a:spcPct val="100000"/>
              </a:lnSpc>
              <a:buFont typeface="Arial" panose="020B0604020202020204" pitchFamily="34" charset="0"/>
              <a:buChar char="•"/>
            </a:pPr>
            <a:r>
              <a:rPr lang="en-CA" sz="1000" b="0" i="0" u="none" strike="noStrike" dirty="0">
                <a:solidFill>
                  <a:schemeClr val="tx1"/>
                </a:solidFill>
                <a:effectLst/>
                <a:latin typeface="Times New Roman" panose="02020603050405020304" pitchFamily="18" charset="0"/>
                <a:cs typeface="Times New Roman" panose="02020603050405020304" pitchFamily="18" charset="0"/>
              </a:rPr>
              <a:t>Most of the region, including countries like France, Germany, and the UK, also shows light orange shading.</a:t>
            </a:r>
          </a:p>
          <a:p>
            <a:pPr>
              <a:lnSpc>
                <a:spcPct val="100000"/>
              </a:lnSpc>
              <a:buFont typeface="Arial" panose="020B0604020202020204" pitchFamily="34" charset="0"/>
              <a:buChar char="•"/>
            </a:pPr>
            <a:r>
              <a:rPr lang="en-CA" sz="1000" i="0" u="none" strike="noStrike" dirty="0">
                <a:solidFill>
                  <a:schemeClr val="tx1"/>
                </a:solidFill>
                <a:effectLst/>
                <a:latin typeface="Times New Roman" panose="02020603050405020304" pitchFamily="18" charset="0"/>
                <a:cs typeface="Times New Roman" panose="02020603050405020304" pitchFamily="18" charset="0"/>
              </a:rPr>
              <a:t>Australia and New Zealand</a:t>
            </a:r>
            <a:r>
              <a:rPr lang="en-CA" sz="1000" b="1" i="0" u="none" strike="noStrike" dirty="0">
                <a:solidFill>
                  <a:schemeClr val="tx1"/>
                </a:solidFill>
                <a:effectLst/>
                <a:latin typeface="Times New Roman" panose="02020603050405020304" pitchFamily="18" charset="0"/>
                <a:cs typeface="Times New Roman" panose="02020603050405020304" pitchFamily="18" charset="0"/>
              </a:rPr>
              <a:t>:</a:t>
            </a:r>
            <a:endParaRPr lang="en-CA" sz="1000" b="0" i="0" u="none" strike="noStrike" dirty="0">
              <a:solidFill>
                <a:schemeClr val="tx1"/>
              </a:solidFill>
              <a:effectLst/>
              <a:latin typeface="Times New Roman" panose="02020603050405020304" pitchFamily="18" charset="0"/>
              <a:cs typeface="Times New Roman" panose="02020603050405020304" pitchFamily="18" charset="0"/>
            </a:endParaRPr>
          </a:p>
          <a:p>
            <a:pPr marL="742950" lvl="1" indent="-285750">
              <a:lnSpc>
                <a:spcPct val="100000"/>
              </a:lnSpc>
              <a:buFont typeface="Arial" panose="020B0604020202020204" pitchFamily="34" charset="0"/>
              <a:buChar char="•"/>
            </a:pPr>
            <a:r>
              <a:rPr lang="en-CA" sz="1000" b="0" i="0" u="none" strike="noStrike" dirty="0">
                <a:solidFill>
                  <a:schemeClr val="tx1"/>
                </a:solidFill>
                <a:effectLst/>
                <a:latin typeface="Times New Roman" panose="02020603050405020304" pitchFamily="18" charset="0"/>
                <a:cs typeface="Times New Roman" panose="02020603050405020304" pitchFamily="18" charset="0"/>
              </a:rPr>
              <a:t>Both countries are shaded in light orange, indicating high happiness.</a:t>
            </a:r>
          </a:p>
          <a:p>
            <a:pPr>
              <a:lnSpc>
                <a:spcPct val="100000"/>
              </a:lnSpc>
              <a:buFont typeface="Arial" panose="020B0604020202020204" pitchFamily="34" charset="0"/>
              <a:buChar char="•"/>
            </a:pPr>
            <a:r>
              <a:rPr lang="en-CA" sz="1000" i="0" u="none" strike="noStrike" dirty="0">
                <a:solidFill>
                  <a:schemeClr val="tx1"/>
                </a:solidFill>
                <a:effectLst/>
                <a:latin typeface="Times New Roman" panose="02020603050405020304" pitchFamily="18" charset="0"/>
                <a:cs typeface="Times New Roman" panose="02020603050405020304" pitchFamily="18" charset="0"/>
              </a:rPr>
              <a:t>Northern Europe:</a:t>
            </a:r>
          </a:p>
          <a:p>
            <a:pPr marL="742950" lvl="1" indent="-285750">
              <a:lnSpc>
                <a:spcPct val="100000"/>
              </a:lnSpc>
              <a:buFont typeface="Arial" panose="020B0604020202020204" pitchFamily="34" charset="0"/>
              <a:buChar char="•"/>
            </a:pPr>
            <a:r>
              <a:rPr lang="en-CA" sz="1000" b="0" i="0" u="none" strike="noStrike" dirty="0">
                <a:solidFill>
                  <a:schemeClr val="tx1"/>
                </a:solidFill>
                <a:effectLst/>
                <a:latin typeface="Times New Roman" panose="02020603050405020304" pitchFamily="18" charset="0"/>
                <a:cs typeface="Times New Roman" panose="02020603050405020304" pitchFamily="18" charset="0"/>
              </a:rPr>
              <a:t>Nations like Norway, Sweden, Finland, and Denmark are shaded in light colors, signifying top ranks on the happiness index.</a:t>
            </a:r>
          </a:p>
          <a:p>
            <a:pPr>
              <a:lnSpc>
                <a:spcPct val="100000"/>
              </a:lnSpc>
              <a:buFont typeface="Arial" panose="020B0604020202020204" pitchFamily="34" charset="0"/>
              <a:buChar char="•"/>
            </a:pPr>
            <a:r>
              <a:rPr lang="en-CA" sz="1000" b="1" i="0" u="none" strike="noStrike" dirty="0">
                <a:solidFill>
                  <a:schemeClr val="tx1"/>
                </a:solidFill>
                <a:effectLst/>
                <a:latin typeface="Times New Roman" panose="02020603050405020304" pitchFamily="18" charset="0"/>
                <a:cs typeface="Times New Roman" panose="02020603050405020304" pitchFamily="18" charset="0"/>
              </a:rPr>
              <a:t>Medium Colors Indicate Moderate Happiness Levels: </a:t>
            </a:r>
          </a:p>
          <a:p>
            <a:pPr>
              <a:lnSpc>
                <a:spcPct val="100000"/>
              </a:lnSpc>
              <a:buFont typeface="Arial" panose="020B0604020202020204" pitchFamily="34" charset="0"/>
              <a:buChar char="•"/>
            </a:pPr>
            <a:r>
              <a:rPr lang="en-CA" sz="1000" i="0" u="none" strike="noStrike" dirty="0">
                <a:solidFill>
                  <a:schemeClr val="tx1"/>
                </a:solidFill>
                <a:effectLst/>
                <a:latin typeface="Times New Roman" panose="02020603050405020304" pitchFamily="18" charset="0"/>
                <a:cs typeface="Times New Roman" panose="02020603050405020304" pitchFamily="18" charset="0"/>
              </a:rPr>
              <a:t>South America:</a:t>
            </a:r>
          </a:p>
          <a:p>
            <a:pPr marL="742950" lvl="1" indent="-285750">
              <a:lnSpc>
                <a:spcPct val="100000"/>
              </a:lnSpc>
              <a:buFont typeface="Arial" panose="020B0604020202020204" pitchFamily="34" charset="0"/>
              <a:buChar char="•"/>
            </a:pPr>
            <a:r>
              <a:rPr lang="en-CA" sz="1000" b="0" i="0" u="none" strike="noStrike" dirty="0">
                <a:solidFill>
                  <a:schemeClr val="tx1"/>
                </a:solidFill>
                <a:effectLst/>
                <a:latin typeface="Times New Roman" panose="02020603050405020304" pitchFamily="18" charset="0"/>
                <a:cs typeface="Times New Roman" panose="02020603050405020304" pitchFamily="18" charset="0"/>
              </a:rPr>
              <a:t>Countries like Brazil and Argentina are shaded in medium orange, reflecting moderate happiness levels.</a:t>
            </a:r>
          </a:p>
          <a:p>
            <a:pPr>
              <a:lnSpc>
                <a:spcPct val="100000"/>
              </a:lnSpc>
              <a:buFont typeface="Arial" panose="020B0604020202020204" pitchFamily="34" charset="0"/>
              <a:buChar char="•"/>
            </a:pPr>
            <a:r>
              <a:rPr lang="en-CA" sz="1000" i="0" u="none" strike="noStrike" dirty="0">
                <a:solidFill>
                  <a:schemeClr val="tx1"/>
                </a:solidFill>
                <a:effectLst/>
                <a:latin typeface="Times New Roman" panose="02020603050405020304" pitchFamily="18" charset="0"/>
                <a:cs typeface="Times New Roman" panose="02020603050405020304" pitchFamily="18" charset="0"/>
              </a:rPr>
              <a:t>Eastern Europe &amp; Central Asia:</a:t>
            </a:r>
          </a:p>
          <a:p>
            <a:pPr marL="742950" lvl="1" indent="-285750">
              <a:lnSpc>
                <a:spcPct val="100000"/>
              </a:lnSpc>
              <a:buFont typeface="Arial" panose="020B0604020202020204" pitchFamily="34" charset="0"/>
              <a:buChar char="•"/>
            </a:pPr>
            <a:r>
              <a:rPr lang="en-CA" sz="1000" b="0" i="0" u="none" strike="noStrike" dirty="0">
                <a:solidFill>
                  <a:schemeClr val="tx1"/>
                </a:solidFill>
                <a:effectLst/>
                <a:latin typeface="Times New Roman" panose="02020603050405020304" pitchFamily="18" charset="0"/>
                <a:cs typeface="Times New Roman" panose="02020603050405020304" pitchFamily="18" charset="0"/>
              </a:rPr>
              <a:t>This region displays a mix of medium orange shades, indicating moderate happiness.</a:t>
            </a:r>
          </a:p>
          <a:p>
            <a:pPr>
              <a:lnSpc>
                <a:spcPct val="100000"/>
              </a:lnSpc>
              <a:buFont typeface="Arial" panose="020B0604020202020204" pitchFamily="34" charset="0"/>
              <a:buChar char="•"/>
            </a:pPr>
            <a:r>
              <a:rPr lang="en-CA" sz="1000" i="0" u="none" strike="noStrike" dirty="0">
                <a:solidFill>
                  <a:schemeClr val="tx1"/>
                </a:solidFill>
                <a:effectLst/>
                <a:latin typeface="Times New Roman" panose="02020603050405020304" pitchFamily="18" charset="0"/>
                <a:cs typeface="Times New Roman" panose="02020603050405020304" pitchFamily="18" charset="0"/>
              </a:rPr>
              <a:t>East Asia:</a:t>
            </a:r>
          </a:p>
          <a:p>
            <a:pPr marL="457200" lvl="1" indent="0">
              <a:lnSpc>
                <a:spcPct val="100000"/>
              </a:lnSpc>
              <a:buNone/>
            </a:pPr>
            <a:r>
              <a:rPr lang="en-CA" sz="1000" b="0" i="0" u="none" strike="noStrike" dirty="0">
                <a:solidFill>
                  <a:schemeClr val="tx1"/>
                </a:solidFill>
                <a:effectLst/>
                <a:latin typeface="Times New Roman" panose="02020603050405020304" pitchFamily="18" charset="0"/>
                <a:cs typeface="Times New Roman" panose="02020603050405020304" pitchFamily="18" charset="0"/>
              </a:rPr>
              <a:t>Nations like China and Japan are in the medium category, signifying moderate happiness</a:t>
            </a:r>
          </a:p>
          <a:p>
            <a:pPr marL="457200" lvl="1" indent="0">
              <a:lnSpc>
                <a:spcPct val="100000"/>
              </a:lnSpc>
              <a:buNone/>
            </a:pPr>
            <a:r>
              <a:rPr lang="en-CA" sz="1000" b="1" dirty="0">
                <a:solidFill>
                  <a:schemeClr val="tx1"/>
                </a:solidFill>
                <a:latin typeface="-webkit-standard"/>
              </a:rPr>
              <a:t>Darker Colors Indicate Low Happiness Levels:</a:t>
            </a:r>
            <a:endParaRPr lang="en-CA" sz="1000" dirty="0">
              <a:solidFill>
                <a:schemeClr val="tx1"/>
              </a:solidFill>
              <a:latin typeface="Times New Roman" panose="02020603050405020304" pitchFamily="18" charset="0"/>
              <a:cs typeface="Times New Roman" panose="02020603050405020304" pitchFamily="18" charset="0"/>
            </a:endParaRPr>
          </a:p>
          <a:p>
            <a:pPr marL="457200" lvl="1" indent="0">
              <a:lnSpc>
                <a:spcPct val="100000"/>
              </a:lnSpc>
              <a:buNone/>
            </a:pPr>
            <a:r>
              <a:rPr lang="en-CA" sz="1000" dirty="0">
                <a:solidFill>
                  <a:schemeClr val="tx1"/>
                </a:solidFill>
              </a:rPr>
              <a:t>Africa</a:t>
            </a:r>
            <a:r>
              <a:rPr lang="en-CA" sz="1000" b="1" dirty="0">
                <a:solidFill>
                  <a:schemeClr val="tx1"/>
                </a:solidFill>
              </a:rPr>
              <a:t>:</a:t>
            </a:r>
            <a:r>
              <a:rPr lang="en-CA" sz="1000" dirty="0">
                <a:solidFill>
                  <a:schemeClr val="tx1"/>
                </a:solidFill>
              </a:rPr>
              <a:t> Sub-Saharan regions (e.g., DRC, Chad) are in dark purple.</a:t>
            </a:r>
          </a:p>
          <a:p>
            <a:pPr marL="457200" lvl="1" indent="0">
              <a:lnSpc>
                <a:spcPct val="100000"/>
              </a:lnSpc>
              <a:buNone/>
            </a:pPr>
            <a:r>
              <a:rPr lang="en-CA" sz="1000" dirty="0">
                <a:solidFill>
                  <a:schemeClr val="tx1"/>
                </a:solidFill>
              </a:rPr>
              <a:t>South Asia: Afghanistan and India show dark purple/red.</a:t>
            </a:r>
          </a:p>
          <a:p>
            <a:pPr marL="457200" lvl="1" indent="0">
              <a:lnSpc>
                <a:spcPct val="100000"/>
              </a:lnSpc>
              <a:buNone/>
            </a:pPr>
            <a:r>
              <a:rPr lang="en-CA" sz="1000" dirty="0">
                <a:solidFill>
                  <a:schemeClr val="tx1"/>
                </a:solidFill>
              </a:rPr>
              <a:t>Middle East</a:t>
            </a:r>
            <a:r>
              <a:rPr lang="en-CA" sz="1000" b="1" dirty="0">
                <a:solidFill>
                  <a:schemeClr val="tx1"/>
                </a:solidFill>
              </a:rPr>
              <a:t>:</a:t>
            </a:r>
            <a:r>
              <a:rPr lang="en-CA" sz="1000" dirty="0">
                <a:solidFill>
                  <a:schemeClr val="tx1"/>
                </a:solidFill>
              </a:rPr>
              <a:t> Syria and Yemen reflect low happiness.</a:t>
            </a:r>
          </a:p>
          <a:p>
            <a:pPr marL="457200" lvl="1" indent="0">
              <a:lnSpc>
                <a:spcPct val="100000"/>
              </a:lnSpc>
              <a:buNone/>
            </a:pPr>
            <a:r>
              <a:rPr lang="en-CA" sz="1000" dirty="0">
                <a:solidFill>
                  <a:schemeClr val="tx1"/>
                </a:solidFill>
              </a:rPr>
              <a:t>South-East Asia: Cambodia and Myanmar also show lower indices.</a:t>
            </a:r>
            <a:endParaRPr lang="en-CA" sz="1000" b="0" i="0" u="none" strike="noStrike" dirty="0">
              <a:solidFill>
                <a:schemeClr val="tx1"/>
              </a:solidFill>
              <a:effectLst/>
              <a:latin typeface="Times New Roman" panose="02020603050405020304" pitchFamily="18" charset="0"/>
              <a:cs typeface="Times New Roman" panose="02020603050405020304" pitchFamily="18" charset="0"/>
            </a:endParaRPr>
          </a:p>
          <a:p>
            <a:pPr marL="742950" lvl="1" indent="-285750">
              <a:lnSpc>
                <a:spcPct val="100000"/>
              </a:lnSpc>
              <a:buFont typeface="Arial" panose="020B0604020202020204" pitchFamily="34" charset="0"/>
              <a:buChar char="•"/>
            </a:pPr>
            <a:endParaRPr lang="en-CA" sz="500" b="0" i="0" u="none" strike="noStrike" dirty="0">
              <a:solidFill>
                <a:schemeClr val="tx1"/>
              </a:solidFill>
              <a:effectLst/>
              <a:latin typeface="Times New Roman" panose="02020603050405020304" pitchFamily="18" charset="0"/>
              <a:cs typeface="Times New Roman" panose="02020603050405020304" pitchFamily="18" charset="0"/>
            </a:endParaRPr>
          </a:p>
          <a:p>
            <a:pPr>
              <a:lnSpc>
                <a:spcPct val="100000"/>
              </a:lnSpc>
            </a:pPr>
            <a:endParaRPr lang="en-CA" sz="500" dirty="0">
              <a:solidFill>
                <a:schemeClr val="tx1"/>
              </a:solidFill>
              <a:latin typeface="Times New Roman" panose="02020603050405020304" pitchFamily="18" charset="0"/>
              <a:cs typeface="Times New Roman" panose="02020603050405020304" pitchFamily="18" charset="0"/>
            </a:endParaRPr>
          </a:p>
          <a:p>
            <a:pPr>
              <a:lnSpc>
                <a:spcPct val="100000"/>
              </a:lnSpc>
            </a:pPr>
            <a:endParaRPr lang="en-CA" sz="500" dirty="0">
              <a:solidFill>
                <a:schemeClr val="tx1"/>
              </a:solidFill>
              <a:latin typeface="Times New Roman" panose="02020603050405020304" pitchFamily="18" charset="0"/>
              <a:cs typeface="Times New Roman" panose="02020603050405020304" pitchFamily="18" charset="0"/>
            </a:endParaRPr>
          </a:p>
          <a:p>
            <a:pPr>
              <a:lnSpc>
                <a:spcPct val="100000"/>
              </a:lnSpc>
            </a:pPr>
            <a:endParaRPr lang="en-US" sz="500"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descr="World Life Ladder">
            <a:extLst>
              <a:ext uri="{FF2B5EF4-FFF2-40B4-BE49-F238E27FC236}">
                <a16:creationId xmlns:a16="http://schemas.microsoft.com/office/drawing/2014/main" id="{850AAD59-8551-2B98-ECFF-66B7A2D8CFB7}"/>
              </a:ext>
            </a:extLst>
          </p:cNvPr>
          <p:cNvPicPr>
            <a:picLocks noChangeAspect="1"/>
          </p:cNvPicPr>
          <p:nvPr/>
        </p:nvPicPr>
        <p:blipFill>
          <a:blip r:embed="rId2"/>
          <a:stretch>
            <a:fillRect/>
          </a:stretch>
        </p:blipFill>
        <p:spPr>
          <a:xfrm>
            <a:off x="7235951" y="1874517"/>
            <a:ext cx="4617381" cy="4413393"/>
          </a:xfrm>
          <a:prstGeom prst="rect">
            <a:avLst/>
          </a:prstGeom>
        </p:spPr>
      </p:pic>
    </p:spTree>
    <p:extLst>
      <p:ext uri="{BB962C8B-B14F-4D97-AF65-F5344CB8AC3E}">
        <p14:creationId xmlns:p14="http://schemas.microsoft.com/office/powerpoint/2010/main" val="2036863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6E306-0A84-B119-4A39-6DEF672FF98B}"/>
              </a:ext>
            </a:extLst>
          </p:cNvPr>
          <p:cNvSpPr>
            <a:spLocks noGrp="1"/>
          </p:cNvSpPr>
          <p:nvPr>
            <p:ph type="title"/>
          </p:nvPr>
        </p:nvSpPr>
        <p:spPr/>
        <p:txBody>
          <a:bodyPr/>
          <a:lstStyle/>
          <a:p>
            <a:r>
              <a:rPr lang="en-US"/>
              <a:t>Data Sources</a:t>
            </a:r>
            <a:endParaRPr lang="en-US" dirty="0"/>
          </a:p>
        </p:txBody>
      </p:sp>
      <p:graphicFrame>
        <p:nvGraphicFramePr>
          <p:cNvPr id="5" name="Content Placeholder 2">
            <a:extLst>
              <a:ext uri="{FF2B5EF4-FFF2-40B4-BE49-F238E27FC236}">
                <a16:creationId xmlns:a16="http://schemas.microsoft.com/office/drawing/2014/main" id="{01141135-54E6-4787-9055-0A23B3729E1B}"/>
              </a:ext>
            </a:extLst>
          </p:cNvPr>
          <p:cNvGraphicFramePr>
            <a:graphicFrameLocks noGrp="1"/>
          </p:cNvGraphicFramePr>
          <p:nvPr>
            <p:ph idx="1"/>
            <p:extLst>
              <p:ext uri="{D42A27DB-BD31-4B8C-83A1-F6EECF244321}">
                <p14:modId xmlns:p14="http://schemas.microsoft.com/office/powerpoint/2010/main" val="2510812032"/>
              </p:ext>
            </p:extLst>
          </p:nvPr>
        </p:nvGraphicFramePr>
        <p:xfrm>
          <a:off x="1251678" y="2286001"/>
          <a:ext cx="10178322" cy="35935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197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93B3D315-2706-4149-873C-331EDFAFE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B9A2AD-5BEF-C6CE-F157-0F59F4779656}"/>
              </a:ext>
            </a:extLst>
          </p:cNvPr>
          <p:cNvSpPr>
            <a:spLocks noGrp="1"/>
          </p:cNvSpPr>
          <p:nvPr>
            <p:ph type="title"/>
          </p:nvPr>
        </p:nvSpPr>
        <p:spPr>
          <a:xfrm>
            <a:off x="1292584" y="613446"/>
            <a:ext cx="4841515" cy="1376491"/>
          </a:xfrm>
        </p:spPr>
        <p:txBody>
          <a:bodyPr>
            <a:normAutofit fontScale="90000"/>
          </a:bodyPr>
          <a:lstStyle/>
          <a:p>
            <a:r>
              <a:rPr lang="en-US" dirty="0"/>
              <a:t>Project Overview</a:t>
            </a:r>
          </a:p>
        </p:txBody>
      </p:sp>
      <p:sp>
        <p:nvSpPr>
          <p:cNvPr id="23" name="Rectangle 22">
            <a:extLst>
              <a:ext uri="{FF2B5EF4-FFF2-40B4-BE49-F238E27FC236}">
                <a16:creationId xmlns:a16="http://schemas.microsoft.com/office/drawing/2014/main" id="{8D04E398-086D-467C-B390-9F9079FA7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9A0DA139-9D2D-B52B-A0B6-46E0791BE898}"/>
              </a:ext>
            </a:extLst>
          </p:cNvPr>
          <p:cNvSpPr>
            <a:spLocks noGrp="1"/>
          </p:cNvSpPr>
          <p:nvPr>
            <p:ph idx="1"/>
          </p:nvPr>
        </p:nvSpPr>
        <p:spPr>
          <a:xfrm>
            <a:off x="1251679" y="1989938"/>
            <a:ext cx="4882422" cy="3452920"/>
          </a:xfrm>
        </p:spPr>
        <p:txBody>
          <a:bodyPr>
            <a:normAutofit/>
          </a:bodyPr>
          <a:lstStyle/>
          <a:p>
            <a:r>
              <a:rPr lang="en-US" dirty="0"/>
              <a:t>Conduct detailed analysis of the World Happiness Report 2024.</a:t>
            </a:r>
          </a:p>
          <a:p>
            <a:r>
              <a:rPr lang="en-US" dirty="0"/>
              <a:t>Happiness is a pillar of good mental health and it should be something we should strive for in ourselves and others.</a:t>
            </a:r>
          </a:p>
          <a:p>
            <a:r>
              <a:rPr lang="en-US" dirty="0"/>
              <a:t>More and more people have come to believe that our success as countries should be judged by the happiness of our people.</a:t>
            </a:r>
            <a:endParaRPr lang="en-CA" dirty="0"/>
          </a:p>
          <a:p>
            <a:pPr marL="0" indent="0">
              <a:buNone/>
            </a:pPr>
            <a:endParaRPr lang="en-US" dirty="0">
              <a:solidFill>
                <a:schemeClr val="tx1">
                  <a:lumMod val="85000"/>
                  <a:lumOff val="15000"/>
                </a:schemeClr>
              </a:solidFill>
            </a:endParaRPr>
          </a:p>
        </p:txBody>
      </p:sp>
      <p:sp>
        <p:nvSpPr>
          <p:cNvPr id="25" name="Freeform 6">
            <a:extLst>
              <a:ext uri="{FF2B5EF4-FFF2-40B4-BE49-F238E27FC236}">
                <a16:creationId xmlns:a16="http://schemas.microsoft.com/office/drawing/2014/main" id="{20E344BB-E23E-4198-B2C7-8E752C6A9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90140" y="61344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txBody>
          <a:bodyPr/>
          <a:lstStyle/>
          <a:p>
            <a:endParaRPr lang="en-US"/>
          </a:p>
        </p:txBody>
      </p:sp>
      <p:pic>
        <p:nvPicPr>
          <p:cNvPr id="7" name="Graphic 6" descr="Books">
            <a:extLst>
              <a:ext uri="{FF2B5EF4-FFF2-40B4-BE49-F238E27FC236}">
                <a16:creationId xmlns:a16="http://schemas.microsoft.com/office/drawing/2014/main" id="{63E7F450-48AE-C008-2FD1-E9E406193A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99261" y="1619392"/>
            <a:ext cx="3217333" cy="3217333"/>
          </a:xfrm>
          <a:prstGeom prst="rect">
            <a:avLst/>
          </a:prstGeom>
        </p:spPr>
      </p:pic>
      <p:pic>
        <p:nvPicPr>
          <p:cNvPr id="4" name="Content Placeholder 4">
            <a:extLst>
              <a:ext uri="{FF2B5EF4-FFF2-40B4-BE49-F238E27FC236}">
                <a16:creationId xmlns:a16="http://schemas.microsoft.com/office/drawing/2014/main" id="{1F3837EC-AC05-B671-F817-67E9F81ADE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3708" y="1797698"/>
            <a:ext cx="4168437" cy="2861387"/>
          </a:xfrm>
          <a:prstGeom prst="rect">
            <a:avLst/>
          </a:prstGeom>
        </p:spPr>
      </p:pic>
    </p:spTree>
    <p:extLst>
      <p:ext uri="{BB962C8B-B14F-4D97-AF65-F5344CB8AC3E}">
        <p14:creationId xmlns:p14="http://schemas.microsoft.com/office/powerpoint/2010/main" val="1890777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3B3D315-2706-4149-873C-331EDFAFE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6235BC-D966-B35D-58C8-F33AF1F9BCF1}"/>
              </a:ext>
            </a:extLst>
          </p:cNvPr>
          <p:cNvSpPr>
            <a:spLocks noGrp="1"/>
          </p:cNvSpPr>
          <p:nvPr>
            <p:ph type="title"/>
          </p:nvPr>
        </p:nvSpPr>
        <p:spPr>
          <a:xfrm>
            <a:off x="1251678" y="949642"/>
            <a:ext cx="4882422" cy="1492132"/>
          </a:xfrm>
        </p:spPr>
        <p:txBody>
          <a:bodyPr>
            <a:normAutofit/>
          </a:bodyPr>
          <a:lstStyle/>
          <a:p>
            <a:r>
              <a:rPr lang="en-US" sz="4300"/>
              <a:t>World Happiness Report</a:t>
            </a:r>
          </a:p>
        </p:txBody>
      </p:sp>
      <p:sp>
        <p:nvSpPr>
          <p:cNvPr id="15" name="Rectangle 14">
            <a:extLst>
              <a:ext uri="{FF2B5EF4-FFF2-40B4-BE49-F238E27FC236}">
                <a16:creationId xmlns:a16="http://schemas.microsoft.com/office/drawing/2014/main" id="{8D04E398-086D-467C-B390-9F9079FA7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965EDCC5-BBDE-3B62-71E6-31704FBC5555}"/>
              </a:ext>
            </a:extLst>
          </p:cNvPr>
          <p:cNvSpPr>
            <a:spLocks noGrp="1"/>
          </p:cNvSpPr>
          <p:nvPr>
            <p:ph idx="1"/>
          </p:nvPr>
        </p:nvSpPr>
        <p:spPr>
          <a:xfrm>
            <a:off x="1251678" y="2667000"/>
            <a:ext cx="4964065" cy="3212592"/>
          </a:xfrm>
        </p:spPr>
        <p:txBody>
          <a:bodyPr>
            <a:normAutofit/>
          </a:bodyPr>
          <a:lstStyle/>
          <a:p>
            <a:pPr>
              <a:lnSpc>
                <a:spcPct val="100000"/>
              </a:lnSpc>
            </a:pPr>
            <a:r>
              <a:rPr lang="en-US" sz="1600">
                <a:solidFill>
                  <a:schemeClr val="tx1">
                    <a:lumMod val="85000"/>
                    <a:lumOff val="15000"/>
                  </a:schemeClr>
                </a:solidFill>
              </a:rPr>
              <a:t>The </a:t>
            </a:r>
            <a:r>
              <a:rPr lang="en-US" sz="1600" i="1">
                <a:solidFill>
                  <a:schemeClr val="tx1">
                    <a:lumMod val="85000"/>
                    <a:lumOff val="15000"/>
                  </a:schemeClr>
                </a:solidFill>
              </a:rPr>
              <a:t>World Happiness Report</a:t>
            </a:r>
            <a:r>
              <a:rPr lang="en-US" sz="1600">
                <a:solidFill>
                  <a:schemeClr val="tx1">
                    <a:lumMod val="85000"/>
                    <a:lumOff val="15000"/>
                  </a:schemeClr>
                </a:solidFill>
              </a:rPr>
              <a:t> is a partnership of Gallup, the Oxford Wellbeing Research Centre, the UN Sustainable Development Solutions Network, and the WHR’s Editorial Board.</a:t>
            </a:r>
          </a:p>
          <a:p>
            <a:pPr>
              <a:lnSpc>
                <a:spcPct val="100000"/>
              </a:lnSpc>
            </a:pPr>
            <a:r>
              <a:rPr lang="en-US" sz="1600">
                <a:solidFill>
                  <a:schemeClr val="tx1">
                    <a:lumMod val="85000"/>
                    <a:lumOff val="15000"/>
                  </a:schemeClr>
                </a:solidFill>
              </a:rPr>
              <a:t>Reviews the state of happiness in the world today and shows how the science of happiness explains personal and national variations in happiness.</a:t>
            </a:r>
          </a:p>
          <a:p>
            <a:pPr>
              <a:lnSpc>
                <a:spcPct val="100000"/>
              </a:lnSpc>
            </a:pPr>
            <a:r>
              <a:rPr lang="en-US" sz="1600">
                <a:solidFill>
                  <a:schemeClr val="tx1">
                    <a:lumMod val="85000"/>
                    <a:lumOff val="15000"/>
                  </a:schemeClr>
                </a:solidFill>
              </a:rPr>
              <a:t>Uses observed data on the six variables and estimates of their associations with life evaluations to explain the variation across countries. They include GDP per capita, social support, healthy life expectancy, freedom, generosity, and corruption. </a:t>
            </a:r>
            <a:endParaRPr lang="en-CA" sz="1600">
              <a:solidFill>
                <a:schemeClr val="tx1">
                  <a:lumMod val="85000"/>
                  <a:lumOff val="15000"/>
                </a:schemeClr>
              </a:solidFill>
            </a:endParaRPr>
          </a:p>
          <a:p>
            <a:pPr>
              <a:lnSpc>
                <a:spcPct val="100000"/>
              </a:lnSpc>
            </a:pPr>
            <a:endParaRPr lang="en-US" sz="1600">
              <a:solidFill>
                <a:schemeClr val="tx1">
                  <a:lumMod val="85000"/>
                  <a:lumOff val="15000"/>
                </a:schemeClr>
              </a:solidFill>
            </a:endParaRPr>
          </a:p>
        </p:txBody>
      </p:sp>
      <p:sp>
        <p:nvSpPr>
          <p:cNvPr id="13" name="Freeform 6">
            <a:extLst>
              <a:ext uri="{FF2B5EF4-FFF2-40B4-BE49-F238E27FC236}">
                <a16:creationId xmlns:a16="http://schemas.microsoft.com/office/drawing/2014/main" id="{20E344BB-E23E-4198-B2C7-8E752C6A9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90140" y="61344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txBody>
          <a:bodyPr/>
          <a:lstStyle/>
          <a:p>
            <a:endParaRPr lang="en-US"/>
          </a:p>
        </p:txBody>
      </p:sp>
      <p:pic>
        <p:nvPicPr>
          <p:cNvPr id="4" name="Picture 3">
            <a:extLst>
              <a:ext uri="{FF2B5EF4-FFF2-40B4-BE49-F238E27FC236}">
                <a16:creationId xmlns:a16="http://schemas.microsoft.com/office/drawing/2014/main" id="{67A2BB48-0B81-97A5-59AB-8B91EF03F5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9261" y="1619392"/>
            <a:ext cx="3217333" cy="3217333"/>
          </a:xfrm>
          <a:prstGeom prst="rect">
            <a:avLst/>
          </a:prstGeom>
        </p:spPr>
      </p:pic>
      <p:pic>
        <p:nvPicPr>
          <p:cNvPr id="5" name="Picture 4">
            <a:extLst>
              <a:ext uri="{FF2B5EF4-FFF2-40B4-BE49-F238E27FC236}">
                <a16:creationId xmlns:a16="http://schemas.microsoft.com/office/drawing/2014/main" id="{BABFEFBC-60D5-6DC3-FBD5-B73E263E7F9A}"/>
              </a:ext>
            </a:extLst>
          </p:cNvPr>
          <p:cNvPicPr>
            <a:picLocks noChangeAspect="1"/>
          </p:cNvPicPr>
          <p:nvPr/>
        </p:nvPicPr>
        <p:blipFill>
          <a:blip r:embed="rId3"/>
          <a:stretch>
            <a:fillRect/>
          </a:stretch>
        </p:blipFill>
        <p:spPr>
          <a:xfrm>
            <a:off x="1251679" y="6098268"/>
            <a:ext cx="9183214" cy="336196"/>
          </a:xfrm>
          <a:prstGeom prst="rect">
            <a:avLst/>
          </a:prstGeom>
        </p:spPr>
      </p:pic>
    </p:spTree>
    <p:extLst>
      <p:ext uri="{BB962C8B-B14F-4D97-AF65-F5344CB8AC3E}">
        <p14:creationId xmlns:p14="http://schemas.microsoft.com/office/powerpoint/2010/main" val="1843458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4B88D-557A-A679-4764-E6D6B2DEF840}"/>
              </a:ext>
            </a:extLst>
          </p:cNvPr>
          <p:cNvSpPr>
            <a:spLocks noGrp="1"/>
          </p:cNvSpPr>
          <p:nvPr>
            <p:ph type="title"/>
          </p:nvPr>
        </p:nvSpPr>
        <p:spPr>
          <a:xfrm>
            <a:off x="1251679" y="645107"/>
            <a:ext cx="3384329" cy="1640894"/>
          </a:xfrm>
        </p:spPr>
        <p:txBody>
          <a:bodyPr anchor="t">
            <a:normAutofit/>
          </a:bodyPr>
          <a:lstStyle/>
          <a:p>
            <a:r>
              <a:rPr lang="en-US" sz="2200"/>
              <a:t>Ask: What is causing the variance in trendline?</a:t>
            </a:r>
            <a:br>
              <a:rPr lang="en-US" sz="2200"/>
            </a:br>
            <a:endParaRPr lang="en-US" sz="2200"/>
          </a:p>
        </p:txBody>
      </p:sp>
      <p:sp>
        <p:nvSpPr>
          <p:cNvPr id="3" name="Content Placeholder 2">
            <a:extLst>
              <a:ext uri="{FF2B5EF4-FFF2-40B4-BE49-F238E27FC236}">
                <a16:creationId xmlns:a16="http://schemas.microsoft.com/office/drawing/2014/main" id="{289101C5-46C3-BF34-F283-C322CA8955A1}"/>
              </a:ext>
            </a:extLst>
          </p:cNvPr>
          <p:cNvSpPr>
            <a:spLocks noGrp="1"/>
          </p:cNvSpPr>
          <p:nvPr>
            <p:ph idx="1"/>
          </p:nvPr>
        </p:nvSpPr>
        <p:spPr>
          <a:xfrm>
            <a:off x="1251679" y="2286001"/>
            <a:ext cx="3384330" cy="3940844"/>
          </a:xfrm>
        </p:spPr>
        <p:txBody>
          <a:bodyPr>
            <a:normAutofit/>
          </a:bodyPr>
          <a:lstStyle/>
          <a:p>
            <a:pPr>
              <a:lnSpc>
                <a:spcPct val="100000"/>
              </a:lnSpc>
            </a:pPr>
            <a:r>
              <a:rPr lang="en-US" sz="1600"/>
              <a:t>Insight:</a:t>
            </a:r>
          </a:p>
          <a:p>
            <a:pPr marL="285750" indent="-285750">
              <a:lnSpc>
                <a:spcPct val="100000"/>
              </a:lnSpc>
              <a:buFont typeface="Arial" panose="020B0604020202020204" pitchFamily="34" charset="0"/>
              <a:buChar char="•"/>
            </a:pPr>
            <a:r>
              <a:rPr lang="en-US" sz="1600"/>
              <a:t>The recession is often considered to have started in late 2007. The global economy contracted, and GDP growth slowed significantly in many countries.</a:t>
            </a:r>
          </a:p>
          <a:p>
            <a:pPr marL="285750" indent="-285750">
              <a:lnSpc>
                <a:spcPct val="100000"/>
              </a:lnSpc>
              <a:buFont typeface="Arial" panose="020B0604020202020204" pitchFamily="34" charset="0"/>
              <a:buChar char="•"/>
            </a:pPr>
            <a:r>
              <a:rPr lang="en-US" sz="1600"/>
              <a:t>Recovery began in 2009-2010, aided by fiscal stimulus and monetary easing. However, the pace of recovery varied by country.</a:t>
            </a:r>
          </a:p>
          <a:p>
            <a:pPr marL="285750" indent="-285750">
              <a:lnSpc>
                <a:spcPct val="100000"/>
              </a:lnSpc>
              <a:buFont typeface="Arial" panose="020B0604020202020204" pitchFamily="34" charset="0"/>
              <a:buChar char="•"/>
            </a:pPr>
            <a:r>
              <a:rPr lang="en-US" sz="1600"/>
              <a:t>Decline in 2020 can be explained by COVID.</a:t>
            </a:r>
          </a:p>
          <a:p>
            <a:pPr>
              <a:lnSpc>
                <a:spcPct val="100000"/>
              </a:lnSpc>
            </a:pPr>
            <a:endParaRPr lang="en-US" sz="1600"/>
          </a:p>
        </p:txBody>
      </p:sp>
      <p:pic>
        <p:nvPicPr>
          <p:cNvPr id="4" name="Content Placeholder 9" descr="A graph with green lines and dots&#10;&#10;Description automatically generated">
            <a:extLst>
              <a:ext uri="{FF2B5EF4-FFF2-40B4-BE49-F238E27FC236}">
                <a16:creationId xmlns:a16="http://schemas.microsoft.com/office/drawing/2014/main" id="{8AD0C9BD-57E6-3DB8-0860-A6FD8AD5A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9472" y="1193831"/>
            <a:ext cx="5995465" cy="4496598"/>
          </a:xfrm>
          <a:prstGeom prst="rect">
            <a:avLst/>
          </a:prstGeom>
        </p:spPr>
      </p:pic>
    </p:spTree>
    <p:extLst>
      <p:ext uri="{BB962C8B-B14F-4D97-AF65-F5344CB8AC3E}">
        <p14:creationId xmlns:p14="http://schemas.microsoft.com/office/powerpoint/2010/main" val="971775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Rectangle 19">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2"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txBody>
          <a:bodyPr/>
          <a:lstStyle/>
          <a:p>
            <a:endParaRPr lang="en-US"/>
          </a:p>
        </p:txBody>
      </p:sp>
      <p:sp>
        <p:nvSpPr>
          <p:cNvPr id="2" name="Title 1">
            <a:extLst>
              <a:ext uri="{FF2B5EF4-FFF2-40B4-BE49-F238E27FC236}">
                <a16:creationId xmlns:a16="http://schemas.microsoft.com/office/drawing/2014/main" id="{1FA480C9-3995-CFDF-14E7-6207186B7A9C}"/>
              </a:ext>
            </a:extLst>
          </p:cNvPr>
          <p:cNvSpPr>
            <a:spLocks noGrp="1"/>
          </p:cNvSpPr>
          <p:nvPr>
            <p:ph type="title"/>
          </p:nvPr>
        </p:nvSpPr>
        <p:spPr>
          <a:xfrm>
            <a:off x="8339328" y="457200"/>
            <a:ext cx="3090672" cy="1197864"/>
          </a:xfrm>
        </p:spPr>
        <p:txBody>
          <a:bodyPr anchor="b">
            <a:normAutofit/>
          </a:bodyPr>
          <a:lstStyle/>
          <a:p>
            <a:r>
              <a:rPr lang="en-US" sz="1300">
                <a:solidFill>
                  <a:schemeClr val="accent1"/>
                </a:solidFill>
                <a:latin typeface="Times New Roman" panose="02020603050405020304" pitchFamily="18" charset="0"/>
                <a:cs typeface="Times New Roman" panose="02020603050405020304" pitchFamily="18" charset="0"/>
              </a:rPr>
              <a:t>Ask: What are some potential contributions to the stark difference between those countries score?</a:t>
            </a:r>
            <a:br>
              <a:rPr lang="en-US" sz="1300">
                <a:solidFill>
                  <a:schemeClr val="accent1"/>
                </a:solidFill>
                <a:latin typeface="Times New Roman" panose="02020603050405020304" pitchFamily="18" charset="0"/>
                <a:cs typeface="Times New Roman" panose="02020603050405020304" pitchFamily="18" charset="0"/>
              </a:rPr>
            </a:br>
            <a:endParaRPr lang="en-US" sz="1300">
              <a:solidFill>
                <a:schemeClr val="accent1"/>
              </a:solidFill>
              <a:latin typeface="Times New Roman" panose="02020603050405020304" pitchFamily="18" charset="0"/>
              <a:cs typeface="Times New Roman" panose="02020603050405020304" pitchFamily="18" charset="0"/>
            </a:endParaRPr>
          </a:p>
        </p:txBody>
      </p:sp>
      <p:pic>
        <p:nvPicPr>
          <p:cNvPr id="4" name="Content Placeholder 7" descr="A graph with red and green bars&#10;&#10;Description automatically generated">
            <a:extLst>
              <a:ext uri="{FF2B5EF4-FFF2-40B4-BE49-F238E27FC236}">
                <a16:creationId xmlns:a16="http://schemas.microsoft.com/office/drawing/2014/main" id="{7F5D6392-E009-ECB5-5ABB-B27E98BBBE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253" y="1532488"/>
            <a:ext cx="7252411" cy="4224528"/>
          </a:xfrm>
          <a:prstGeom prst="rect">
            <a:avLst/>
          </a:prstGeom>
        </p:spPr>
      </p:pic>
      <p:sp>
        <p:nvSpPr>
          <p:cNvPr id="3" name="Content Placeholder 2">
            <a:extLst>
              <a:ext uri="{FF2B5EF4-FFF2-40B4-BE49-F238E27FC236}">
                <a16:creationId xmlns:a16="http://schemas.microsoft.com/office/drawing/2014/main" id="{F9954EE4-396A-629E-6915-7AE3E2B85FCD}"/>
              </a:ext>
            </a:extLst>
          </p:cNvPr>
          <p:cNvSpPr>
            <a:spLocks noGrp="1"/>
          </p:cNvSpPr>
          <p:nvPr>
            <p:ph idx="1"/>
          </p:nvPr>
        </p:nvSpPr>
        <p:spPr>
          <a:xfrm>
            <a:off x="8339328" y="1655065"/>
            <a:ext cx="3090672" cy="4224528"/>
          </a:xfrm>
        </p:spPr>
        <p:txBody>
          <a:bodyPr>
            <a:normAutofit/>
          </a:bodyPr>
          <a:lstStyle/>
          <a:p>
            <a:r>
              <a:rPr lang="en-US" sz="1600">
                <a:solidFill>
                  <a:schemeClr val="bg1"/>
                </a:solidFill>
              </a:rPr>
              <a:t>Insight:</a:t>
            </a:r>
          </a:p>
          <a:p>
            <a:r>
              <a:rPr lang="en-US" sz="1600">
                <a:solidFill>
                  <a:schemeClr val="bg1"/>
                </a:solidFill>
              </a:rPr>
              <a:t>Top 5</a:t>
            </a:r>
          </a:p>
          <a:p>
            <a:pPr marL="342900" indent="-342900">
              <a:buFont typeface="+mj-lt"/>
              <a:buAutoNum type="arabicPeriod"/>
            </a:pPr>
            <a:r>
              <a:rPr lang="en-US" sz="1600">
                <a:solidFill>
                  <a:schemeClr val="bg1"/>
                </a:solidFill>
              </a:rPr>
              <a:t>Economic Stability</a:t>
            </a:r>
          </a:p>
          <a:p>
            <a:pPr marL="342900" indent="-342900">
              <a:buFont typeface="+mj-lt"/>
              <a:buAutoNum type="arabicPeriod"/>
            </a:pPr>
            <a:r>
              <a:rPr lang="en-US" sz="1600">
                <a:solidFill>
                  <a:schemeClr val="bg1"/>
                </a:solidFill>
              </a:rPr>
              <a:t>Social Welfare/Public Services</a:t>
            </a:r>
          </a:p>
          <a:p>
            <a:pPr marL="342900" indent="-342900">
              <a:buFont typeface="+mj-lt"/>
              <a:buAutoNum type="arabicPeriod"/>
            </a:pPr>
            <a:r>
              <a:rPr lang="en-US" sz="1600">
                <a:solidFill>
                  <a:schemeClr val="bg1"/>
                </a:solidFill>
              </a:rPr>
              <a:t>High Trust and cohesion</a:t>
            </a:r>
          </a:p>
          <a:p>
            <a:pPr marL="342900" indent="-342900">
              <a:buFont typeface="+mj-lt"/>
              <a:buAutoNum type="arabicPeriod"/>
            </a:pPr>
            <a:endParaRPr lang="en-US" sz="1600">
              <a:solidFill>
                <a:schemeClr val="bg1"/>
              </a:solidFill>
            </a:endParaRPr>
          </a:p>
          <a:p>
            <a:r>
              <a:rPr lang="en-US" sz="1600">
                <a:solidFill>
                  <a:schemeClr val="bg1"/>
                </a:solidFill>
              </a:rPr>
              <a:t>Bottom 5:</a:t>
            </a:r>
          </a:p>
          <a:p>
            <a:pPr marL="342900" indent="-342900">
              <a:buFont typeface="+mj-lt"/>
              <a:buAutoNum type="arabicPeriod"/>
            </a:pPr>
            <a:r>
              <a:rPr lang="en-US" sz="1600">
                <a:solidFill>
                  <a:schemeClr val="bg1"/>
                </a:solidFill>
              </a:rPr>
              <a:t>Economic Challenges</a:t>
            </a:r>
          </a:p>
          <a:p>
            <a:pPr marL="342900" indent="-342900">
              <a:buFont typeface="+mj-lt"/>
              <a:buAutoNum type="arabicPeriod"/>
            </a:pPr>
            <a:r>
              <a:rPr lang="en-US" sz="1600">
                <a:solidFill>
                  <a:schemeClr val="bg1"/>
                </a:solidFill>
              </a:rPr>
              <a:t>Political instability</a:t>
            </a:r>
          </a:p>
          <a:p>
            <a:pPr marL="342900" indent="-342900">
              <a:buFont typeface="+mj-lt"/>
              <a:buAutoNum type="arabicPeriod"/>
            </a:pPr>
            <a:r>
              <a:rPr lang="en-US" sz="1600">
                <a:solidFill>
                  <a:schemeClr val="bg1"/>
                </a:solidFill>
              </a:rPr>
              <a:t>Limited public services</a:t>
            </a:r>
          </a:p>
          <a:p>
            <a:endParaRPr lang="en-US" sz="1600">
              <a:solidFill>
                <a:schemeClr val="bg1"/>
              </a:solidFill>
            </a:endParaRPr>
          </a:p>
        </p:txBody>
      </p:sp>
    </p:spTree>
    <p:extLst>
      <p:ext uri="{BB962C8B-B14F-4D97-AF65-F5344CB8AC3E}">
        <p14:creationId xmlns:p14="http://schemas.microsoft.com/office/powerpoint/2010/main" val="1635122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DC41F-8702-38E5-4FE4-3B9EB1899E9B}"/>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Correlation Between Happiness Metrics</a:t>
            </a:r>
          </a:p>
        </p:txBody>
      </p:sp>
      <p:pic>
        <p:nvPicPr>
          <p:cNvPr id="4" name="Content Placeholder 3">
            <a:extLst>
              <a:ext uri="{FF2B5EF4-FFF2-40B4-BE49-F238E27FC236}">
                <a16:creationId xmlns:a16="http://schemas.microsoft.com/office/drawing/2014/main" id="{B8950F03-2201-0AD0-6DD3-1D93DFD0A3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1644" y="957393"/>
            <a:ext cx="7303912" cy="5364385"/>
          </a:xfrm>
          <a:prstGeom prst="rect">
            <a:avLst/>
          </a:prstGeom>
        </p:spPr>
      </p:pic>
    </p:spTree>
    <p:extLst>
      <p:ext uri="{BB962C8B-B14F-4D97-AF65-F5344CB8AC3E}">
        <p14:creationId xmlns:p14="http://schemas.microsoft.com/office/powerpoint/2010/main" val="1473982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txBody>
          <a:bodyPr/>
          <a:lstStyle/>
          <a:p>
            <a:endParaRPr lang="en-US"/>
          </a:p>
        </p:txBody>
      </p:sp>
      <p:sp>
        <p:nvSpPr>
          <p:cNvPr id="2" name="Title 1">
            <a:extLst>
              <a:ext uri="{FF2B5EF4-FFF2-40B4-BE49-F238E27FC236}">
                <a16:creationId xmlns:a16="http://schemas.microsoft.com/office/drawing/2014/main" id="{26C06E12-81AE-999D-3C81-91B62F9B2686}"/>
              </a:ext>
            </a:extLst>
          </p:cNvPr>
          <p:cNvSpPr>
            <a:spLocks noGrp="1"/>
          </p:cNvSpPr>
          <p:nvPr>
            <p:ph type="title"/>
          </p:nvPr>
        </p:nvSpPr>
        <p:spPr>
          <a:xfrm>
            <a:off x="8339328" y="457200"/>
            <a:ext cx="3090672" cy="1197864"/>
          </a:xfrm>
        </p:spPr>
        <p:txBody>
          <a:bodyPr anchor="b">
            <a:normAutofit/>
          </a:bodyPr>
          <a:lstStyle/>
          <a:p>
            <a:r>
              <a:rPr lang="en-US" sz="1900">
                <a:solidFill>
                  <a:schemeClr val="accent1"/>
                </a:solidFill>
              </a:rPr>
              <a:t>Happiness</a:t>
            </a:r>
            <a:br>
              <a:rPr lang="en-US" sz="1900">
                <a:solidFill>
                  <a:schemeClr val="accent1"/>
                </a:solidFill>
              </a:rPr>
            </a:br>
            <a:r>
              <a:rPr lang="en-US" sz="1900">
                <a:solidFill>
                  <a:schemeClr val="accent1"/>
                </a:solidFill>
              </a:rPr>
              <a:t>Score</a:t>
            </a:r>
            <a:br>
              <a:rPr lang="en-US" sz="1900">
                <a:solidFill>
                  <a:schemeClr val="accent1"/>
                </a:solidFill>
              </a:rPr>
            </a:br>
            <a:r>
              <a:rPr lang="en-US" sz="1900">
                <a:solidFill>
                  <a:schemeClr val="accent1"/>
                </a:solidFill>
              </a:rPr>
              <a:t>Components </a:t>
            </a:r>
            <a:br>
              <a:rPr lang="en-US" sz="1900">
                <a:solidFill>
                  <a:schemeClr val="accent1"/>
                </a:solidFill>
              </a:rPr>
            </a:br>
            <a:endParaRPr lang="en-US" sz="1900">
              <a:solidFill>
                <a:schemeClr val="accent1"/>
              </a:solidFill>
            </a:endParaRPr>
          </a:p>
        </p:txBody>
      </p:sp>
      <p:pic>
        <p:nvPicPr>
          <p:cNvPr id="7" name="Picture 6" descr="A graph with different colored bars&#10;&#10;Description automatically generated">
            <a:extLst>
              <a:ext uri="{FF2B5EF4-FFF2-40B4-BE49-F238E27FC236}">
                <a16:creationId xmlns:a16="http://schemas.microsoft.com/office/drawing/2014/main" id="{48629CFD-6BC3-8CE7-0179-A8A4E846C989}"/>
              </a:ext>
            </a:extLst>
          </p:cNvPr>
          <p:cNvPicPr>
            <a:picLocks noChangeAspect="1"/>
          </p:cNvPicPr>
          <p:nvPr/>
        </p:nvPicPr>
        <p:blipFill>
          <a:blip r:embed="rId2"/>
          <a:stretch>
            <a:fillRect/>
          </a:stretch>
        </p:blipFill>
        <p:spPr>
          <a:xfrm>
            <a:off x="395622" y="1083733"/>
            <a:ext cx="7040884" cy="5136444"/>
          </a:xfrm>
          <a:prstGeom prst="rect">
            <a:avLst/>
          </a:prstGeom>
        </p:spPr>
      </p:pic>
      <p:sp>
        <p:nvSpPr>
          <p:cNvPr id="9" name="Content Placeholder 8">
            <a:extLst>
              <a:ext uri="{FF2B5EF4-FFF2-40B4-BE49-F238E27FC236}">
                <a16:creationId xmlns:a16="http://schemas.microsoft.com/office/drawing/2014/main" id="{51675CC3-C632-DCD4-CF7C-342BC5331442}"/>
              </a:ext>
            </a:extLst>
          </p:cNvPr>
          <p:cNvSpPr>
            <a:spLocks noGrp="1"/>
          </p:cNvSpPr>
          <p:nvPr>
            <p:ph idx="1"/>
          </p:nvPr>
        </p:nvSpPr>
        <p:spPr>
          <a:xfrm>
            <a:off x="8339328" y="1655064"/>
            <a:ext cx="3265650" cy="4565113"/>
          </a:xfrm>
        </p:spPr>
        <p:txBody>
          <a:bodyPr>
            <a:normAutofit/>
          </a:bodyPr>
          <a:lstStyle/>
          <a:p>
            <a:pPr>
              <a:lnSpc>
                <a:spcPct val="100000"/>
              </a:lnSpc>
            </a:pPr>
            <a:r>
              <a:rPr lang="en-CA" sz="1100" b="0" i="0" u="none" strike="noStrike" dirty="0">
                <a:solidFill>
                  <a:schemeClr val="bg1"/>
                </a:solidFill>
                <a:effectLst/>
                <a:latin typeface="Arial" panose="020B0604020202020204" pitchFamily="34" charset="0"/>
              </a:rPr>
              <a:t>The stacked bar chart will display the overall happiness score, with each bar segmented into seven components: Economy, Family, Health, Freedom, </a:t>
            </a:r>
            <a:br>
              <a:rPr lang="en-CA" sz="1100" dirty="0">
                <a:solidFill>
                  <a:schemeClr val="bg1"/>
                </a:solidFill>
              </a:rPr>
            </a:br>
            <a:r>
              <a:rPr lang="en-CA" sz="1100" b="0" i="0" u="none" strike="noStrike" dirty="0">
                <a:solidFill>
                  <a:schemeClr val="bg1"/>
                </a:solidFill>
                <a:effectLst/>
                <a:latin typeface="Arial" panose="020B0604020202020204" pitchFamily="34" charset="0"/>
              </a:rPr>
              <a:t>Generosity, Corruption, and Dystopia.</a:t>
            </a:r>
          </a:p>
          <a:p>
            <a:pPr>
              <a:lnSpc>
                <a:spcPct val="100000"/>
              </a:lnSpc>
            </a:pPr>
            <a:br>
              <a:rPr lang="en-CA" sz="1100" dirty="0">
                <a:solidFill>
                  <a:schemeClr val="bg1"/>
                </a:solidFill>
              </a:rPr>
            </a:br>
            <a:r>
              <a:rPr lang="en-CA" sz="1100" b="0" i="0" u="none" strike="noStrike" dirty="0">
                <a:solidFill>
                  <a:schemeClr val="bg1"/>
                </a:solidFill>
                <a:effectLst/>
                <a:latin typeface="Courier New" panose="02070309020205020404" pitchFamily="49" charset="0"/>
              </a:rPr>
              <a:t></a:t>
            </a:r>
            <a:r>
              <a:rPr lang="en-CA" sz="1100" b="0" i="0" u="none" strike="noStrike" dirty="0">
                <a:solidFill>
                  <a:schemeClr val="bg1"/>
                </a:solidFill>
                <a:effectLst/>
                <a:latin typeface="Arial" panose="020B0604020202020204" pitchFamily="34" charset="0"/>
              </a:rPr>
              <a:t>Each category will be represented by a different color, with a corresponding </a:t>
            </a:r>
            <a:br>
              <a:rPr lang="en-CA" sz="1100" dirty="0">
                <a:solidFill>
                  <a:schemeClr val="bg1"/>
                </a:solidFill>
              </a:rPr>
            </a:br>
            <a:r>
              <a:rPr lang="en-CA" sz="1100" b="0" i="0" u="none" strike="noStrike" dirty="0">
                <a:solidFill>
                  <a:schemeClr val="bg1"/>
                </a:solidFill>
                <a:effectLst/>
                <a:latin typeface="Arial" panose="020B0604020202020204" pitchFamily="34" charset="0"/>
              </a:rPr>
              <a:t>legend to ensure clarity.</a:t>
            </a:r>
          </a:p>
          <a:p>
            <a:pPr>
              <a:lnSpc>
                <a:spcPct val="100000"/>
              </a:lnSpc>
            </a:pPr>
            <a:br>
              <a:rPr lang="en-CA" sz="1100" dirty="0">
                <a:solidFill>
                  <a:schemeClr val="bg1"/>
                </a:solidFill>
              </a:rPr>
            </a:br>
            <a:r>
              <a:rPr lang="en-CA" sz="1100" b="0" i="0" u="none" strike="noStrike" dirty="0">
                <a:solidFill>
                  <a:schemeClr val="bg1"/>
                </a:solidFill>
                <a:effectLst/>
                <a:latin typeface="Courier New" panose="02070309020205020404" pitchFamily="49" charset="0"/>
              </a:rPr>
              <a:t></a:t>
            </a:r>
            <a:r>
              <a:rPr lang="en-CA" sz="1100" b="0" i="0" u="none" strike="noStrike" dirty="0">
                <a:solidFill>
                  <a:schemeClr val="bg1"/>
                </a:solidFill>
                <a:effectLst/>
                <a:latin typeface="Arial" panose="020B0604020202020204" pitchFamily="34" charset="0"/>
              </a:rPr>
              <a:t>The percentage contribution of each component is clearly labeled within its </a:t>
            </a:r>
            <a:br>
              <a:rPr lang="en-CA" sz="1100" dirty="0">
                <a:solidFill>
                  <a:schemeClr val="bg1"/>
                </a:solidFill>
              </a:rPr>
            </a:br>
            <a:r>
              <a:rPr lang="en-CA" sz="1100" b="0" i="0" u="none" strike="noStrike" dirty="0">
                <a:solidFill>
                  <a:schemeClr val="bg1"/>
                </a:solidFill>
                <a:effectLst/>
                <a:latin typeface="Arial" panose="020B0604020202020204" pitchFamily="34" charset="0"/>
              </a:rPr>
              <a:t>respective section, allowing for easy comparison.</a:t>
            </a:r>
          </a:p>
          <a:p>
            <a:pPr>
              <a:lnSpc>
                <a:spcPct val="100000"/>
              </a:lnSpc>
            </a:pPr>
            <a:br>
              <a:rPr lang="en-CA" sz="1100" dirty="0">
                <a:solidFill>
                  <a:schemeClr val="bg1"/>
                </a:solidFill>
              </a:rPr>
            </a:br>
            <a:r>
              <a:rPr lang="en-CA" sz="1100" b="0" i="0" u="none" strike="noStrike" dirty="0">
                <a:solidFill>
                  <a:schemeClr val="bg1"/>
                </a:solidFill>
                <a:effectLst/>
                <a:latin typeface="Courier New" panose="02070309020205020404" pitchFamily="49" charset="0"/>
              </a:rPr>
              <a:t></a:t>
            </a:r>
            <a:r>
              <a:rPr lang="en-CA" sz="1100" b="0" i="0" u="none" strike="noStrike" dirty="0">
                <a:solidFill>
                  <a:schemeClr val="bg1"/>
                </a:solidFill>
                <a:effectLst/>
                <a:latin typeface="Arial" panose="020B0604020202020204" pitchFamily="34" charset="0"/>
              </a:rPr>
              <a:t>This visualization allows for an easy comparison of how each factor </a:t>
            </a:r>
            <a:br>
              <a:rPr lang="en-CA" sz="1100" dirty="0">
                <a:solidFill>
                  <a:schemeClr val="bg1"/>
                </a:solidFill>
              </a:rPr>
            </a:br>
            <a:r>
              <a:rPr lang="en-CA" sz="1100" b="0" i="0" u="none" strike="noStrike" dirty="0">
                <a:solidFill>
                  <a:schemeClr val="bg1"/>
                </a:solidFill>
                <a:effectLst/>
                <a:latin typeface="Arial" panose="020B0604020202020204" pitchFamily="34" charset="0"/>
              </a:rPr>
              <a:t>contributes to the overall happiness score of the top 10 countries.</a:t>
            </a:r>
            <a:br>
              <a:rPr lang="en-CA" sz="1100" dirty="0">
                <a:solidFill>
                  <a:schemeClr val="bg1"/>
                </a:solidFill>
              </a:rPr>
            </a:br>
            <a:br>
              <a:rPr lang="en-CA" sz="1100" dirty="0">
                <a:solidFill>
                  <a:schemeClr val="bg1"/>
                </a:solidFill>
              </a:rPr>
            </a:br>
            <a:endParaRPr lang="en-US" sz="1100" dirty="0">
              <a:solidFill>
                <a:schemeClr val="bg1"/>
              </a:solidFill>
            </a:endParaRPr>
          </a:p>
        </p:txBody>
      </p:sp>
    </p:spTree>
    <p:extLst>
      <p:ext uri="{BB962C8B-B14F-4D97-AF65-F5344CB8AC3E}">
        <p14:creationId xmlns:p14="http://schemas.microsoft.com/office/powerpoint/2010/main" val="3028618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txBody>
          <a:bodyPr/>
          <a:lstStyle/>
          <a:p>
            <a:endParaRPr lang="en-US"/>
          </a:p>
        </p:txBody>
      </p:sp>
      <p:sp>
        <p:nvSpPr>
          <p:cNvPr id="2" name="Title 1">
            <a:extLst>
              <a:ext uri="{FF2B5EF4-FFF2-40B4-BE49-F238E27FC236}">
                <a16:creationId xmlns:a16="http://schemas.microsoft.com/office/drawing/2014/main" id="{0B803462-F007-A73F-5A17-B751C61E6E3C}"/>
              </a:ext>
            </a:extLst>
          </p:cNvPr>
          <p:cNvSpPr>
            <a:spLocks noGrp="1"/>
          </p:cNvSpPr>
          <p:nvPr>
            <p:ph type="title"/>
          </p:nvPr>
        </p:nvSpPr>
        <p:spPr>
          <a:xfrm>
            <a:off x="8339328" y="457200"/>
            <a:ext cx="3090672" cy="1197864"/>
          </a:xfrm>
        </p:spPr>
        <p:txBody>
          <a:bodyPr anchor="b">
            <a:normAutofit/>
          </a:bodyPr>
          <a:lstStyle/>
          <a:p>
            <a:r>
              <a:rPr lang="en-US" sz="1900" dirty="0">
                <a:solidFill>
                  <a:schemeClr val="accent1"/>
                </a:solidFill>
              </a:rPr>
              <a:t>Happiness Score</a:t>
            </a:r>
            <a:br>
              <a:rPr lang="en-US" sz="1900" dirty="0">
                <a:solidFill>
                  <a:schemeClr val="accent1"/>
                </a:solidFill>
              </a:rPr>
            </a:br>
            <a:r>
              <a:rPr lang="en-US" sz="1900" dirty="0">
                <a:solidFill>
                  <a:schemeClr val="accent1"/>
                </a:solidFill>
              </a:rPr>
              <a:t>vs</a:t>
            </a:r>
            <a:br>
              <a:rPr lang="en-US" sz="1900" dirty="0">
                <a:solidFill>
                  <a:schemeClr val="accent1"/>
                </a:solidFill>
              </a:rPr>
            </a:br>
            <a:r>
              <a:rPr lang="en-US" sz="1900" dirty="0">
                <a:solidFill>
                  <a:schemeClr val="accent1"/>
                </a:solidFill>
              </a:rPr>
              <a:t>Median age</a:t>
            </a:r>
          </a:p>
        </p:txBody>
      </p:sp>
      <p:sp>
        <p:nvSpPr>
          <p:cNvPr id="9" name="Content Placeholder 8">
            <a:extLst>
              <a:ext uri="{FF2B5EF4-FFF2-40B4-BE49-F238E27FC236}">
                <a16:creationId xmlns:a16="http://schemas.microsoft.com/office/drawing/2014/main" id="{1FF01D09-6C9F-6140-1780-D67850DC1B97}"/>
              </a:ext>
            </a:extLst>
          </p:cNvPr>
          <p:cNvSpPr>
            <a:spLocks noGrp="1"/>
          </p:cNvSpPr>
          <p:nvPr>
            <p:ph idx="1"/>
          </p:nvPr>
        </p:nvSpPr>
        <p:spPr>
          <a:xfrm>
            <a:off x="8339328" y="1655064"/>
            <a:ext cx="3243072" cy="4745735"/>
          </a:xfrm>
        </p:spPr>
        <p:txBody>
          <a:bodyPr>
            <a:normAutofit fontScale="92500"/>
          </a:bodyPr>
          <a:lstStyle/>
          <a:p>
            <a:endParaRPr lang="en-CA" sz="1400" b="0" i="0" u="none" strike="noStrike" dirty="0">
              <a:solidFill>
                <a:schemeClr val="bg1"/>
              </a:solidFill>
              <a:effectLst/>
              <a:latin typeface="Arial" panose="020B0604020202020204" pitchFamily="34" charset="0"/>
            </a:endParaRPr>
          </a:p>
          <a:p>
            <a:r>
              <a:rPr lang="en-CA" sz="1400" b="0" i="0" u="none" strike="noStrike" dirty="0">
                <a:solidFill>
                  <a:schemeClr val="bg1"/>
                </a:solidFill>
                <a:effectLst/>
                <a:latin typeface="Arial" panose="020B0604020202020204" pitchFamily="34" charset="0"/>
              </a:rPr>
              <a:t>A grid of scatterplots for 2023 visualizes the relationship between 'Happiness Score' and 'Median Age,' with points color-coded by region to highlight regional differences.</a:t>
            </a:r>
          </a:p>
          <a:p>
            <a:br>
              <a:rPr lang="en-CA" sz="1400" dirty="0">
                <a:solidFill>
                  <a:schemeClr val="bg1"/>
                </a:solidFill>
              </a:rPr>
            </a:br>
            <a:r>
              <a:rPr lang="en-CA" sz="1400" b="0" i="0" u="none" strike="noStrike" dirty="0">
                <a:solidFill>
                  <a:schemeClr val="bg1"/>
                </a:solidFill>
                <a:effectLst/>
                <a:latin typeface="Courier New" panose="02070309020205020404" pitchFamily="49" charset="0"/>
              </a:rPr>
              <a:t></a:t>
            </a:r>
            <a:r>
              <a:rPr lang="en-CA" sz="1400" b="0" i="0" u="none" strike="noStrike" dirty="0">
                <a:solidFill>
                  <a:schemeClr val="bg1"/>
                </a:solidFill>
                <a:effectLst/>
                <a:latin typeface="Arial" panose="020B0604020202020204" pitchFamily="34" charset="0"/>
              </a:rPr>
              <a:t>The scatterplots reveal whether countries with higher median ages tend to have higher or lower happiness scores, and whether these patterns vary across regions.</a:t>
            </a:r>
          </a:p>
          <a:p>
            <a:br>
              <a:rPr lang="en-CA" sz="1400" dirty="0">
                <a:solidFill>
                  <a:schemeClr val="bg1"/>
                </a:solidFill>
              </a:rPr>
            </a:br>
            <a:r>
              <a:rPr lang="en-CA" sz="1400" b="0" i="0" u="none" strike="noStrike" dirty="0">
                <a:solidFill>
                  <a:schemeClr val="bg1"/>
                </a:solidFill>
                <a:effectLst/>
                <a:latin typeface="Courier New" panose="02070309020205020404" pitchFamily="49" charset="0"/>
              </a:rPr>
              <a:t></a:t>
            </a:r>
            <a:r>
              <a:rPr lang="en-CA" sz="1400" b="0" i="0" u="none" strike="noStrike" dirty="0">
                <a:solidFill>
                  <a:schemeClr val="bg1"/>
                </a:solidFill>
                <a:effectLst/>
                <a:latin typeface="Arial" panose="020B0604020202020204" pitchFamily="34" charset="0"/>
              </a:rPr>
              <a:t>A regression line is included to show the overall trend in the data, providing </a:t>
            </a:r>
            <a:br>
              <a:rPr lang="en-CA" sz="1400" dirty="0">
                <a:solidFill>
                  <a:schemeClr val="bg1"/>
                </a:solidFill>
              </a:rPr>
            </a:br>
            <a:r>
              <a:rPr lang="en-CA" sz="1400" b="0" i="0" u="none" strike="noStrike" dirty="0">
                <a:solidFill>
                  <a:schemeClr val="bg1"/>
                </a:solidFill>
                <a:effectLst/>
                <a:latin typeface="Arial" panose="020B0604020202020204" pitchFamily="34" charset="0"/>
              </a:rPr>
              <a:t>insights into how age influences happiness globally.</a:t>
            </a:r>
            <a:br>
              <a:rPr lang="en-CA" sz="1400" dirty="0">
                <a:solidFill>
                  <a:schemeClr val="bg1"/>
                </a:solidFill>
              </a:rPr>
            </a:br>
            <a:br>
              <a:rPr lang="en-CA" sz="1400" dirty="0">
                <a:solidFill>
                  <a:schemeClr val="bg1"/>
                </a:solidFill>
              </a:rPr>
            </a:br>
            <a:endParaRPr lang="en-US" sz="1600" dirty="0">
              <a:solidFill>
                <a:schemeClr val="bg1"/>
              </a:solidFill>
            </a:endParaRPr>
          </a:p>
        </p:txBody>
      </p:sp>
      <p:pic>
        <p:nvPicPr>
          <p:cNvPr id="4" name="Picture 3">
            <a:extLst>
              <a:ext uri="{FF2B5EF4-FFF2-40B4-BE49-F238E27FC236}">
                <a16:creationId xmlns:a16="http://schemas.microsoft.com/office/drawing/2014/main" id="{3F024017-5429-0414-E929-2868429057A2}"/>
              </a:ext>
            </a:extLst>
          </p:cNvPr>
          <p:cNvPicPr>
            <a:picLocks noChangeAspect="1"/>
          </p:cNvPicPr>
          <p:nvPr/>
        </p:nvPicPr>
        <p:blipFill>
          <a:blip r:embed="rId2"/>
          <a:stretch>
            <a:fillRect/>
          </a:stretch>
        </p:blipFill>
        <p:spPr>
          <a:xfrm>
            <a:off x="653143" y="1085388"/>
            <a:ext cx="5858386" cy="4556522"/>
          </a:xfrm>
          <a:prstGeom prst="rect">
            <a:avLst/>
          </a:prstGeom>
        </p:spPr>
      </p:pic>
    </p:spTree>
    <p:extLst>
      <p:ext uri="{BB962C8B-B14F-4D97-AF65-F5344CB8AC3E}">
        <p14:creationId xmlns:p14="http://schemas.microsoft.com/office/powerpoint/2010/main" val="2549637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txBody>
          <a:bodyPr/>
          <a:lstStyle/>
          <a:p>
            <a:endParaRPr lang="en-US"/>
          </a:p>
        </p:txBody>
      </p:sp>
      <p:sp>
        <p:nvSpPr>
          <p:cNvPr id="2" name="Title 1">
            <a:extLst>
              <a:ext uri="{FF2B5EF4-FFF2-40B4-BE49-F238E27FC236}">
                <a16:creationId xmlns:a16="http://schemas.microsoft.com/office/drawing/2014/main" id="{BC2D4C81-D86C-F4E8-801E-2999DFA54061}"/>
              </a:ext>
            </a:extLst>
          </p:cNvPr>
          <p:cNvSpPr>
            <a:spLocks noGrp="1"/>
          </p:cNvSpPr>
          <p:nvPr>
            <p:ph type="title"/>
          </p:nvPr>
        </p:nvSpPr>
        <p:spPr>
          <a:xfrm>
            <a:off x="8324996" y="77726"/>
            <a:ext cx="3090672" cy="1197864"/>
          </a:xfrm>
        </p:spPr>
        <p:txBody>
          <a:bodyPr anchor="b">
            <a:normAutofit/>
          </a:bodyPr>
          <a:lstStyle/>
          <a:p>
            <a:r>
              <a:rPr lang="en-US" sz="1900" dirty="0">
                <a:solidFill>
                  <a:schemeClr val="accent1"/>
                </a:solidFill>
              </a:rPr>
              <a:t>Happiness score</a:t>
            </a:r>
            <a:br>
              <a:rPr lang="en-US" sz="1900" dirty="0">
                <a:solidFill>
                  <a:schemeClr val="accent1"/>
                </a:solidFill>
              </a:rPr>
            </a:br>
            <a:r>
              <a:rPr lang="en-US" sz="1900" dirty="0">
                <a:solidFill>
                  <a:schemeClr val="accent1"/>
                </a:solidFill>
              </a:rPr>
              <a:t>vs</a:t>
            </a:r>
            <a:br>
              <a:rPr lang="en-US" sz="1900" dirty="0">
                <a:solidFill>
                  <a:schemeClr val="accent1"/>
                </a:solidFill>
              </a:rPr>
            </a:br>
            <a:r>
              <a:rPr lang="en-US" sz="1900" dirty="0">
                <a:solidFill>
                  <a:schemeClr val="accent1"/>
                </a:solidFill>
              </a:rPr>
              <a:t>health</a:t>
            </a:r>
          </a:p>
        </p:txBody>
      </p:sp>
      <p:sp>
        <p:nvSpPr>
          <p:cNvPr id="9" name="Content Placeholder 8">
            <a:extLst>
              <a:ext uri="{FF2B5EF4-FFF2-40B4-BE49-F238E27FC236}">
                <a16:creationId xmlns:a16="http://schemas.microsoft.com/office/drawing/2014/main" id="{DD7D0C64-7F31-A4BF-7C16-F69FFF8FF13B}"/>
              </a:ext>
            </a:extLst>
          </p:cNvPr>
          <p:cNvSpPr>
            <a:spLocks noGrp="1"/>
          </p:cNvSpPr>
          <p:nvPr>
            <p:ph idx="1"/>
          </p:nvPr>
        </p:nvSpPr>
        <p:spPr>
          <a:xfrm>
            <a:off x="8339327" y="1433690"/>
            <a:ext cx="3412405" cy="5346584"/>
          </a:xfrm>
        </p:spPr>
        <p:txBody>
          <a:bodyPr>
            <a:normAutofit/>
          </a:bodyPr>
          <a:lstStyle/>
          <a:p>
            <a:r>
              <a:rPr lang="en-CA" sz="1400" b="0" i="0" u="none" strike="noStrike" dirty="0">
                <a:solidFill>
                  <a:schemeClr val="bg1"/>
                </a:solidFill>
                <a:effectLst/>
                <a:latin typeface="Arial" panose="020B0604020202020204" pitchFamily="34" charset="0"/>
              </a:rPr>
              <a:t>A grid of scatterplots for 2023 illustrates the relationship between 'Happiness Score' and 'Health,' with each point representing a country.</a:t>
            </a:r>
          </a:p>
          <a:p>
            <a:br>
              <a:rPr lang="en-CA" sz="1400" dirty="0">
                <a:solidFill>
                  <a:schemeClr val="bg1"/>
                </a:solidFill>
              </a:rPr>
            </a:br>
            <a:r>
              <a:rPr lang="en-CA" sz="1400" b="0" i="0" u="none" strike="noStrike" dirty="0">
                <a:solidFill>
                  <a:schemeClr val="bg1"/>
                </a:solidFill>
                <a:effectLst/>
                <a:latin typeface="Courier New" panose="02070309020205020404" pitchFamily="49" charset="0"/>
              </a:rPr>
              <a:t></a:t>
            </a:r>
            <a:r>
              <a:rPr lang="en-CA" sz="1400" b="0" i="0" u="none" strike="noStrike" dirty="0">
                <a:solidFill>
                  <a:schemeClr val="bg1"/>
                </a:solidFill>
                <a:effectLst/>
                <a:latin typeface="Arial" panose="020B0604020202020204" pitchFamily="34" charset="0"/>
              </a:rPr>
              <a:t>The scatterplots are color-coded by region, allowing for clear differentiation </a:t>
            </a:r>
            <a:br>
              <a:rPr lang="en-CA" sz="1400" dirty="0">
                <a:solidFill>
                  <a:schemeClr val="bg1"/>
                </a:solidFill>
              </a:rPr>
            </a:br>
            <a:r>
              <a:rPr lang="en-CA" sz="1400" b="0" i="0" u="none" strike="noStrike" dirty="0">
                <a:solidFill>
                  <a:schemeClr val="bg1"/>
                </a:solidFill>
                <a:effectLst/>
                <a:latin typeface="Arial" panose="020B0604020202020204" pitchFamily="34" charset="0"/>
              </a:rPr>
              <a:t>between different parts of the world.</a:t>
            </a:r>
          </a:p>
          <a:p>
            <a:br>
              <a:rPr lang="en-CA" sz="1400" dirty="0">
                <a:solidFill>
                  <a:schemeClr val="bg1"/>
                </a:solidFill>
              </a:rPr>
            </a:br>
            <a:r>
              <a:rPr lang="en-CA" sz="1400" b="0" i="0" u="none" strike="noStrike" dirty="0">
                <a:solidFill>
                  <a:schemeClr val="bg1"/>
                </a:solidFill>
                <a:effectLst/>
                <a:latin typeface="Courier New" panose="02070309020205020404" pitchFamily="49" charset="0"/>
              </a:rPr>
              <a:t></a:t>
            </a:r>
            <a:r>
              <a:rPr lang="en-CA" sz="1400" b="0" i="0" u="none" strike="noStrike" dirty="0">
                <a:solidFill>
                  <a:schemeClr val="bg1"/>
                </a:solidFill>
                <a:effectLst/>
                <a:latin typeface="Arial" panose="020B0604020202020204" pitchFamily="34" charset="0"/>
              </a:rPr>
              <a:t>A line of best fit is included in each plot to highlight the overall trend, making it easier to see how health impacts happiness across various regions.</a:t>
            </a:r>
          </a:p>
          <a:p>
            <a:br>
              <a:rPr lang="en-CA" sz="1400" dirty="0">
                <a:solidFill>
                  <a:schemeClr val="bg1"/>
                </a:solidFill>
              </a:rPr>
            </a:br>
            <a:r>
              <a:rPr lang="en-CA" sz="1400" b="0" i="0" u="none" strike="noStrike" dirty="0">
                <a:solidFill>
                  <a:schemeClr val="bg1"/>
                </a:solidFill>
                <a:effectLst/>
                <a:latin typeface="Courier New" panose="02070309020205020404" pitchFamily="49" charset="0"/>
              </a:rPr>
              <a:t></a:t>
            </a:r>
            <a:r>
              <a:rPr lang="en-CA" sz="1400" b="0" i="0" u="none" strike="noStrike" dirty="0">
                <a:solidFill>
                  <a:schemeClr val="bg1"/>
                </a:solidFill>
                <a:effectLst/>
                <a:latin typeface="Arial" panose="020B0604020202020204" pitchFamily="34" charset="0"/>
              </a:rPr>
              <a:t>This visualization provides a comprehensive view of the connection between </a:t>
            </a:r>
            <a:br>
              <a:rPr lang="en-CA" sz="1400" dirty="0">
                <a:solidFill>
                  <a:schemeClr val="bg1"/>
                </a:solidFill>
              </a:rPr>
            </a:br>
            <a:r>
              <a:rPr lang="en-CA" sz="1400" b="0" i="0" u="none" strike="noStrike" dirty="0">
                <a:solidFill>
                  <a:schemeClr val="bg1"/>
                </a:solidFill>
                <a:effectLst/>
                <a:latin typeface="Arial" panose="020B0604020202020204" pitchFamily="34" charset="0"/>
              </a:rPr>
              <a:t>health and happiness, with regional distinctions clearly emphasized.</a:t>
            </a:r>
            <a:endParaRPr lang="en-US" sz="1600" dirty="0">
              <a:solidFill>
                <a:schemeClr val="bg1"/>
              </a:solidFill>
            </a:endParaRPr>
          </a:p>
        </p:txBody>
      </p:sp>
      <p:pic>
        <p:nvPicPr>
          <p:cNvPr id="4" name="Picture 3">
            <a:extLst>
              <a:ext uri="{FF2B5EF4-FFF2-40B4-BE49-F238E27FC236}">
                <a16:creationId xmlns:a16="http://schemas.microsoft.com/office/drawing/2014/main" id="{25F3EE20-BC22-0C1D-69BD-F070B2C253F8}"/>
              </a:ext>
            </a:extLst>
          </p:cNvPr>
          <p:cNvPicPr>
            <a:picLocks noChangeAspect="1"/>
          </p:cNvPicPr>
          <p:nvPr/>
        </p:nvPicPr>
        <p:blipFill>
          <a:blip r:embed="rId2"/>
          <a:stretch>
            <a:fillRect/>
          </a:stretch>
        </p:blipFill>
        <p:spPr>
          <a:xfrm>
            <a:off x="712671" y="970034"/>
            <a:ext cx="5921022" cy="4917931"/>
          </a:xfrm>
          <a:prstGeom prst="rect">
            <a:avLst/>
          </a:prstGeom>
        </p:spPr>
      </p:pic>
    </p:spTree>
    <p:extLst>
      <p:ext uri="{BB962C8B-B14F-4D97-AF65-F5344CB8AC3E}">
        <p14:creationId xmlns:p14="http://schemas.microsoft.com/office/powerpoint/2010/main" val="2610030592"/>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Badge</Template>
  <TotalTime>1619</TotalTime>
  <Words>1097</Words>
  <Application>Microsoft Office PowerPoint</Application>
  <PresentationFormat>Widescreen</PresentationFormat>
  <Paragraphs>99</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Aptos</vt:lpstr>
      <vt:lpstr>Arial</vt:lpstr>
      <vt:lpstr>Courier New</vt:lpstr>
      <vt:lpstr>Gill Sans MT</vt:lpstr>
      <vt:lpstr>Impact</vt:lpstr>
      <vt:lpstr>Times New Roman</vt:lpstr>
      <vt:lpstr>-webkit-standard</vt:lpstr>
      <vt:lpstr>Badge</vt:lpstr>
      <vt:lpstr>World Happiness</vt:lpstr>
      <vt:lpstr>Project Overview</vt:lpstr>
      <vt:lpstr>World Happiness Report</vt:lpstr>
      <vt:lpstr>Ask: What is causing the variance in trendline? </vt:lpstr>
      <vt:lpstr>Ask: What are some potential contributions to the stark difference between those countries score? </vt:lpstr>
      <vt:lpstr>Correlation Between Happiness Metrics</vt:lpstr>
      <vt:lpstr>Happiness Score Components  </vt:lpstr>
      <vt:lpstr>Happiness Score vs Median age</vt:lpstr>
      <vt:lpstr>Happiness score vs health</vt:lpstr>
      <vt:lpstr>10 Countries’ GDP and Unemployment Rate Analysis</vt:lpstr>
      <vt:lpstr>World Bank Gini % </vt:lpstr>
      <vt:lpstr>PowerPoint Presentation</vt:lpstr>
      <vt:lpstr>Happiness score  vs job satisfaction</vt:lpstr>
      <vt:lpstr>World Life Ladder Map</vt:lpstr>
      <vt:lpstr>Data 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Happiness</dc:title>
  <dc:creator>Tigran Levonyan</dc:creator>
  <cp:lastModifiedBy>Shayaan Khatri</cp:lastModifiedBy>
  <cp:revision>35</cp:revision>
  <dcterms:created xsi:type="dcterms:W3CDTF">2024-08-13T00:05:00Z</dcterms:created>
  <dcterms:modified xsi:type="dcterms:W3CDTF">2024-08-15T22:22:43Z</dcterms:modified>
</cp:coreProperties>
</file>