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87" r:id="rId3"/>
    <p:sldId id="294" r:id="rId4"/>
    <p:sldId id="267" r:id="rId5"/>
    <p:sldId id="268" r:id="rId6"/>
    <p:sldId id="298" r:id="rId7"/>
    <p:sldId id="289" r:id="rId8"/>
    <p:sldId id="265" r:id="rId9"/>
    <p:sldId id="303" r:id="rId10"/>
    <p:sldId id="264" r:id="rId11"/>
    <p:sldId id="283" r:id="rId12"/>
    <p:sldId id="300" r:id="rId13"/>
    <p:sldId id="273" r:id="rId14"/>
    <p:sldId id="274" r:id="rId15"/>
    <p:sldId id="295" r:id="rId16"/>
    <p:sldId id="297" r:id="rId17"/>
    <p:sldId id="301" r:id="rId18"/>
    <p:sldId id="292" r:id="rId19"/>
    <p:sldId id="296" r:id="rId20"/>
    <p:sldId id="290" r:id="rId21"/>
    <p:sldId id="291" r:id="rId22"/>
    <p:sldId id="299" r:id="rId23"/>
    <p:sldId id="28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F7BABA"/>
    <a:srgbClr val="FFEDED"/>
    <a:srgbClr val="F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B8F85-D439-4391-BBA7-ECFB7B5A2FE8}" v="222" dt="2024-12-09T23:25:17.595"/>
    <p1510:client id="{11F0FAD0-DDB0-5D76-7AD2-D9035CF64327}" v="472" dt="2024-12-09T22:51:11.364"/>
    <p1510:client id="{39D93ECA-CEB9-EF30-80FF-0F6B3E8B30F6}" v="243" dt="2024-12-09T23:31:25.636"/>
    <p1510:client id="{A8D2B6DB-EBA2-F324-6109-A6A7B4EE1B08}" v="44" dt="2024-12-09T23:10:46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FF6CE-5013-F4B8-5593-3D6ED2FB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616" y="1818047"/>
            <a:ext cx="5819262" cy="5203919"/>
          </a:xfrm>
        </p:spPr>
        <p:txBody>
          <a:bodyPr anchor="ctr">
            <a:normAutofit fontScale="90000"/>
          </a:bodyPr>
          <a:lstStyle/>
          <a:p>
            <a:r>
              <a:rPr lang="en-US" sz="6000" b="1">
                <a:solidFill>
                  <a:srgbClr val="C00000"/>
                </a:solidFill>
                <a:latin typeface="Lucida Handwriting"/>
                <a:cs typeface="Aldhabi"/>
              </a:rPr>
              <a:t>HEA RT FAILURE DATA ANALYSIS</a:t>
            </a:r>
            <a:br>
              <a:rPr lang="en-US" sz="6000" b="1">
                <a:latin typeface="Lucida Handwriting" panose="03010101010101010101" pitchFamily="66" charset="0"/>
                <a:cs typeface="Aldhabi" panose="020F0502020204030204" pitchFamily="2" charset="-78"/>
              </a:rPr>
            </a:br>
            <a:r>
              <a:rPr lang="en-US" sz="2700" b="1">
                <a:solidFill>
                  <a:srgbClr val="0070C0"/>
                </a:solidFill>
                <a:latin typeface="Lucida Handwriting"/>
                <a:cs typeface="Aldhabi"/>
              </a:rPr>
              <a:t>by: Team 2</a:t>
            </a:r>
            <a:br>
              <a:rPr lang="en-US" sz="6000" b="1">
                <a:latin typeface="Lucida Handwriting" panose="03010101010101010101" pitchFamily="66" charset="0"/>
                <a:cs typeface="Aldhabi" panose="020F0502020204030204" pitchFamily="2" charset="-78"/>
              </a:rPr>
            </a:br>
            <a:br>
              <a:rPr lang="en-US" sz="6000" b="1">
                <a:latin typeface="Lucida Handwriting"/>
                <a:cs typeface="Aldhabi"/>
              </a:rPr>
            </a:br>
            <a:br>
              <a:rPr lang="en-US" sz="6000" b="1">
                <a:latin typeface="Lucida Handwriting"/>
                <a:cs typeface="Aldhabi"/>
              </a:rPr>
            </a:br>
            <a:endParaRPr lang="en-US" sz="6000" b="1">
              <a:latin typeface="Lucida Handwriting"/>
              <a:cs typeface="Aldhabi"/>
            </a:endParaRPr>
          </a:p>
        </p:txBody>
      </p:sp>
      <p:pic>
        <p:nvPicPr>
          <p:cNvPr id="4" name="Picture 3" descr="A human heart with blue and red veins&#10;&#10;Description automatically generated">
            <a:extLst>
              <a:ext uri="{FF2B5EF4-FFF2-40B4-BE49-F238E27FC236}">
                <a16:creationId xmlns:a16="http://schemas.microsoft.com/office/drawing/2014/main" id="{55C5E641-77F2-95CF-25DF-93DA2FEE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77" y="756494"/>
            <a:ext cx="3902327" cy="5013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4696-D2BC-887F-E4AE-77CADA9D4000}"/>
              </a:ext>
            </a:extLst>
          </p:cNvPr>
          <p:cNvSpPr txBox="1"/>
          <p:nvPr/>
        </p:nvSpPr>
        <p:spPr>
          <a:xfrm>
            <a:off x="2607948" y="4570221"/>
            <a:ext cx="15260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Shariq Khatri </a:t>
            </a:r>
          </a:p>
          <a:p>
            <a:r>
              <a:rPr lang="en-US" sz="1200">
                <a:solidFill>
                  <a:srgbClr val="0070C0"/>
                </a:solidFill>
              </a:rPr>
              <a:t>Deniza Robinson </a:t>
            </a:r>
          </a:p>
          <a:p>
            <a:r>
              <a:rPr lang="en-US" sz="1200">
                <a:solidFill>
                  <a:srgbClr val="0070C0"/>
                </a:solidFill>
              </a:rPr>
              <a:t>Jennifer Mancheno </a:t>
            </a:r>
          </a:p>
          <a:p>
            <a:r>
              <a:rPr lang="en-US" sz="1200">
                <a:solidFill>
                  <a:srgbClr val="0070C0"/>
                </a:solidFill>
              </a:rPr>
              <a:t>Adaeze </a:t>
            </a:r>
            <a:r>
              <a:rPr lang="en-US" sz="1200" err="1">
                <a:solidFill>
                  <a:srgbClr val="0070C0"/>
                </a:solidFill>
              </a:rPr>
              <a:t>Mpyisi</a:t>
            </a:r>
            <a:r>
              <a:rPr lang="en-US" sz="1200">
                <a:solidFill>
                  <a:srgbClr val="0070C0"/>
                </a:solidFill>
              </a:rPr>
              <a:t> </a:t>
            </a:r>
          </a:p>
          <a:p>
            <a:r>
              <a:rPr lang="en-US" sz="1200" err="1">
                <a:solidFill>
                  <a:srgbClr val="0070C0"/>
                </a:solidFill>
              </a:rPr>
              <a:t>Siawash</a:t>
            </a:r>
            <a:r>
              <a:rPr lang="en-US" sz="1200">
                <a:solidFill>
                  <a:srgbClr val="0070C0"/>
                </a:solidFill>
              </a:rPr>
              <a:t> Ahmar</a:t>
            </a:r>
          </a:p>
          <a:p>
            <a:r>
              <a:rPr lang="en-US" sz="1200">
                <a:solidFill>
                  <a:srgbClr val="0070C0"/>
                </a:solidFill>
              </a:rPr>
              <a:t>Selina Taleb</a:t>
            </a:r>
          </a:p>
        </p:txBody>
      </p:sp>
    </p:spTree>
    <p:extLst>
      <p:ext uri="{BB962C8B-B14F-4D97-AF65-F5344CB8AC3E}">
        <p14:creationId xmlns:p14="http://schemas.microsoft.com/office/powerpoint/2010/main" val="104604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8BB3-51E0-F10D-2771-C162D67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47244"/>
            <a:ext cx="10499385" cy="1478570"/>
          </a:xfrm>
        </p:spPr>
        <p:txBody>
          <a:bodyPr/>
          <a:lstStyle/>
          <a:p>
            <a:r>
              <a:rPr lang="en-US" b="1" dirty="0">
                <a:solidFill>
                  <a:srgbClr val="700000"/>
                </a:solidFill>
              </a:rPr>
              <a:t>ANNUAL CVD HEALTHCARE COSTS BY 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8749D-6B16-B9A1-1B0E-AE62CC59015A}"/>
              </a:ext>
            </a:extLst>
          </p:cNvPr>
          <p:cNvSpPr txBox="1"/>
          <p:nvPr/>
        </p:nvSpPr>
        <p:spPr>
          <a:xfrm>
            <a:off x="1478280" y="895432"/>
            <a:ext cx="92354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Costs significantly increase with age, peaking in the 80 yrs. or older group, for all conditions</a:t>
            </a:r>
          </a:p>
          <a:p>
            <a:pPr marL="285750" indent="-285750">
              <a:buFontTx/>
              <a:buChar char="-"/>
            </a:pPr>
            <a:endParaRPr lang="en-US" sz="1800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Strokes incur the highest costs, especially in older age groups</a:t>
            </a:r>
          </a:p>
          <a:p>
            <a:pPr marL="285750" indent="-285750">
              <a:buFontTx/>
              <a:buChar char="-"/>
            </a:pPr>
            <a:endParaRPr lang="en-US" sz="1800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rgbClr val="700000"/>
                </a:solidFill>
              </a:rPr>
              <a:t>There are relatively lower healthcare costs for all conditions in younger age groups</a:t>
            </a:r>
          </a:p>
          <a:p>
            <a:endParaRPr lang="en-CA"/>
          </a:p>
        </p:txBody>
      </p:sp>
      <p:pic>
        <p:nvPicPr>
          <p:cNvPr id="8" name="Content Placeholder 7" descr="A graph of different colored circles&#10;&#10;Description automatically generated">
            <a:extLst>
              <a:ext uri="{FF2B5EF4-FFF2-40B4-BE49-F238E27FC236}">
                <a16:creationId xmlns:a16="http://schemas.microsoft.com/office/drawing/2014/main" id="{332A04E5-123B-8686-6F51-881FAF165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74002"/>
            <a:ext cx="9601974" cy="3541712"/>
          </a:xfrm>
        </p:spPr>
      </p:pic>
    </p:spTree>
    <p:extLst>
      <p:ext uri="{BB962C8B-B14F-4D97-AF65-F5344CB8AC3E}">
        <p14:creationId xmlns:p14="http://schemas.microsoft.com/office/powerpoint/2010/main" val="34772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7EC-7B31-9F52-F4F9-8BDC37AC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46" y="3231"/>
            <a:ext cx="7924927" cy="1118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Proportion of cardiovascular diseases by sex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AD78-0586-6B0F-88D6-78F1E84A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7422" y="1451548"/>
            <a:ext cx="9161035" cy="1386887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Strokes are the costliest conditions dominating the chart for both genders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Woman incur higher costs than men for most conditions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The smallest share of costs for both sexes contribute to other cardiovascular diseases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BEING ABLE TO PREDICT HEARTRATE FAILURE CAN HELP SAVE LIVES AND SIGNIFICANTLY REDUCE STRESS ON THE HEALTH CARE SYSTEM</a:t>
            </a:r>
          </a:p>
          <a:p>
            <a:pPr marL="342900" indent="-342900">
              <a:buFontTx/>
              <a:buChar char="-"/>
            </a:pPr>
            <a:endParaRPr lang="en-US" sz="200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9" name="Picture 8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E7A9D71-FC58-0F98-FE8B-3EBCB418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05" y="3045766"/>
            <a:ext cx="8647651" cy="31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Lucida Handwriting"/>
              </a:rPr>
              <a:t>Logistic </a:t>
            </a:r>
            <a:br>
              <a:rPr lang="en-US" sz="4000" b="1">
                <a:latin typeface="Lucida Handwriting"/>
              </a:rPr>
            </a:br>
            <a:r>
              <a:rPr lang="en-US" sz="4000" b="1">
                <a:solidFill>
                  <a:srgbClr val="FFFFFF"/>
                </a:solidFill>
                <a:latin typeface="Lucida Handwriting"/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Selina &amp; Deniza</a:t>
            </a:r>
            <a:endParaRPr lang="en-CA" sz="1800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26" y="1243819"/>
            <a:ext cx="10278836" cy="3735615"/>
          </a:xfrm>
          <a:prstGeom prst="rect">
            <a:avLst/>
          </a:prstGeom>
        </p:spPr>
      </p:pic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1AA28601-9973-FEAD-8180-9D8EFACB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9101" y="3975216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1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3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6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7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8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9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0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1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2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3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4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6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7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8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9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0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1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2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3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4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5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83D2D4-9712-81F0-DCC0-2DF73866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700000"/>
                </a:solidFill>
              </a:rPr>
              <a:t>Logistic Regression: Predicting Death</a:t>
            </a:r>
          </a:p>
        </p:txBody>
      </p:sp>
      <p:sp>
        <p:nvSpPr>
          <p:cNvPr id="197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C00000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2B4323FA-77F5-80CB-6E35-347F0BCC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74" b="471"/>
          <a:stretch/>
        </p:blipFill>
        <p:spPr>
          <a:xfrm>
            <a:off x="1480673" y="1102579"/>
            <a:ext cx="3130876" cy="26995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F4FB60-8691-696D-CA8D-EF6D3501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-426" b="5605"/>
          <a:stretch/>
        </p:blipFill>
        <p:spPr>
          <a:xfrm>
            <a:off x="5773024" y="1088617"/>
            <a:ext cx="5112607" cy="2701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36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BABA"/>
          </a:solidFill>
          <a:ln>
            <a:solidFill>
              <a:srgbClr val="F7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rgbClr val="C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32EDB-7F91-027B-7BEF-5656DBFB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814573"/>
            <a:ext cx="9040364" cy="880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Receiver operating characteristic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8BF317-A7F4-A263-CE9A-688F6768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34" y="1601151"/>
            <a:ext cx="11027993" cy="440050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1200">
              <a:solidFill>
                <a:srgbClr val="000000"/>
              </a:solidFill>
              <a:latin typeface="Times New Roman"/>
            </a:endParaRPr>
          </a:p>
          <a:p>
            <a:r>
              <a:rPr lang="en-US" sz="1200" b="1">
                <a:ea typeface="+mn-lt"/>
                <a:cs typeface="+mn-lt"/>
              </a:rPr>
              <a:t>X-axis (FPR)</a:t>
            </a:r>
            <a:r>
              <a:rPr lang="en-US" sz="1200">
                <a:ea typeface="+mn-lt"/>
                <a:cs typeface="+mn-lt"/>
              </a:rPr>
              <a:t>: False positives (survivors incorrectly classified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as death events).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Y-axis (TPR)</a:t>
            </a:r>
            <a:r>
              <a:rPr lang="en-US" sz="1200">
                <a:ea typeface="+mn-lt"/>
                <a:cs typeface="+mn-lt"/>
              </a:rPr>
              <a:t>: True positives (correctly identified death events).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Diagonal Line</a:t>
            </a:r>
            <a:r>
              <a:rPr lang="en-US" sz="1200">
                <a:ea typeface="+mn-lt"/>
                <a:cs typeface="+mn-lt"/>
              </a:rPr>
              <a:t>: Random guessing baseline.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Model Performance</a:t>
            </a:r>
            <a:r>
              <a:rPr lang="en-US" sz="1200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AUC = 0.83</a:t>
            </a:r>
            <a:r>
              <a:rPr lang="en-US" sz="1200">
                <a:ea typeface="+mn-lt"/>
                <a:cs typeface="+mn-lt"/>
              </a:rPr>
              <a:t>: Strong predictive power (83% accuracy in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distinguishing deaths vs. survivors).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Key Insight</a:t>
            </a:r>
            <a:r>
              <a:rPr lang="en-US" sz="1200">
                <a:ea typeface="+mn-lt"/>
                <a:cs typeface="+mn-lt"/>
              </a:rPr>
              <a:t>: The model effectively identifies high-risk </a:t>
            </a: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heart failure patients.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Takeaway</a:t>
            </a:r>
            <a:r>
              <a:rPr lang="en-US" sz="1200">
                <a:ea typeface="+mn-lt"/>
                <a:cs typeface="+mn-lt"/>
              </a:rPr>
              <a:t>: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The ROC curve and high AUC indicate the model's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reliability, supporting better clinical decision-making for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>
                <a:ea typeface="+mn-lt"/>
                <a:cs typeface="+mn-lt"/>
              </a:rPr>
              <a:t>        heart failure outcomes.</a:t>
            </a:r>
            <a:endParaRPr lang="en-US"/>
          </a:p>
          <a:p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20063-5F7D-9D57-D23C-316A3891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558" y="1699232"/>
            <a:ext cx="5866106" cy="42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3E66-05BC-07C8-7E6C-F937F9E3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95" y="145553"/>
            <a:ext cx="5248602" cy="147857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  <a:ea typeface="+mj-lt"/>
                <a:cs typeface="+mj-lt"/>
              </a:rPr>
              <a:t>Linear Regression: Predicting Survival Time</a:t>
            </a:r>
            <a:endParaRPr lang="en-US" sz="2400" b="1">
              <a:solidFill>
                <a:srgbClr val="700000"/>
              </a:solidFill>
              <a:latin typeface="Lucida Handwriting"/>
            </a:endParaRPr>
          </a:p>
        </p:txBody>
      </p:sp>
      <p:pic>
        <p:nvPicPr>
          <p:cNvPr id="5" name="Content Placeholder 3" descr="A diagram of a plot&#10;&#10;Description automatically generated">
            <a:extLst>
              <a:ext uri="{FF2B5EF4-FFF2-40B4-BE49-F238E27FC236}">
                <a16:creationId xmlns:a16="http://schemas.microsoft.com/office/drawing/2014/main" id="{B6BF58FB-38BD-3E80-DBFA-0D0F6BEF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" t="-399" r="-400" b="-264"/>
          <a:stretch/>
        </p:blipFill>
        <p:spPr>
          <a:xfrm>
            <a:off x="935056" y="1540705"/>
            <a:ext cx="5364739" cy="4260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F66B5D-0DCC-02B8-3DD8-69D613F8EF88}"/>
              </a:ext>
            </a:extLst>
          </p:cNvPr>
          <p:cNvSpPr/>
          <p:nvPr/>
        </p:nvSpPr>
        <p:spPr>
          <a:xfrm>
            <a:off x="6660930" y="1714500"/>
            <a:ext cx="5031828" cy="7291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baseline="0">
                <a:solidFill>
                  <a:srgbClr val="FFFFFF"/>
                </a:solidFill>
                <a:latin typeface="TW Cen MT"/>
              </a:rPr>
              <a:t>Objective:</a:t>
            </a:r>
            <a:r>
              <a:rPr lang="en-US" sz="1600" baseline="0">
                <a:solidFill>
                  <a:srgbClr val="FFFFFF"/>
                </a:solidFill>
                <a:latin typeface="TW Cen MT"/>
              </a:rPr>
              <a:t> predict survival time as a continuous variable using clinical features</a:t>
            </a:r>
            <a:endParaRPr lang="en-US" sz="1600">
              <a:latin typeface="TW Cen M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8BCD5-EFB7-0462-DBF6-41D0A1A8F169}"/>
              </a:ext>
            </a:extLst>
          </p:cNvPr>
          <p:cNvSpPr/>
          <p:nvPr/>
        </p:nvSpPr>
        <p:spPr>
          <a:xfrm>
            <a:off x="6660931" y="2699844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latin typeface="TW Cen MT"/>
                <a:cs typeface="Arial"/>
              </a:rPr>
              <a:t>MSE (Mean Squared Error)</a:t>
            </a:r>
            <a:r>
              <a:rPr lang="en-US" b="1">
                <a:latin typeface="TW Cen MT"/>
                <a:cs typeface="Arial"/>
              </a:rPr>
              <a:t>:</a:t>
            </a:r>
            <a:r>
              <a:rPr lang="en-US">
                <a:latin typeface="TW Cen MT"/>
                <a:cs typeface="Arial"/>
              </a:rPr>
              <a:t> 0.93</a:t>
            </a:r>
            <a:endParaRPr lang="en-US">
              <a:latin typeface="TW Cen M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2EACA5-F98E-27EC-75ED-E411693F8AB0}"/>
              </a:ext>
            </a:extLst>
          </p:cNvPr>
          <p:cNvSpPr/>
          <p:nvPr/>
        </p:nvSpPr>
        <p:spPr>
          <a:xfrm>
            <a:off x="6654362" y="4657396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aseline="0">
                <a:solidFill>
                  <a:srgbClr val="FFFFFF"/>
                </a:solidFill>
                <a:latin typeface="TW Cen MT"/>
              </a:rPr>
              <a:t>Residual plot demonstrating non-random patterns.</a:t>
            </a:r>
            <a:endParaRPr lang="en-US" sz="1600">
              <a:latin typeface="TW Cen M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8E5007-DC1A-4D07-2F7B-90989C9EFE42}"/>
              </a:ext>
            </a:extLst>
          </p:cNvPr>
          <p:cNvSpPr/>
          <p:nvPr/>
        </p:nvSpPr>
        <p:spPr>
          <a:xfrm>
            <a:off x="6654362" y="3672050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>
                <a:latin typeface="TW Cen MT"/>
                <a:cs typeface="Arial"/>
              </a:rPr>
              <a:t>R² (Coefficient of Determination):</a:t>
            </a:r>
            <a:r>
              <a:rPr lang="en-US" sz="1600">
                <a:latin typeface="TW Cen MT"/>
                <a:cs typeface="Arial"/>
              </a:rPr>
              <a:t> -0.02 (indicating the model performs worse than the mean prediction)</a:t>
            </a:r>
            <a:endParaRPr lang="en-US" sz="1600">
              <a:latin typeface="TW Cen MT"/>
            </a:endParaRP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0B4F08D6-A4EE-3D6F-22DD-135911C9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3E66-05BC-07C8-7E6C-F937F9E3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20" y="145553"/>
            <a:ext cx="5379980" cy="1478570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700000"/>
                </a:solidFill>
                <a:latin typeface="Lucida Handwriting"/>
                <a:ea typeface="+mj-lt"/>
                <a:cs typeface="+mj-lt"/>
              </a:rPr>
              <a:t>Age vs. Death Probability: Logistic Regression Curve</a:t>
            </a:r>
            <a:endParaRPr lang="en-US" sz="2000" b="1">
              <a:solidFill>
                <a:srgbClr val="700000"/>
              </a:solidFill>
              <a:latin typeface="Lucida Handwriting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F66B5D-0DCC-02B8-3DD8-69D613F8EF88}"/>
              </a:ext>
            </a:extLst>
          </p:cNvPr>
          <p:cNvSpPr/>
          <p:nvPr/>
        </p:nvSpPr>
        <p:spPr>
          <a:xfrm>
            <a:off x="6660930" y="1714500"/>
            <a:ext cx="5031828" cy="72915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baseline="0">
                <a:solidFill>
                  <a:srgbClr val="FFFFFF"/>
                </a:solidFill>
                <a:latin typeface="Times New Roman"/>
                <a:cs typeface="Times New Roman"/>
              </a:rPr>
              <a:t>Objective: 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Visualize the relationship between age and the probability of death (DEATH_EVENT).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8BCD5-EFB7-0462-DBF6-41D0A1A8F169}"/>
              </a:ext>
            </a:extLst>
          </p:cNvPr>
          <p:cNvSpPr/>
          <p:nvPr/>
        </p:nvSpPr>
        <p:spPr>
          <a:xfrm>
            <a:off x="6660931" y="2699844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ea typeface="+mn-lt"/>
                <a:cs typeface="+mn-lt"/>
              </a:rPr>
              <a:t>Logistic regression curve showing age (X-axis) vs. probability of death (Y-axis).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2EACA5-F98E-27EC-75ED-E411693F8AB0}"/>
              </a:ext>
            </a:extLst>
          </p:cNvPr>
          <p:cNvSpPr/>
          <p:nvPr/>
        </p:nvSpPr>
        <p:spPr>
          <a:xfrm>
            <a:off x="6654362" y="4657396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Positive correlation: as age increases, the probability of death also increases</a:t>
            </a:r>
            <a:r>
              <a:rPr lang="en-US" sz="1500" baseline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500">
              <a:ea typeface="+mn-lt"/>
              <a:cs typeface="+mn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8E5007-DC1A-4D07-2F7B-90989C9EFE42}"/>
              </a:ext>
            </a:extLst>
          </p:cNvPr>
          <p:cNvSpPr/>
          <p:nvPr/>
        </p:nvSpPr>
        <p:spPr>
          <a:xfrm>
            <a:off x="6654362" y="3672050"/>
            <a:ext cx="5038396" cy="72915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ea typeface="+mn-lt"/>
                <a:cs typeface="+mn-lt"/>
              </a:rPr>
              <a:t>Simplified the model to focus only on age to reduce noise and generate a smoother logistic regression curve.</a:t>
            </a:r>
            <a:endParaRPr lang="en-US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0B4F08D6-A4EE-3D6F-22DD-135911C9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96CFDB59-FCAD-ECEF-DA78-E920851D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9"/>
          <a:stretch/>
        </p:blipFill>
        <p:spPr>
          <a:xfrm>
            <a:off x="724849" y="1531705"/>
            <a:ext cx="5705107" cy="414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6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Lucida Handwriting"/>
              </a:rPr>
              <a:t>Neural network </a:t>
            </a:r>
            <a:br>
              <a:rPr lang="en-US" sz="4000" b="1">
                <a:solidFill>
                  <a:srgbClr val="FFFFFF"/>
                </a:solidFill>
                <a:latin typeface="Lucida Handwriting"/>
              </a:rPr>
            </a:br>
            <a:r>
              <a:rPr lang="en-US" sz="4000" b="1">
                <a:solidFill>
                  <a:srgbClr val="FFFFFF"/>
                </a:solidFill>
                <a:latin typeface="Lucida Handwriting"/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</a:t>
            </a:r>
            <a:r>
              <a:rPr lang="en-US" sz="1800" err="1">
                <a:solidFill>
                  <a:srgbClr val="FFFFFF"/>
                </a:solidFill>
              </a:rPr>
              <a:t>Siawash</a:t>
            </a:r>
            <a:r>
              <a:rPr lang="en-US" sz="1800">
                <a:solidFill>
                  <a:srgbClr val="FFFFFF"/>
                </a:solidFill>
              </a:rPr>
              <a:t> Ahmar</a:t>
            </a:r>
            <a:endParaRPr lang="en-CA" sz="1800" err="1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26" y="1243819"/>
            <a:ext cx="10278836" cy="3735615"/>
          </a:xfrm>
          <a:prstGeom prst="rect">
            <a:avLst/>
          </a:prstGeom>
        </p:spPr>
      </p:pic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1AA28601-9973-FEAD-8180-9D8EFACB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9101" y="3975216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D10CEA-56F1-6F7D-3131-B5052660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858" y="-248990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latin typeface="Lucida Handwriting"/>
              </a:rPr>
              <a:t>Neural Network model</a:t>
            </a:r>
          </a:p>
        </p:txBody>
      </p:sp>
      <p:sp>
        <p:nvSpPr>
          <p:cNvPr id="60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loss and training loss&#10;&#10;Description automatically generated">
            <a:extLst>
              <a:ext uri="{FF2B5EF4-FFF2-40B4-BE49-F238E27FC236}">
                <a16:creationId xmlns:a16="http://schemas.microsoft.com/office/drawing/2014/main" id="{AF22BF9B-7A02-6BE5-AA65-23765627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55" y="885576"/>
            <a:ext cx="2254655" cy="2493567"/>
          </a:xfrm>
          <a:prstGeom prst="rect">
            <a:avLst/>
          </a:prstGeom>
        </p:spPr>
      </p:pic>
      <p:pic>
        <p:nvPicPr>
          <p:cNvPr id="12" name="Content Placeholder 3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7A275D32-C835-DC46-6877-26D0F9DEA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53" y="3485119"/>
            <a:ext cx="2254656" cy="24935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34F0-C0F0-D6B7-3BBD-DD46FCC7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778" y="1114347"/>
            <a:ext cx="7080719" cy="4936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Verified that the dataset contained no categorical data.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Split the dataset into training and testing sets.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>
                <a:ea typeface="+mn-lt"/>
                <a:cs typeface="+mn-lt"/>
              </a:rPr>
              <a:t>Scaled and standardized each feature using </a:t>
            </a:r>
            <a:r>
              <a:rPr lang="en-US" sz="1800" b="1" err="1">
                <a:latin typeface="Tw Cen MT"/>
              </a:rPr>
              <a:t>StandardScaler</a:t>
            </a:r>
            <a:r>
              <a:rPr lang="en-US" sz="1800" b="1">
                <a:latin typeface="Tw Cen MT"/>
              </a:rPr>
              <a:t>.</a:t>
            </a:r>
            <a:endParaRPr lang="en-US" sz="1800" b="1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/>
              <a:t>Created a sequential model for the neural network.</a:t>
            </a:r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600" b="1"/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b="1"/>
              <a:t>Fitted the model to the training data for training.</a:t>
            </a:r>
          </a:p>
          <a:p>
            <a:pPr marL="40005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2000"/>
          </a:p>
          <a:p>
            <a:pPr marL="57150">
              <a:lnSpc>
                <a:spcPct val="100000"/>
              </a:lnSpc>
              <a:spcBef>
                <a:spcPts val="0"/>
              </a:spcBef>
            </a:pPr>
            <a:endParaRPr lang="en-US" sz="2000"/>
          </a:p>
          <a:p>
            <a:pPr marL="57150">
              <a:lnSpc>
                <a:spcPct val="100000"/>
              </a:lnSpc>
              <a:spcBef>
                <a:spcPts val="0"/>
              </a:spcBef>
            </a:pPr>
            <a:endParaRPr lang="en-US" sz="2000"/>
          </a:p>
          <a:p>
            <a:pPr marL="857250" lvl="1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/>
          </a:p>
          <a:p>
            <a:pPr marL="285750" indent="-2286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>
              <a:latin typeface="Tw Cen MT" panose="020B0602020104020603"/>
            </a:endParaRPr>
          </a:p>
          <a:p>
            <a:pPr marL="742950" lvl="1" indent="-22860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1800" b="1">
              <a:latin typeface="TW Cen MT"/>
            </a:endParaRPr>
          </a:p>
        </p:txBody>
      </p:sp>
      <p:pic>
        <p:nvPicPr>
          <p:cNvPr id="3" name="Picture 2" descr="TensorFlow - Wikipedia">
            <a:extLst>
              <a:ext uri="{FF2B5EF4-FFF2-40B4-BE49-F238E27FC236}">
                <a16:creationId xmlns:a16="http://schemas.microsoft.com/office/drawing/2014/main" id="{0BACF35E-280D-347A-71EC-AA32D61C3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076" y="3996009"/>
            <a:ext cx="828675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4E400-D4F7-BAA0-2A37-72212ADED629}"/>
              </a:ext>
            </a:extLst>
          </p:cNvPr>
          <p:cNvSpPr txBox="1"/>
          <p:nvPr/>
        </p:nvSpPr>
        <p:spPr>
          <a:xfrm>
            <a:off x="1251824" y="1208929"/>
            <a:ext cx="359139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Hyperparameters: </a:t>
            </a:r>
          </a:p>
          <a:p>
            <a:endParaRPr lang="en-US" b="1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# of Neurons and Layers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Input L1: 50; L2: 100; Output L3:  1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5,851 parameters 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Activation Functions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L1: </a:t>
            </a:r>
            <a:r>
              <a:rPr lang="en-US" err="1">
                <a:solidFill>
                  <a:schemeClr val="bg1"/>
                </a:solidFill>
              </a:rPr>
              <a:t>Relu</a:t>
            </a:r>
            <a:r>
              <a:rPr lang="en-US">
                <a:solidFill>
                  <a:schemeClr val="bg1"/>
                </a:solidFill>
              </a:rPr>
              <a:t>  L2: </a:t>
            </a:r>
            <a:r>
              <a:rPr lang="en-US" err="1">
                <a:solidFill>
                  <a:schemeClr val="bg1"/>
                </a:solidFill>
              </a:rPr>
              <a:t>Relu</a:t>
            </a:r>
            <a:r>
              <a:rPr lang="en-US">
                <a:solidFill>
                  <a:schemeClr val="bg1"/>
                </a:solidFill>
              </a:rPr>
              <a:t> L3: Sigmoid</a:t>
            </a:r>
          </a:p>
          <a:p>
            <a:pPr marL="800100" lvl="1" indent="-342900">
              <a:buFont typeface="Courier New"/>
              <a:buChar char="o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chemeClr val="bg1"/>
                </a:solidFill>
              </a:rPr>
              <a:t>Number of Epochs</a:t>
            </a:r>
          </a:p>
          <a:p>
            <a:pPr marL="800100" lvl="1" indent="-342900">
              <a:buFont typeface="Courier New"/>
              <a:buChar char="o"/>
            </a:pPr>
            <a:r>
              <a:rPr lang="en-US">
                <a:solidFill>
                  <a:schemeClr val="bg1"/>
                </a:solidFill>
              </a:rPr>
              <a:t>20 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>
              <a:buFont typeface="Courier New"/>
            </a:pPr>
            <a:r>
              <a:rPr lang="en-US" b="1">
                <a:solidFill>
                  <a:schemeClr val="bg1"/>
                </a:solidFill>
              </a:rPr>
              <a:t>Accuracy: 88%</a:t>
            </a:r>
          </a:p>
          <a:p>
            <a:pPr lvl="1">
              <a:buFont typeface="Courier New"/>
            </a:pPr>
            <a:r>
              <a:rPr lang="en-US" b="1">
                <a:solidFill>
                  <a:schemeClr val="bg1"/>
                </a:solidFill>
              </a:rPr>
              <a:t>Loss: 35.5%</a:t>
            </a:r>
          </a:p>
        </p:txBody>
      </p:sp>
    </p:spTree>
    <p:extLst>
      <p:ext uri="{BB962C8B-B14F-4D97-AF65-F5344CB8AC3E}">
        <p14:creationId xmlns:p14="http://schemas.microsoft.com/office/powerpoint/2010/main" val="41165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527E-A373-7482-0240-AADB7806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15" y="-132446"/>
            <a:ext cx="8828568" cy="726610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</a:rPr>
              <a:t>Neural Network Model: Auto 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6D14-5DEF-1FCC-55C5-31CFFCA3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281" y="709001"/>
            <a:ext cx="11396634" cy="3514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rgbClr val="700000"/>
                </a:solidFill>
              </a:rPr>
              <a:t>Auto Optimization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700000"/>
                </a:solidFill>
              </a:rPr>
              <a:t>Method "borrowed" from class with key changes to </a:t>
            </a:r>
            <a:r>
              <a:rPr lang="en-US" sz="1800" b="1" err="1">
                <a:solidFill>
                  <a:srgbClr val="700000"/>
                </a:solidFill>
              </a:rPr>
              <a:t>input_dim</a:t>
            </a:r>
            <a:r>
              <a:rPr lang="en-US" sz="1800" b="1">
                <a:solidFill>
                  <a:srgbClr val="700000"/>
                </a:solidFill>
              </a:rPr>
              <a:t>, number of neurons and layers</a:t>
            </a:r>
          </a:p>
          <a:p>
            <a:pPr marL="285750" indent="-285750">
              <a:buChar char="•"/>
            </a:pPr>
            <a:r>
              <a:rPr lang="en-US" sz="1800" b="1" err="1">
                <a:solidFill>
                  <a:srgbClr val="700000"/>
                </a:solidFill>
              </a:rPr>
              <a:t>Kerastuner</a:t>
            </a:r>
            <a:r>
              <a:rPr lang="en-US" sz="1800" b="1">
                <a:solidFill>
                  <a:srgbClr val="700000"/>
                </a:solidFill>
              </a:rPr>
              <a:t> used to determine best hyperparameters</a:t>
            </a:r>
          </a:p>
          <a:p>
            <a:pPr marL="285750" indent="-285750">
              <a:buChar char="•"/>
            </a:pPr>
            <a:endParaRPr lang="en-US" sz="1800" b="1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04846CF-26C3-F1FA-0838-8673B531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5" y="2220451"/>
            <a:ext cx="5626606" cy="399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42572929-1285-77A5-2F25-A4901C38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23" y="2116945"/>
            <a:ext cx="3127030" cy="3696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DB9747-7EC9-3FFD-788E-B7CCE69F2337}"/>
              </a:ext>
            </a:extLst>
          </p:cNvPr>
          <p:cNvSpPr txBox="1"/>
          <p:nvPr/>
        </p:nvSpPr>
        <p:spPr>
          <a:xfrm>
            <a:off x="7165109" y="2377513"/>
            <a:ext cx="502919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00000"/>
                </a:solidFill>
              </a:rPr>
              <a:t>Conclusion: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The model achieved a test accuracy of 89.3% through combination of automated and manual tuning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Model show promise and an INITIAL screening tool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700000"/>
              </a:solidFill>
            </a:endParaRPr>
          </a:p>
          <a:p>
            <a:r>
              <a:rPr lang="en-US" b="1">
                <a:solidFill>
                  <a:srgbClr val="700000"/>
                </a:solidFill>
              </a:rPr>
              <a:t>Recommended next steps include: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Expanding the training dataset to improve model robustness.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700000"/>
                </a:solidFill>
              </a:rPr>
              <a:t>Integrating related datasets to introduce new features that may enhance predictive performance.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9B79C-9050-E3CD-574B-D656DAA5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3" y="2473647"/>
            <a:ext cx="6834909" cy="334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28" y="1118942"/>
            <a:ext cx="7135566" cy="265697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Lucida Handwriting"/>
              </a:rPr>
              <a:t>Dataset</a:t>
            </a:r>
            <a:br>
              <a:rPr lang="en-US" sz="4400" b="1">
                <a:latin typeface="Lucida Handwriting"/>
              </a:rPr>
            </a:br>
            <a:r>
              <a:rPr lang="en-US" sz="4400" b="1">
                <a:solidFill>
                  <a:srgbClr val="FFFFFF"/>
                </a:solidFill>
                <a:latin typeface="Lucida Handwriting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25" y="3782482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Shariq </a:t>
            </a:r>
            <a:endParaRPr lang="en-CA" sz="1800">
              <a:solidFill>
                <a:srgbClr val="FFFFFF"/>
              </a:solidFill>
            </a:endParaRPr>
          </a:p>
        </p:txBody>
      </p:sp>
      <p:pic>
        <p:nvPicPr>
          <p:cNvPr id="5" name="Picture 4" descr="A black and red line&#10;&#10;Description automatically generated">
            <a:extLst>
              <a:ext uri="{FF2B5EF4-FFF2-40B4-BE49-F238E27FC236}">
                <a16:creationId xmlns:a16="http://schemas.microsoft.com/office/drawing/2014/main" id="{5ED0612E-48E6-EBFB-CAEF-1E3581637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754" y="1440888"/>
            <a:ext cx="10278836" cy="3735615"/>
          </a:xfrm>
          <a:prstGeom prst="rect">
            <a:avLst/>
          </a:prstGeom>
        </p:spPr>
      </p:pic>
      <p:pic>
        <p:nvPicPr>
          <p:cNvPr id="6" name="Picture 5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29F2141F-1E13-8066-7809-8C0AD534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5648" y="4233408"/>
            <a:ext cx="50387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rgbClr val="F7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E7EC2-15AA-0687-7824-DF046AAF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2766" y="1118942"/>
            <a:ext cx="7135566" cy="265697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Lucida Handwriting"/>
              </a:rPr>
              <a:t>Gradient boosting analysis</a:t>
            </a:r>
            <a:endParaRPr lang="en-CA" sz="4400">
              <a:solidFill>
                <a:srgbClr val="FFFFFF"/>
              </a:solidFill>
              <a:latin typeface="Lucida Handwriting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8517-310D-7B94-4596-83EB2FEB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001" y="3631396"/>
            <a:ext cx="7136760" cy="120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By: Adaeze </a:t>
            </a:r>
            <a:r>
              <a:rPr lang="en-US" sz="1800" err="1">
                <a:solidFill>
                  <a:srgbClr val="FFFFFF"/>
                </a:solidFill>
              </a:rPr>
              <a:t>mpyisi</a:t>
            </a:r>
            <a:endParaRPr lang="en-CA" sz="1800" err="1">
              <a:solidFill>
                <a:srgbClr val="FFFFFF"/>
              </a:solidFill>
            </a:endParaRPr>
          </a:p>
        </p:txBody>
      </p:sp>
      <p:pic>
        <p:nvPicPr>
          <p:cNvPr id="4" name="Picture 3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233F7A68-0836-C312-D9F5-AC2E4F18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620" y="4233409"/>
            <a:ext cx="5038725" cy="4429125"/>
          </a:xfrm>
          <a:prstGeom prst="rect">
            <a:avLst/>
          </a:prstGeom>
        </p:spPr>
      </p:pic>
      <p:pic>
        <p:nvPicPr>
          <p:cNvPr id="6" name="Picture 5" descr="A black and red line&#10;&#10;Description automatically generated">
            <a:extLst>
              <a:ext uri="{FF2B5EF4-FFF2-40B4-BE49-F238E27FC236}">
                <a16:creationId xmlns:a16="http://schemas.microsoft.com/office/drawing/2014/main" id="{791D8810-E65B-470B-E494-37D5E6DA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83" y="1555876"/>
            <a:ext cx="10278836" cy="37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42" y="185574"/>
            <a:ext cx="9906000" cy="820345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</a:rPr>
              <a:t>Gradient boosting classifiers - intro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C3778C-7B8A-877C-9505-5A2954E0B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2683" y="1134932"/>
            <a:ext cx="9634115" cy="486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solidFill>
                  <a:srgbClr val="700000"/>
                </a:solidFill>
                <a:latin typeface="Nunito"/>
              </a:rPr>
              <a:t>Gradient Boosting</a:t>
            </a:r>
            <a:r>
              <a:rPr lang="en-US" sz="1600">
                <a:solidFill>
                  <a:srgbClr val="700000"/>
                </a:solidFill>
                <a:latin typeface="Nunito"/>
              </a:rPr>
              <a:t> is a popular boosting algorithm in machine learning used for classification and regression tasks.</a:t>
            </a:r>
          </a:p>
          <a:p>
            <a:r>
              <a:rPr lang="en-US" sz="1600" b="1">
                <a:solidFill>
                  <a:srgbClr val="700000"/>
                </a:solidFill>
                <a:latin typeface="Nunito"/>
              </a:rPr>
              <a:t>Boosting</a:t>
            </a:r>
            <a:r>
              <a:rPr lang="en-US" sz="1600">
                <a:solidFill>
                  <a:srgbClr val="700000"/>
                </a:solidFill>
                <a:latin typeface="Nunito"/>
              </a:rPr>
              <a:t> is one kind of ensemble Learning method which trains the model sequentially and each new model tries to correct the previous model. It combines several weak learners into strong learners</a:t>
            </a:r>
          </a:p>
          <a:p>
            <a:r>
              <a:rPr lang="en-US" sz="1600">
                <a:solidFill>
                  <a:srgbClr val="700000"/>
                </a:solidFill>
                <a:latin typeface="Nunito"/>
              </a:rPr>
              <a:t>The two most popular boosting algorithm i.e.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AdaBoost</a:t>
            </a:r>
            <a:endParaRPr lang="en-US" sz="1600">
              <a:solidFill>
                <a:srgbClr val="7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Gradient Boosting</a:t>
            </a:r>
            <a:endParaRPr lang="en-US" sz="1600">
              <a:solidFill>
                <a:srgbClr val="700000"/>
              </a:solidFill>
            </a:endParaRPr>
          </a:p>
          <a:p>
            <a:r>
              <a:rPr lang="en-US" sz="1600">
                <a:solidFill>
                  <a:srgbClr val="700000"/>
                </a:solidFill>
                <a:latin typeface="Nunito"/>
              </a:rPr>
              <a:t>Some advantages: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Combines weak learners like decision trees to make a more powerful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Nunito"/>
              </a:rPr>
              <a:t>Not a black box model – transparency in decision making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000">
              <a:solidFill>
                <a:srgbClr val="700000"/>
              </a:solidFill>
              <a:latin typeface="Nunito"/>
            </a:endParaRPr>
          </a:p>
          <a:p>
            <a:pPr marL="457200" lvl="1" indent="0">
              <a:buNone/>
            </a:pPr>
            <a:r>
              <a:rPr lang="en-US" sz="1000">
                <a:solidFill>
                  <a:srgbClr val="273239"/>
                </a:solidFill>
                <a:latin typeface="Nunito"/>
              </a:rPr>
              <a:t> </a:t>
            </a:r>
          </a:p>
          <a:p>
            <a:pPr marL="0" indent="0">
              <a:buNone/>
            </a:pPr>
            <a:r>
              <a:rPr lang="en-US" sz="1400">
                <a:solidFill>
                  <a:srgbClr val="700000"/>
                </a:solidFill>
                <a:latin typeface="Nunito"/>
              </a:rPr>
              <a:t>Source: </a:t>
            </a:r>
            <a:r>
              <a:rPr lang="en-US" sz="1400">
                <a:solidFill>
                  <a:srgbClr val="700000"/>
                </a:solidFill>
                <a:ea typeface="+mn-lt"/>
                <a:cs typeface="+mn-lt"/>
              </a:rPr>
              <a:t>https://www.geeksforgeeks.org/ml-gradient-boosting/</a:t>
            </a:r>
            <a:endParaRPr lang="en-US" sz="1400">
              <a:solidFill>
                <a:srgbClr val="700000"/>
              </a:solidFill>
              <a:latin typeface="Nunito"/>
            </a:endParaRPr>
          </a:p>
        </p:txBody>
      </p:sp>
      <p:pic>
        <p:nvPicPr>
          <p:cNvPr id="3" name="Picture 2" descr="A test tube with a red liquid&#10;&#10;Description automatically generated">
            <a:extLst>
              <a:ext uri="{FF2B5EF4-FFF2-40B4-BE49-F238E27FC236}">
                <a16:creationId xmlns:a16="http://schemas.microsoft.com/office/drawing/2014/main" id="{18C9EEA4-21FA-09F1-7326-2FEB366D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0000">
            <a:off x="10069205" y="2911755"/>
            <a:ext cx="1765368" cy="4013200"/>
          </a:xfrm>
          <a:prstGeom prst="rect">
            <a:avLst/>
          </a:prstGeom>
        </p:spPr>
      </p:pic>
      <p:pic>
        <p:nvPicPr>
          <p:cNvPr id="5" name="Picture 4" descr="Red blood cells floating on a black background&#10;&#10;Description automatically generated">
            <a:extLst>
              <a:ext uri="{FF2B5EF4-FFF2-40B4-BE49-F238E27FC236}">
                <a16:creationId xmlns:a16="http://schemas.microsoft.com/office/drawing/2014/main" id="{8E6C2F0D-0F52-C56F-2EE0-8FA84EA8E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35" y="3820885"/>
            <a:ext cx="1997529" cy="14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842" y="211850"/>
            <a:ext cx="9906000" cy="820345"/>
          </a:xfrm>
        </p:spPr>
        <p:txBody>
          <a:bodyPr/>
          <a:lstStyle/>
          <a:p>
            <a:r>
              <a:rPr lang="en-US" b="1" err="1">
                <a:solidFill>
                  <a:srgbClr val="700000"/>
                </a:solidFill>
              </a:rPr>
              <a:t>Sklearn</a:t>
            </a:r>
            <a:r>
              <a:rPr lang="en-US" b="1">
                <a:solidFill>
                  <a:srgbClr val="700000"/>
                </a:solidFill>
              </a:rPr>
              <a:t> – gradient boosting classifier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5ABB87-E059-9484-3247-AEE6147D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806" y="1034587"/>
            <a:ext cx="4649783" cy="823912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  <a:latin typeface="Tw Cen MT"/>
              </a:rPr>
              <a:t>Classification report</a:t>
            </a:r>
            <a:endParaRPr lang="en-US" b="1">
              <a:solidFill>
                <a:srgbClr val="700000"/>
              </a:solidFill>
            </a:endParaRP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D1B84B8-217E-8502-6F69-D34C9CB6D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586" y="2464014"/>
            <a:ext cx="5235401" cy="226084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3D481F-664D-2816-5080-BBEB6D658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4369" y="2072343"/>
            <a:ext cx="4875210" cy="27178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rgbClr val="700000"/>
                </a:solidFill>
                <a:latin typeface="TW Cen MT"/>
              </a:rPr>
              <a:t>Accuracy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TW Cen MT"/>
              </a:rPr>
              <a:t> Model 89% accurate at predicting if a patient was deceased</a:t>
            </a:r>
          </a:p>
          <a:p>
            <a:r>
              <a:rPr lang="en-US" sz="1600">
                <a:solidFill>
                  <a:srgbClr val="700000"/>
                </a:solidFill>
                <a:latin typeface="TW Cen MT"/>
              </a:rPr>
              <a:t>Precision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700000"/>
                </a:solidFill>
                <a:latin typeface="TW Cen MT"/>
              </a:rPr>
              <a:t>90% of predicted no-deaths were correct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88% of predicted deaths were correct</a:t>
            </a:r>
          </a:p>
          <a:p>
            <a:r>
              <a:rPr lang="en-US" sz="1600">
                <a:solidFill>
                  <a:srgbClr val="700000"/>
                </a:solidFill>
                <a:latin typeface="TW Cen MT"/>
              </a:rPr>
              <a:t>Recall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Ratio of correctly predicted no-deaths to the total no-deaths is 96%</a:t>
            </a:r>
          </a:p>
          <a:p>
            <a:pPr lvl="1"/>
            <a:r>
              <a:rPr lang="en-US" sz="1600">
                <a:solidFill>
                  <a:srgbClr val="700000"/>
                </a:solidFill>
                <a:latin typeface="TW Cen MT"/>
              </a:rPr>
              <a:t>Ratio of correctly predicted deaths to the total deaths is  70%</a:t>
            </a:r>
          </a:p>
          <a:p>
            <a:pPr lvl="1"/>
            <a:endParaRPr lang="en-US">
              <a:latin typeface="TW Cen MT"/>
            </a:endParaRPr>
          </a:p>
          <a:p>
            <a:endParaRPr lang="en-US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77323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8D4-29D1-5C55-5F25-05F7C6B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49606"/>
            <a:ext cx="9906000" cy="618269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700000"/>
                </a:solidFill>
                <a:latin typeface="Tw Cen MT"/>
              </a:rPr>
              <a:t>Xgboost</a:t>
            </a:r>
            <a:r>
              <a:rPr lang="en-US" b="1">
                <a:solidFill>
                  <a:srgbClr val="700000"/>
                </a:solidFill>
                <a:latin typeface="Tw Cen MT"/>
              </a:rPr>
              <a:t> - (</a:t>
            </a:r>
            <a:r>
              <a:rPr lang="en-US" b="1" err="1">
                <a:solidFill>
                  <a:srgbClr val="700000"/>
                </a:solidFill>
                <a:latin typeface="Tw Cen MT"/>
              </a:rPr>
              <a:t>eXtreme</a:t>
            </a:r>
            <a:r>
              <a:rPr lang="en-US" b="1">
                <a:solidFill>
                  <a:srgbClr val="700000"/>
                </a:solidFill>
                <a:latin typeface="Tw Cen MT"/>
              </a:rPr>
              <a:t> Gradient Boosting)</a:t>
            </a:r>
          </a:p>
          <a:p>
            <a:pPr algn="ctr"/>
            <a:endParaRPr lang="en-US" b="1">
              <a:solidFill>
                <a:srgbClr val="7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BFB2A-F791-3412-90FF-8750053CA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72451-1C22-C5FF-172C-6877759E6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539" y="1896878"/>
            <a:ext cx="5532106" cy="27178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700000"/>
                </a:solidFill>
                <a:latin typeface="TW Cen MT"/>
              </a:rPr>
              <a:t>Accuracy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Model 91% accurate at predicting if a patient was deceased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400" b="1">
                <a:solidFill>
                  <a:srgbClr val="700000"/>
                </a:solidFill>
                <a:latin typeface="TW Cen MT"/>
              </a:rPr>
              <a:t>Precision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94% of predicted no-deaths were correct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81% of predicted deaths were correct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400" b="1">
                <a:solidFill>
                  <a:srgbClr val="700000"/>
                </a:solidFill>
                <a:latin typeface="TW Cen MT"/>
              </a:rPr>
              <a:t>Recall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Ratio of correctly predicted no-deaths to the total no-deaths is 93%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solidFill>
                  <a:srgbClr val="700000"/>
                </a:solidFill>
                <a:latin typeface="TW Cen MT"/>
              </a:rPr>
              <a:t>Ratio of correctly predicted deaths to the total deaths is 83%</a:t>
            </a:r>
            <a:endParaRPr lang="en-US" sz="1400">
              <a:solidFill>
                <a:srgbClr val="7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F074C0-32AC-94C4-5DD8-CB28F9ED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885" y="1072461"/>
            <a:ext cx="4646602" cy="823912"/>
          </a:xfrm>
        </p:spPr>
        <p:txBody>
          <a:bodyPr/>
          <a:lstStyle/>
          <a:p>
            <a:r>
              <a:rPr lang="en-US" b="1">
                <a:solidFill>
                  <a:srgbClr val="700000"/>
                </a:solidFill>
              </a:rPr>
              <a:t>Classification report</a:t>
            </a:r>
          </a:p>
        </p:txBody>
      </p:sp>
      <p:pic>
        <p:nvPicPr>
          <p:cNvPr id="14" name="Content Placeholder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36781C-735F-09E6-C1D3-BF28553E2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349" y="2392970"/>
            <a:ext cx="5157665" cy="207596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7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0DC7D-CB80-3754-97EB-942573CF752A}"/>
              </a:ext>
            </a:extLst>
          </p:cNvPr>
          <p:cNvSpPr txBox="1"/>
          <p:nvPr/>
        </p:nvSpPr>
        <p:spPr>
          <a:xfrm>
            <a:off x="1493520" y="5506720"/>
            <a:ext cx="89407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700000"/>
                </a:solidFill>
                <a:latin typeface="Consolas"/>
              </a:rPr>
              <a:t>In conclusion, even though both libraries are used to train gradient boosting classifier models, XGBOOST was a far better fit for our data set. It was able to more accurately predict both death and non-death events</a:t>
            </a:r>
            <a:endParaRPr lang="en-US" sz="1400" b="1">
              <a:solidFill>
                <a:srgbClr val="700000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human heart&#10;&#10;Description automatically generated">
            <a:extLst>
              <a:ext uri="{FF2B5EF4-FFF2-40B4-BE49-F238E27FC236}">
                <a16:creationId xmlns:a16="http://schemas.microsoft.com/office/drawing/2014/main" id="{BE286224-9142-475B-6AD3-2350F0A7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5" b="17"/>
          <a:stretch/>
        </p:blipFill>
        <p:spPr>
          <a:xfrm>
            <a:off x="0" y="-4962"/>
            <a:ext cx="12333673" cy="6866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E52A9-06C5-1352-0591-F58351300906}"/>
              </a:ext>
            </a:extLst>
          </p:cNvPr>
          <p:cNvSpPr txBox="1"/>
          <p:nvPr/>
        </p:nvSpPr>
        <p:spPr>
          <a:xfrm>
            <a:off x="3766207" y="2186652"/>
            <a:ext cx="480422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>
                <a:solidFill>
                  <a:srgbClr val="700000"/>
                </a:solidFill>
              </a:rPr>
              <a:t>Thank you for listening!</a:t>
            </a:r>
          </a:p>
          <a:p>
            <a:r>
              <a:rPr lang="en-US" sz="2400" b="1">
                <a:solidFill>
                  <a:srgbClr val="700000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974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lot of paint&#10;&#10;Description automatically generated">
            <a:extLst>
              <a:ext uri="{FF2B5EF4-FFF2-40B4-BE49-F238E27FC236}">
                <a16:creationId xmlns:a16="http://schemas.microsoft.com/office/drawing/2014/main" id="{FDF9A3E6-8AA9-D532-F0BD-523D3482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69" t="-4229" r="3967" b="4229"/>
          <a:stretch/>
        </p:blipFill>
        <p:spPr>
          <a:xfrm>
            <a:off x="7477732" y="3868057"/>
            <a:ext cx="7142541" cy="6858006"/>
          </a:xfrm>
          <a:prstGeom prst="rect">
            <a:avLst/>
          </a:prstGeom>
        </p:spPr>
      </p:pic>
      <p:pic>
        <p:nvPicPr>
          <p:cNvPr id="11" name="Content Placeholder 10" descr="A group of pink spots on a black background&#10;&#10;Description automatically generated">
            <a:extLst>
              <a:ext uri="{FF2B5EF4-FFF2-40B4-BE49-F238E27FC236}">
                <a16:creationId xmlns:a16="http://schemas.microsoft.com/office/drawing/2014/main" id="{9E9461DD-5C4E-211E-9E10-5FFCFF71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6568" y="421558"/>
            <a:ext cx="3439221" cy="354171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11FFC-3213-D479-95CD-6C39B8E7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82" y="1716785"/>
            <a:ext cx="10278836" cy="3735615"/>
          </a:xfrm>
          <a:prstGeom prst="rect">
            <a:avLst/>
          </a:prstGeom>
        </p:spPr>
      </p:pic>
      <p:pic>
        <p:nvPicPr>
          <p:cNvPr id="13" name="Picture 12" descr="A white surface with black lines&#10;&#10;Description automatically generated">
            <a:extLst>
              <a:ext uri="{FF2B5EF4-FFF2-40B4-BE49-F238E27FC236}">
                <a16:creationId xmlns:a16="http://schemas.microsoft.com/office/drawing/2014/main" id="{A9F9E7EC-6E6E-0C55-F3DB-2D3407DCD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45140" y="-1216"/>
            <a:ext cx="7490279" cy="6881332"/>
          </a:xfrm>
          <a:prstGeom prst="rect">
            <a:avLst/>
          </a:prstGeom>
        </p:spPr>
      </p:pic>
      <p:pic>
        <p:nvPicPr>
          <p:cNvPr id="15" name="Content Placeholder 3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BBFD8CE7-F148-52C4-1E2E-983EED56D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01" y="1242280"/>
            <a:ext cx="5711239" cy="506238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2180F2-1393-0534-62F6-0C35F6A8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" y="313718"/>
            <a:ext cx="5821678" cy="62513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Lucida Handwriting"/>
              </a:rPr>
              <a:t>DATASET FEATURES:</a:t>
            </a:r>
          </a:p>
        </p:txBody>
      </p:sp>
    </p:spTree>
    <p:extLst>
      <p:ext uri="{BB962C8B-B14F-4D97-AF65-F5344CB8AC3E}">
        <p14:creationId xmlns:p14="http://schemas.microsoft.com/office/powerpoint/2010/main" val="7956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C71-208F-63DE-0730-2DCB2A31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82" y="-117206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0000"/>
                </a:solidFill>
                <a:latin typeface="Lucida Handwriting"/>
              </a:rPr>
              <a:t>Age distribution by death event</a:t>
            </a:r>
            <a:endParaRPr lang="en-CA" sz="2400" b="1">
              <a:solidFill>
                <a:srgbClr val="700000"/>
              </a:solidFill>
              <a:latin typeface="Lucida Handwriting"/>
            </a:endParaRPr>
          </a:p>
        </p:txBody>
      </p:sp>
      <p:pic>
        <p:nvPicPr>
          <p:cNvPr id="4" name="Content Placeholder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DA7742E-81AD-660D-CEC2-F4D7E3BFD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668" y="1456277"/>
            <a:ext cx="576072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73AA4-EE43-A1EA-5F64-DE0F9537D349}"/>
              </a:ext>
            </a:extLst>
          </p:cNvPr>
          <p:cNvSpPr txBox="1"/>
          <p:nvPr/>
        </p:nvSpPr>
        <p:spPr>
          <a:xfrm>
            <a:off x="831185" y="2303778"/>
            <a:ext cx="393959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Majority of the study is done with participants between the age of 50-80.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7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Cardiovascular Disease (CVD) Screening starts as early as 45.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7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rgbClr val="700000"/>
                </a:solidFill>
              </a:rPr>
              <a:t>Dataset may contain a bias toward older people.</a:t>
            </a:r>
          </a:p>
        </p:txBody>
      </p:sp>
    </p:spTree>
    <p:extLst>
      <p:ext uri="{BB962C8B-B14F-4D97-AF65-F5344CB8AC3E}">
        <p14:creationId xmlns:p14="http://schemas.microsoft.com/office/powerpoint/2010/main" val="40902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C30-F95C-9841-00E1-B17C0271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9" y="706005"/>
            <a:ext cx="4008516" cy="2344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>
                <a:solidFill>
                  <a:srgbClr val="700000"/>
                </a:solidFill>
              </a:rPr>
              <a:t>Distribution of binary features</a:t>
            </a:r>
            <a:br>
              <a:rPr lang="en-US" sz="4400"/>
            </a:br>
            <a:br>
              <a:rPr lang="en-US" sz="4400"/>
            </a:b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55F14-B25B-13A3-D6F8-0CFD8B47920B}"/>
              </a:ext>
            </a:extLst>
          </p:cNvPr>
          <p:cNvSpPr txBox="1"/>
          <p:nvPr/>
        </p:nvSpPr>
        <p:spPr>
          <a:xfrm>
            <a:off x="8046666" y="3602038"/>
            <a:ext cx="3500301" cy="205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cap="all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053C8-ED22-5558-7349-78F50E12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684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BE374-F208-26B4-F16F-09291C93BDB8}"/>
              </a:ext>
            </a:extLst>
          </p:cNvPr>
          <p:cNvSpPr txBox="1"/>
          <p:nvPr/>
        </p:nvSpPr>
        <p:spPr>
          <a:xfrm>
            <a:off x="7797182" y="2453117"/>
            <a:ext cx="349300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0000"/>
                </a:solidFill>
              </a:rPr>
              <a:t>As the distribution of responses for YES is over 50% in all cases, this strongly suggests that the participants in this study have a higher </a:t>
            </a:r>
            <a:r>
              <a:rPr lang="en-US" err="1">
                <a:solidFill>
                  <a:srgbClr val="700000"/>
                </a:solidFill>
              </a:rPr>
              <a:t>prevelance</a:t>
            </a:r>
            <a:r>
              <a:rPr lang="en-US">
                <a:solidFill>
                  <a:srgbClr val="700000"/>
                </a:solidFill>
              </a:rPr>
              <a:t> of risk factors associated with CVD.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7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700000"/>
                </a:solidFill>
              </a:rPr>
              <a:t>Dataset not a good recommendation for 'general population', however it might be a good representation of a 'high risk' population.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E81E4-0C4B-91F4-C6DA-D0B664831500}"/>
              </a:ext>
            </a:extLst>
          </p:cNvPr>
          <p:cNvSpPr txBox="1"/>
          <p:nvPr/>
        </p:nvSpPr>
        <p:spPr>
          <a:xfrm>
            <a:off x="2502715" y="2111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50D13-7162-397F-AE33-FFE2E13FB452}"/>
              </a:ext>
            </a:extLst>
          </p:cNvPr>
          <p:cNvSpPr txBox="1"/>
          <p:nvPr/>
        </p:nvSpPr>
        <p:spPr>
          <a:xfrm>
            <a:off x="4306115" y="21239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A1762-5107-912C-8D11-7BB85AAF80B2}"/>
              </a:ext>
            </a:extLst>
          </p:cNvPr>
          <p:cNvSpPr txBox="1"/>
          <p:nvPr/>
        </p:nvSpPr>
        <p:spPr>
          <a:xfrm>
            <a:off x="6096815" y="2111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4992-A2A6-C952-43D9-B9627FBE8D7F}"/>
              </a:ext>
            </a:extLst>
          </p:cNvPr>
          <p:cNvSpPr txBox="1"/>
          <p:nvPr/>
        </p:nvSpPr>
        <p:spPr>
          <a:xfrm>
            <a:off x="2502715" y="43464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</a:t>
            </a:r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E7B05A-7D30-875F-0DB9-68B1C1408A66}"/>
              </a:ext>
            </a:extLst>
          </p:cNvPr>
          <p:cNvSpPr txBox="1"/>
          <p:nvPr/>
        </p:nvSpPr>
        <p:spPr>
          <a:xfrm>
            <a:off x="1861365" y="24985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A2B0B5-6D1D-8EAA-6223-3BE0288C728C}"/>
              </a:ext>
            </a:extLst>
          </p:cNvPr>
          <p:cNvSpPr txBox="1"/>
          <p:nvPr/>
        </p:nvSpPr>
        <p:spPr>
          <a:xfrm>
            <a:off x="3639365" y="24858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842895-78AB-E993-CA5A-2B4AB8E80B37}"/>
              </a:ext>
            </a:extLst>
          </p:cNvPr>
          <p:cNvSpPr txBox="1"/>
          <p:nvPr/>
        </p:nvSpPr>
        <p:spPr>
          <a:xfrm>
            <a:off x="5360215" y="23652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24EF45-C288-11E4-AC0D-6626A12CBA3B}"/>
              </a:ext>
            </a:extLst>
          </p:cNvPr>
          <p:cNvSpPr txBox="1"/>
          <p:nvPr/>
        </p:nvSpPr>
        <p:spPr>
          <a:xfrm>
            <a:off x="1982015" y="40670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9C1503-05DA-9187-D2A1-919C1F6F5C63}"/>
              </a:ext>
            </a:extLst>
          </p:cNvPr>
          <p:cNvSpPr txBox="1"/>
          <p:nvPr/>
        </p:nvSpPr>
        <p:spPr>
          <a:xfrm>
            <a:off x="3760015" y="416227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4D81C7-5B49-6C9E-03B8-DF603401D522}"/>
              </a:ext>
            </a:extLst>
          </p:cNvPr>
          <p:cNvSpPr txBox="1"/>
          <p:nvPr/>
        </p:nvSpPr>
        <p:spPr>
          <a:xfrm>
            <a:off x="4064815" y="4816329"/>
            <a:ext cx="237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2810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A56E4B-DCAA-2B0A-B143-E0C3C70A0E6B}"/>
              </a:ext>
            </a:extLst>
          </p:cNvPr>
          <p:cNvSpPr txBox="1">
            <a:spLocks/>
          </p:cNvSpPr>
          <p:nvPr/>
        </p:nvSpPr>
        <p:spPr>
          <a:xfrm>
            <a:off x="7705445" y="-387576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rgbClr val="700000"/>
                </a:solidFill>
              </a:rPr>
              <a:t>Ejection fraction by death event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56BE-EA62-E3F7-7D48-44C9F27930C4}"/>
              </a:ext>
            </a:extLst>
          </p:cNvPr>
          <p:cNvSpPr txBox="1"/>
          <p:nvPr/>
        </p:nvSpPr>
        <p:spPr>
          <a:xfrm>
            <a:off x="7430405" y="2219949"/>
            <a:ext cx="3761666" cy="39857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700000"/>
                </a:solidFill>
              </a:rPr>
              <a:t>Lower Ejection Fractions Linked to Mortality: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Death events are associated with significantly reduced ejection fractions compared to survivors.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Median ejection fraction among death events falls below the clinical threshold for heart failure.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Visual Insight from Boxplot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Clear separation in ejection fraction distributions between survivors and non-survivors.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Greater variability and lower range for individuals who experienced death events.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Clinical Relevance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Ejection fraction serves as a critical indicator of heart function and CVD prognosis.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Highlights the importance of early detection and management of reduced ejection fraction.</a:t>
            </a:r>
          </a:p>
          <a:p>
            <a:pPr marL="228600" lvl="1" indent="-228600">
              <a:buFont typeface=""/>
              <a:buChar char="•"/>
            </a:pPr>
            <a:endParaRPr lang="en-US" sz="1100">
              <a:solidFill>
                <a:schemeClr val="bg1"/>
              </a:solidFill>
            </a:endParaRPr>
          </a:p>
          <a:p>
            <a:r>
              <a:rPr lang="en-US" sz="1100" b="1">
                <a:solidFill>
                  <a:srgbClr val="700000"/>
                </a:solidFill>
              </a:rPr>
              <a:t>Actionable Insights</a:t>
            </a:r>
            <a:r>
              <a:rPr lang="en-US" sz="1100">
                <a:solidFill>
                  <a:srgbClr val="700000"/>
                </a:solidFill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Reinforce the need for monitoring ejection fraction in high-risk populations.</a:t>
            </a:r>
          </a:p>
          <a:p>
            <a:pPr marL="228600" lvl="1" indent="-228600">
              <a:buFont typeface=""/>
              <a:buChar char="•"/>
            </a:pPr>
            <a:r>
              <a:rPr lang="en-US" sz="1100">
                <a:solidFill>
                  <a:schemeClr val="bg1"/>
                </a:solidFill>
              </a:rPr>
              <a:t>Develop targeted interventions for individuals with low ejection fractions to reduce mortality risk.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9926783-CCBF-4245-58AE-DC67BADF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8" y="1437148"/>
            <a:ext cx="6112382" cy="4370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280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7">
            <a:extLst>
              <a:ext uri="{FF2B5EF4-FFF2-40B4-BE49-F238E27FC236}">
                <a16:creationId xmlns:a16="http://schemas.microsoft.com/office/drawing/2014/main" id="{9C421485-335E-1AD2-0A22-80ADB2D6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700000"/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99769-0A4C-DAEA-C5D7-EC9D91F10666}"/>
              </a:ext>
            </a:extLst>
          </p:cNvPr>
          <p:cNvSpPr txBox="1"/>
          <p:nvPr/>
        </p:nvSpPr>
        <p:spPr>
          <a:xfrm>
            <a:off x="2201917" y="2398986"/>
            <a:ext cx="7407165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cap="all">
                <a:latin typeface="Lucida Handwriting"/>
              </a:rPr>
              <a:t>Financial </a:t>
            </a:r>
            <a:endParaRPr lang="en-US" sz="4400">
              <a:latin typeface="Lucida Handwriting"/>
            </a:endParaRPr>
          </a:p>
          <a:p>
            <a:r>
              <a:rPr lang="en-US" sz="4400" cap="all">
                <a:latin typeface="Lucida Handwriting"/>
              </a:rPr>
              <a:t>Analysis</a:t>
            </a:r>
            <a:endParaRPr lang="en-US" sz="4400">
              <a:latin typeface="Lucida Handwriting"/>
            </a:endParaRPr>
          </a:p>
          <a:p>
            <a:r>
              <a:rPr lang="en-US" sz="1600" cap="all"/>
              <a:t>BY: JENNIFER MANCHENO</a:t>
            </a:r>
          </a:p>
        </p:txBody>
      </p:sp>
      <p:pic>
        <p:nvPicPr>
          <p:cNvPr id="14" name="Picture 13" descr="A black and red line&#10;&#10;Description automatically generated">
            <a:extLst>
              <a:ext uri="{FF2B5EF4-FFF2-40B4-BE49-F238E27FC236}">
                <a16:creationId xmlns:a16="http://schemas.microsoft.com/office/drawing/2014/main" id="{94F5A7C8-0000-2BAA-5CF8-ABC315199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82" y="1564385"/>
            <a:ext cx="10278836" cy="37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AF7D-D969-27F5-A77C-7A9809E8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70" y="180488"/>
            <a:ext cx="7741391" cy="13522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>
                <a:solidFill>
                  <a:srgbClr val="700000"/>
                </a:solidFill>
              </a:rPr>
              <a:t>ANNUAL </a:t>
            </a:r>
            <a:r>
              <a:rPr lang="en-US" sz="4800" b="1" dirty="0" err="1">
                <a:solidFill>
                  <a:srgbClr val="700000"/>
                </a:solidFill>
              </a:rPr>
              <a:t>cvd</a:t>
            </a:r>
            <a:r>
              <a:rPr lang="en-US" sz="4800" b="1" dirty="0">
                <a:solidFill>
                  <a:srgbClr val="700000"/>
                </a:solidFill>
              </a:rPr>
              <a:t> HEALTHCARE COSTS BY SEX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81D54-BE49-E0B5-6E10-8FE38B74FFF3}"/>
              </a:ext>
            </a:extLst>
          </p:cNvPr>
          <p:cNvSpPr txBox="1"/>
          <p:nvPr/>
        </p:nvSpPr>
        <p:spPr>
          <a:xfrm>
            <a:off x="6830256" y="2688634"/>
            <a:ext cx="475905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Strokes have the highest costs for both genders</a:t>
            </a:r>
          </a:p>
          <a:p>
            <a:endParaRPr lang="en-US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CA">
                <a:solidFill>
                  <a:srgbClr val="700000"/>
                </a:solidFill>
              </a:rPr>
              <a:t>Women have higher costs in all conditions compared to men</a:t>
            </a:r>
          </a:p>
          <a:p>
            <a:pPr marL="285750" indent="-285750">
              <a:buFontTx/>
              <a:buChar char="-"/>
            </a:pPr>
            <a:endParaRPr lang="en-CA">
              <a:solidFill>
                <a:srgbClr val="7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CA">
                <a:solidFill>
                  <a:srgbClr val="700000"/>
                </a:solidFill>
              </a:rPr>
              <a:t>The other cardiovascular diseases costs are lowest for both genders</a:t>
            </a:r>
          </a:p>
        </p:txBody>
      </p:sp>
      <p:pic>
        <p:nvPicPr>
          <p:cNvPr id="7" name="Content Placeholder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408DF2B-98A6-F2C9-775E-031B2CD2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426" y="2249488"/>
            <a:ext cx="5536830" cy="3541712"/>
          </a:xfrm>
        </p:spPr>
      </p:pic>
    </p:spTree>
    <p:extLst>
      <p:ext uri="{BB962C8B-B14F-4D97-AF65-F5344CB8AC3E}">
        <p14:creationId xmlns:p14="http://schemas.microsoft.com/office/powerpoint/2010/main" val="1507753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AF7D-D969-27F5-A77C-7A9809E8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70" y="180488"/>
            <a:ext cx="7741391" cy="13522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1" dirty="0">
                <a:solidFill>
                  <a:srgbClr val="700000"/>
                </a:solidFill>
                <a:latin typeface="TW Cen MT"/>
              </a:rPr>
              <a:t>Healthcare costs by sex and disease</a:t>
            </a:r>
            <a:endParaRPr lang="en-US" sz="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2057F-5770-3210-FE2C-E02B8A8A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94" y="1529432"/>
            <a:ext cx="9025155" cy="182197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Stroke has the highest cost for both sexes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700000"/>
                </a:solidFill>
              </a:rPr>
              <a:t>Women have higher annual cardiovascular disease costs </a:t>
            </a:r>
          </a:p>
        </p:txBody>
      </p:sp>
      <p:pic>
        <p:nvPicPr>
          <p:cNvPr id="8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7691B12-738A-FCCF-C948-FDCF87C0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0" y="2718977"/>
            <a:ext cx="975577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HEA RT FAILURE DATA ANALYSIS by: Team 2   </vt:lpstr>
      <vt:lpstr>Dataset Introduction</vt:lpstr>
      <vt:lpstr>DATASET FEATURES:</vt:lpstr>
      <vt:lpstr>Age distribution by death event</vt:lpstr>
      <vt:lpstr>Distribution of binary features  </vt:lpstr>
      <vt:lpstr>PowerPoint Presentation</vt:lpstr>
      <vt:lpstr>PowerPoint Presentation</vt:lpstr>
      <vt:lpstr>ANNUAL cvd HEALTHCARE COSTS BY SEX</vt:lpstr>
      <vt:lpstr>Healthcare costs by sex and disease</vt:lpstr>
      <vt:lpstr>ANNUAL CVD HEALTHCARE COSTS BY AGE</vt:lpstr>
      <vt:lpstr>Proportion of cardiovascular diseases by sex</vt:lpstr>
      <vt:lpstr>Logistic  Regression</vt:lpstr>
      <vt:lpstr>Logistic Regression: Predicting Death</vt:lpstr>
      <vt:lpstr>Receiver operating characteristic </vt:lpstr>
      <vt:lpstr>Linear Regression: Predicting Survival Time</vt:lpstr>
      <vt:lpstr>Age vs. Death Probability: Logistic Regression Curve</vt:lpstr>
      <vt:lpstr>Neural network  model</vt:lpstr>
      <vt:lpstr>Neural Network model</vt:lpstr>
      <vt:lpstr>Neural Network Model: Auto Optimization</vt:lpstr>
      <vt:lpstr>Gradient boosting analysis</vt:lpstr>
      <vt:lpstr>Gradient boosting classifiers - intro </vt:lpstr>
      <vt:lpstr>Sklearn – gradient boosting classifier </vt:lpstr>
      <vt:lpstr>Xgboost - (eXtreme Gradient Boosting)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Mancheno</dc:creator>
  <cp:revision>188</cp:revision>
  <dcterms:created xsi:type="dcterms:W3CDTF">2024-12-05T01:55:36Z</dcterms:created>
  <dcterms:modified xsi:type="dcterms:W3CDTF">2024-12-09T23:50:26Z</dcterms:modified>
</cp:coreProperties>
</file>