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sldIdLst>
    <p:sldId id="256" r:id="rId2"/>
  </p:sldIdLst>
  <p:sldSz cx="43891200" cy="38404800"/>
  <p:notesSz cx="39600188" cy="39600188"/>
  <p:defaultTextStyle>
    <a:defPPr>
      <a:defRPr lang="en-AU"/>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3816">
          <p15:clr>
            <a:srgbClr val="A4A3A4"/>
          </p15:clr>
        </p15:guide>
        <p15:guide id="2" orient="horz" pos="2264">
          <p15:clr>
            <a:srgbClr val="A4A3A4"/>
          </p15:clr>
        </p15:guide>
        <p15:guide id="3" orient="horz" pos="5672">
          <p15:clr>
            <a:srgbClr val="A4A3A4"/>
          </p15:clr>
        </p15:guide>
        <p15:guide id="4" orient="horz" pos="18536">
          <p15:clr>
            <a:srgbClr val="A4A3A4"/>
          </p15:clr>
        </p15:guide>
        <p15:guide id="5" orient="horz" pos="4472">
          <p15:clr>
            <a:srgbClr val="A4A3A4"/>
          </p15:clr>
        </p15:guide>
        <p15:guide id="6" orient="horz" pos="23576">
          <p15:clr>
            <a:srgbClr val="A4A3A4"/>
          </p15:clr>
        </p15:guide>
        <p15:guide id="7" pos="27218">
          <p15:clr>
            <a:srgbClr val="A4A3A4"/>
          </p15:clr>
        </p15:guide>
        <p15:guide id="8" pos="18661">
          <p15:clr>
            <a:srgbClr val="A4A3A4"/>
          </p15:clr>
        </p15:guide>
        <p15:guide id="9" pos="393">
          <p15:clr>
            <a:srgbClr val="A4A3A4"/>
          </p15:clr>
        </p15:guide>
        <p15:guide id="10" pos="8951">
          <p15:clr>
            <a:srgbClr val="A4A3A4"/>
          </p15:clr>
        </p15:guide>
        <p15:guide id="11" pos="9554">
          <p15:clr>
            <a:srgbClr val="A4A3A4"/>
          </p15:clr>
        </p15:guide>
        <p15:guide id="12" pos="18112">
          <p15:clr>
            <a:srgbClr val="A4A3A4"/>
          </p15:clr>
        </p15:guide>
        <p15:guide id="13" pos="9829">
          <p15:clr>
            <a:srgbClr val="A4A3A4"/>
          </p15:clr>
        </p15:guide>
        <p15:guide id="14" pos="178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810B"/>
    <a:srgbClr val="10253F"/>
    <a:srgbClr val="1F497D"/>
    <a:srgbClr val="131873"/>
    <a:srgbClr val="990000"/>
    <a:srgbClr val="000099"/>
    <a:srgbClr val="FF9900"/>
    <a:srgbClr val="999999"/>
    <a:srgbClr val="339966"/>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8569" autoAdjust="0"/>
    <p:restoredTop sz="94660"/>
  </p:normalViewPr>
  <p:slideViewPr>
    <p:cSldViewPr>
      <p:cViewPr varScale="1">
        <p:scale>
          <a:sx n="20" d="100"/>
          <a:sy n="20" d="100"/>
        </p:scale>
        <p:origin x="2532" y="78"/>
      </p:cViewPr>
      <p:guideLst>
        <p:guide orient="horz" pos="23816"/>
        <p:guide orient="horz" pos="2264"/>
        <p:guide orient="horz" pos="5672"/>
        <p:guide orient="horz" pos="18536"/>
        <p:guide orient="horz" pos="4472"/>
        <p:guide orient="horz" pos="23576"/>
        <p:guide pos="27218"/>
        <p:guide pos="18661"/>
        <p:guide pos="393"/>
        <p:guide pos="8951"/>
        <p:guide pos="9554"/>
        <p:guide pos="18112"/>
        <p:guide pos="9829"/>
        <p:guide pos="1783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6" y="11930063"/>
            <a:ext cx="37306250" cy="8232775"/>
          </a:xfrm>
        </p:spPr>
        <p:txBody>
          <a:bodyPr/>
          <a:lstStyle/>
          <a:p>
            <a:r>
              <a:rPr lang="en-US"/>
              <a:t>Click to edit Master title style</a:t>
            </a:r>
          </a:p>
        </p:txBody>
      </p:sp>
      <p:sp>
        <p:nvSpPr>
          <p:cNvPr id="3" name="Subtitle 2"/>
          <p:cNvSpPr>
            <a:spLocks noGrp="1"/>
          </p:cNvSpPr>
          <p:nvPr>
            <p:ph type="subTitle" idx="1"/>
          </p:nvPr>
        </p:nvSpPr>
        <p:spPr>
          <a:xfrm>
            <a:off x="6583364" y="21763038"/>
            <a:ext cx="30724475" cy="98139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AU" altLang="en-US" dirty="0"/>
          </a:p>
        </p:txBody>
      </p:sp>
      <p:sp>
        <p:nvSpPr>
          <p:cNvPr id="5" name="Footer Placeholder 4"/>
          <p:cNvSpPr>
            <a:spLocks noGrp="1"/>
          </p:cNvSpPr>
          <p:nvPr>
            <p:ph type="ftr" sz="quarter" idx="11"/>
          </p:nvPr>
        </p:nvSpPr>
        <p:spPr/>
        <p:txBody>
          <a:bodyPr/>
          <a:lstStyle>
            <a:lvl1pPr>
              <a:defRPr/>
            </a:lvl1pPr>
          </a:lstStyle>
          <a:p>
            <a:endParaRPr lang="en-AU" altLang="en-US" dirty="0"/>
          </a:p>
        </p:txBody>
      </p:sp>
      <p:sp>
        <p:nvSpPr>
          <p:cNvPr id="6" name="Slide Number Placeholder 5"/>
          <p:cNvSpPr>
            <a:spLocks noGrp="1"/>
          </p:cNvSpPr>
          <p:nvPr>
            <p:ph type="sldNum" sz="quarter" idx="12"/>
          </p:nvPr>
        </p:nvSpPr>
        <p:spPr/>
        <p:txBody>
          <a:bodyPr/>
          <a:lstStyle>
            <a:lvl1pPr>
              <a:defRPr/>
            </a:lvl1pPr>
          </a:lstStyle>
          <a:p>
            <a:fld id="{4E7914F9-150E-43ED-BA4B-5CBC7DBD3A27}" type="slidenum">
              <a:rPr lang="en-AU" altLang="en-US"/>
              <a:pPr/>
              <a:t>‹#›</a:t>
            </a:fld>
            <a:endParaRPr lang="en-AU" altLang="en-US" dirty="0"/>
          </a:p>
        </p:txBody>
      </p:sp>
    </p:spTree>
    <p:extLst>
      <p:ext uri="{BB962C8B-B14F-4D97-AF65-F5344CB8AC3E}">
        <p14:creationId xmlns:p14="http://schemas.microsoft.com/office/powerpoint/2010/main" val="2339772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dirty="0"/>
          </a:p>
        </p:txBody>
      </p:sp>
      <p:sp>
        <p:nvSpPr>
          <p:cNvPr id="5" name="Footer Placeholder 4"/>
          <p:cNvSpPr>
            <a:spLocks noGrp="1"/>
          </p:cNvSpPr>
          <p:nvPr>
            <p:ph type="ftr" sz="quarter" idx="11"/>
          </p:nvPr>
        </p:nvSpPr>
        <p:spPr/>
        <p:txBody>
          <a:bodyPr/>
          <a:lstStyle>
            <a:lvl1pPr>
              <a:defRPr/>
            </a:lvl1pPr>
          </a:lstStyle>
          <a:p>
            <a:endParaRPr lang="en-AU" altLang="en-US" dirty="0"/>
          </a:p>
        </p:txBody>
      </p:sp>
      <p:sp>
        <p:nvSpPr>
          <p:cNvPr id="6" name="Slide Number Placeholder 5"/>
          <p:cNvSpPr>
            <a:spLocks noGrp="1"/>
          </p:cNvSpPr>
          <p:nvPr>
            <p:ph type="sldNum" sz="quarter" idx="12"/>
          </p:nvPr>
        </p:nvSpPr>
        <p:spPr/>
        <p:txBody>
          <a:bodyPr/>
          <a:lstStyle>
            <a:lvl1pPr>
              <a:defRPr/>
            </a:lvl1pPr>
          </a:lstStyle>
          <a:p>
            <a:fld id="{BA678339-05F4-4347-9E9C-6AEF31B1B524}" type="slidenum">
              <a:rPr lang="en-AU" altLang="en-US"/>
              <a:pPr/>
              <a:t>‹#›</a:t>
            </a:fld>
            <a:endParaRPr lang="en-AU" altLang="en-US" dirty="0"/>
          </a:p>
        </p:txBody>
      </p:sp>
    </p:spTree>
    <p:extLst>
      <p:ext uri="{BB962C8B-B14F-4D97-AF65-F5344CB8AC3E}">
        <p14:creationId xmlns:p14="http://schemas.microsoft.com/office/powerpoint/2010/main" val="352116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2164" y="3413126"/>
            <a:ext cx="9326562" cy="30724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2476" y="3413126"/>
            <a:ext cx="27827288" cy="30724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dirty="0"/>
          </a:p>
        </p:txBody>
      </p:sp>
      <p:sp>
        <p:nvSpPr>
          <p:cNvPr id="5" name="Footer Placeholder 4"/>
          <p:cNvSpPr>
            <a:spLocks noGrp="1"/>
          </p:cNvSpPr>
          <p:nvPr>
            <p:ph type="ftr" sz="quarter" idx="11"/>
          </p:nvPr>
        </p:nvSpPr>
        <p:spPr/>
        <p:txBody>
          <a:bodyPr/>
          <a:lstStyle>
            <a:lvl1pPr>
              <a:defRPr/>
            </a:lvl1pPr>
          </a:lstStyle>
          <a:p>
            <a:endParaRPr lang="en-AU" altLang="en-US" dirty="0"/>
          </a:p>
        </p:txBody>
      </p:sp>
      <p:sp>
        <p:nvSpPr>
          <p:cNvPr id="6" name="Slide Number Placeholder 5"/>
          <p:cNvSpPr>
            <a:spLocks noGrp="1"/>
          </p:cNvSpPr>
          <p:nvPr>
            <p:ph type="sldNum" sz="quarter" idx="12"/>
          </p:nvPr>
        </p:nvSpPr>
        <p:spPr/>
        <p:txBody>
          <a:bodyPr/>
          <a:lstStyle>
            <a:lvl1pPr>
              <a:defRPr/>
            </a:lvl1pPr>
          </a:lstStyle>
          <a:p>
            <a:fld id="{4D5BFA30-CF48-4A8D-A4B4-5705D222FB1F}" type="slidenum">
              <a:rPr lang="en-AU" altLang="en-US"/>
              <a:pPr/>
              <a:t>‹#›</a:t>
            </a:fld>
            <a:endParaRPr lang="en-AU" altLang="en-US" dirty="0"/>
          </a:p>
        </p:txBody>
      </p:sp>
    </p:spTree>
    <p:extLst>
      <p:ext uri="{BB962C8B-B14F-4D97-AF65-F5344CB8AC3E}">
        <p14:creationId xmlns:p14="http://schemas.microsoft.com/office/powerpoint/2010/main" val="214431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dirty="0"/>
          </a:p>
        </p:txBody>
      </p:sp>
      <p:sp>
        <p:nvSpPr>
          <p:cNvPr id="5" name="Footer Placeholder 4"/>
          <p:cNvSpPr>
            <a:spLocks noGrp="1"/>
          </p:cNvSpPr>
          <p:nvPr>
            <p:ph type="ftr" sz="quarter" idx="11"/>
          </p:nvPr>
        </p:nvSpPr>
        <p:spPr/>
        <p:txBody>
          <a:bodyPr/>
          <a:lstStyle>
            <a:lvl1pPr>
              <a:defRPr/>
            </a:lvl1pPr>
          </a:lstStyle>
          <a:p>
            <a:endParaRPr lang="en-AU" altLang="en-US" dirty="0"/>
          </a:p>
        </p:txBody>
      </p:sp>
      <p:sp>
        <p:nvSpPr>
          <p:cNvPr id="6" name="Slide Number Placeholder 5"/>
          <p:cNvSpPr>
            <a:spLocks noGrp="1"/>
          </p:cNvSpPr>
          <p:nvPr>
            <p:ph type="sldNum" sz="quarter" idx="12"/>
          </p:nvPr>
        </p:nvSpPr>
        <p:spPr/>
        <p:txBody>
          <a:bodyPr/>
          <a:lstStyle>
            <a:lvl1pPr>
              <a:defRPr/>
            </a:lvl1pPr>
          </a:lstStyle>
          <a:p>
            <a:fld id="{176114BF-9C08-4236-B599-3CC67DCBCE64}" type="slidenum">
              <a:rPr lang="en-AU" altLang="en-US"/>
              <a:pPr/>
              <a:t>‹#›</a:t>
            </a:fld>
            <a:endParaRPr lang="en-AU" altLang="en-US" dirty="0"/>
          </a:p>
        </p:txBody>
      </p:sp>
    </p:spTree>
    <p:extLst>
      <p:ext uri="{BB962C8B-B14F-4D97-AF65-F5344CB8AC3E}">
        <p14:creationId xmlns:p14="http://schemas.microsoft.com/office/powerpoint/2010/main" val="2287961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4679276"/>
            <a:ext cx="37307838" cy="7626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6278225"/>
            <a:ext cx="37307838" cy="84010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AU" altLang="en-US" dirty="0"/>
          </a:p>
        </p:txBody>
      </p:sp>
      <p:sp>
        <p:nvSpPr>
          <p:cNvPr id="5" name="Footer Placeholder 4"/>
          <p:cNvSpPr>
            <a:spLocks noGrp="1"/>
          </p:cNvSpPr>
          <p:nvPr>
            <p:ph type="ftr" sz="quarter" idx="11"/>
          </p:nvPr>
        </p:nvSpPr>
        <p:spPr/>
        <p:txBody>
          <a:bodyPr/>
          <a:lstStyle>
            <a:lvl1pPr>
              <a:defRPr/>
            </a:lvl1pPr>
          </a:lstStyle>
          <a:p>
            <a:endParaRPr lang="en-AU" altLang="en-US" dirty="0"/>
          </a:p>
        </p:txBody>
      </p:sp>
      <p:sp>
        <p:nvSpPr>
          <p:cNvPr id="6" name="Slide Number Placeholder 5"/>
          <p:cNvSpPr>
            <a:spLocks noGrp="1"/>
          </p:cNvSpPr>
          <p:nvPr>
            <p:ph type="sldNum" sz="quarter" idx="12"/>
          </p:nvPr>
        </p:nvSpPr>
        <p:spPr/>
        <p:txBody>
          <a:bodyPr/>
          <a:lstStyle>
            <a:lvl1pPr>
              <a:defRPr/>
            </a:lvl1pPr>
          </a:lstStyle>
          <a:p>
            <a:fld id="{14C87C54-71D5-4F3D-9638-FB01B112514A}" type="slidenum">
              <a:rPr lang="en-AU" altLang="en-US"/>
              <a:pPr/>
              <a:t>‹#›</a:t>
            </a:fld>
            <a:endParaRPr lang="en-AU" altLang="en-US" dirty="0"/>
          </a:p>
        </p:txBody>
      </p:sp>
    </p:spTree>
    <p:extLst>
      <p:ext uri="{BB962C8B-B14F-4D97-AF65-F5344CB8AC3E}">
        <p14:creationId xmlns:p14="http://schemas.microsoft.com/office/powerpoint/2010/main" val="3237280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2476" y="11093451"/>
            <a:ext cx="18576925" cy="23044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2" y="11093451"/>
            <a:ext cx="18576925" cy="23044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AU" altLang="en-US" dirty="0"/>
          </a:p>
        </p:txBody>
      </p:sp>
      <p:sp>
        <p:nvSpPr>
          <p:cNvPr id="6" name="Footer Placeholder 5"/>
          <p:cNvSpPr>
            <a:spLocks noGrp="1"/>
          </p:cNvSpPr>
          <p:nvPr>
            <p:ph type="ftr" sz="quarter" idx="11"/>
          </p:nvPr>
        </p:nvSpPr>
        <p:spPr/>
        <p:txBody>
          <a:bodyPr/>
          <a:lstStyle>
            <a:lvl1pPr>
              <a:defRPr/>
            </a:lvl1pPr>
          </a:lstStyle>
          <a:p>
            <a:endParaRPr lang="en-AU" altLang="en-US" dirty="0"/>
          </a:p>
        </p:txBody>
      </p:sp>
      <p:sp>
        <p:nvSpPr>
          <p:cNvPr id="7" name="Slide Number Placeholder 6"/>
          <p:cNvSpPr>
            <a:spLocks noGrp="1"/>
          </p:cNvSpPr>
          <p:nvPr>
            <p:ph type="sldNum" sz="quarter" idx="12"/>
          </p:nvPr>
        </p:nvSpPr>
        <p:spPr/>
        <p:txBody>
          <a:bodyPr/>
          <a:lstStyle>
            <a:lvl1pPr>
              <a:defRPr/>
            </a:lvl1pPr>
          </a:lstStyle>
          <a:p>
            <a:fld id="{17EC6769-9FD1-495B-AF37-D39FB4533727}" type="slidenum">
              <a:rPr lang="en-AU" altLang="en-US"/>
              <a:pPr/>
              <a:t>‹#›</a:t>
            </a:fld>
            <a:endParaRPr lang="en-AU" altLang="en-US" dirty="0"/>
          </a:p>
        </p:txBody>
      </p:sp>
    </p:spTree>
    <p:extLst>
      <p:ext uri="{BB962C8B-B14F-4D97-AF65-F5344CB8AC3E}">
        <p14:creationId xmlns:p14="http://schemas.microsoft.com/office/powerpoint/2010/main" val="2919201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538288"/>
            <a:ext cx="39503350" cy="6400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4" y="8596313"/>
            <a:ext cx="19392901" cy="35829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4" y="12179301"/>
            <a:ext cx="19392901" cy="221265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9" y="8596313"/>
            <a:ext cx="19400837" cy="35829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9" y="12179301"/>
            <a:ext cx="19400837" cy="221265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AU" altLang="en-US" dirty="0"/>
          </a:p>
        </p:txBody>
      </p:sp>
      <p:sp>
        <p:nvSpPr>
          <p:cNvPr id="8" name="Footer Placeholder 7"/>
          <p:cNvSpPr>
            <a:spLocks noGrp="1"/>
          </p:cNvSpPr>
          <p:nvPr>
            <p:ph type="ftr" sz="quarter" idx="11"/>
          </p:nvPr>
        </p:nvSpPr>
        <p:spPr/>
        <p:txBody>
          <a:bodyPr/>
          <a:lstStyle>
            <a:lvl1pPr>
              <a:defRPr/>
            </a:lvl1pPr>
          </a:lstStyle>
          <a:p>
            <a:endParaRPr lang="en-AU" altLang="en-US" dirty="0"/>
          </a:p>
        </p:txBody>
      </p:sp>
      <p:sp>
        <p:nvSpPr>
          <p:cNvPr id="9" name="Slide Number Placeholder 8"/>
          <p:cNvSpPr>
            <a:spLocks noGrp="1"/>
          </p:cNvSpPr>
          <p:nvPr>
            <p:ph type="sldNum" sz="quarter" idx="12"/>
          </p:nvPr>
        </p:nvSpPr>
        <p:spPr/>
        <p:txBody>
          <a:bodyPr/>
          <a:lstStyle>
            <a:lvl1pPr>
              <a:defRPr/>
            </a:lvl1pPr>
          </a:lstStyle>
          <a:p>
            <a:fld id="{D814340B-C24E-4CF1-8F2E-94BDA66FD75D}" type="slidenum">
              <a:rPr lang="en-AU" altLang="en-US"/>
              <a:pPr/>
              <a:t>‹#›</a:t>
            </a:fld>
            <a:endParaRPr lang="en-AU" altLang="en-US" dirty="0"/>
          </a:p>
        </p:txBody>
      </p:sp>
    </p:spTree>
    <p:extLst>
      <p:ext uri="{BB962C8B-B14F-4D97-AF65-F5344CB8AC3E}">
        <p14:creationId xmlns:p14="http://schemas.microsoft.com/office/powerpoint/2010/main" val="1012455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AU" altLang="en-US" dirty="0"/>
          </a:p>
        </p:txBody>
      </p:sp>
      <p:sp>
        <p:nvSpPr>
          <p:cNvPr id="4" name="Footer Placeholder 3"/>
          <p:cNvSpPr>
            <a:spLocks noGrp="1"/>
          </p:cNvSpPr>
          <p:nvPr>
            <p:ph type="ftr" sz="quarter" idx="11"/>
          </p:nvPr>
        </p:nvSpPr>
        <p:spPr/>
        <p:txBody>
          <a:bodyPr/>
          <a:lstStyle>
            <a:lvl1pPr>
              <a:defRPr/>
            </a:lvl1pPr>
          </a:lstStyle>
          <a:p>
            <a:endParaRPr lang="en-AU" altLang="en-US" dirty="0"/>
          </a:p>
        </p:txBody>
      </p:sp>
      <p:sp>
        <p:nvSpPr>
          <p:cNvPr id="5" name="Slide Number Placeholder 4"/>
          <p:cNvSpPr>
            <a:spLocks noGrp="1"/>
          </p:cNvSpPr>
          <p:nvPr>
            <p:ph type="sldNum" sz="quarter" idx="12"/>
          </p:nvPr>
        </p:nvSpPr>
        <p:spPr/>
        <p:txBody>
          <a:bodyPr/>
          <a:lstStyle>
            <a:lvl1pPr>
              <a:defRPr/>
            </a:lvl1pPr>
          </a:lstStyle>
          <a:p>
            <a:fld id="{8D7FF473-A988-4642-B695-D572F60BC774}" type="slidenum">
              <a:rPr lang="en-AU" altLang="en-US"/>
              <a:pPr/>
              <a:t>‹#›</a:t>
            </a:fld>
            <a:endParaRPr lang="en-AU" altLang="en-US" dirty="0"/>
          </a:p>
        </p:txBody>
      </p:sp>
    </p:spTree>
    <p:extLst>
      <p:ext uri="{BB962C8B-B14F-4D97-AF65-F5344CB8AC3E}">
        <p14:creationId xmlns:p14="http://schemas.microsoft.com/office/powerpoint/2010/main" val="976026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AU" altLang="en-US" dirty="0"/>
          </a:p>
        </p:txBody>
      </p:sp>
      <p:sp>
        <p:nvSpPr>
          <p:cNvPr id="3" name="Footer Placeholder 2"/>
          <p:cNvSpPr>
            <a:spLocks noGrp="1"/>
          </p:cNvSpPr>
          <p:nvPr>
            <p:ph type="ftr" sz="quarter" idx="11"/>
          </p:nvPr>
        </p:nvSpPr>
        <p:spPr/>
        <p:txBody>
          <a:bodyPr/>
          <a:lstStyle>
            <a:lvl1pPr>
              <a:defRPr/>
            </a:lvl1pPr>
          </a:lstStyle>
          <a:p>
            <a:endParaRPr lang="en-AU" altLang="en-US" dirty="0"/>
          </a:p>
        </p:txBody>
      </p:sp>
      <p:sp>
        <p:nvSpPr>
          <p:cNvPr id="4" name="Slide Number Placeholder 3"/>
          <p:cNvSpPr>
            <a:spLocks noGrp="1"/>
          </p:cNvSpPr>
          <p:nvPr>
            <p:ph type="sldNum" sz="quarter" idx="12"/>
          </p:nvPr>
        </p:nvSpPr>
        <p:spPr/>
        <p:txBody>
          <a:bodyPr/>
          <a:lstStyle>
            <a:lvl1pPr>
              <a:defRPr/>
            </a:lvl1pPr>
          </a:lstStyle>
          <a:p>
            <a:fld id="{D1171CD6-50C3-42F5-B102-ECB5C1E5D853}" type="slidenum">
              <a:rPr lang="en-AU" altLang="en-US"/>
              <a:pPr/>
              <a:t>‹#›</a:t>
            </a:fld>
            <a:endParaRPr lang="en-AU" altLang="en-US" dirty="0"/>
          </a:p>
        </p:txBody>
      </p:sp>
    </p:spTree>
    <p:extLst>
      <p:ext uri="{BB962C8B-B14F-4D97-AF65-F5344CB8AC3E}">
        <p14:creationId xmlns:p14="http://schemas.microsoft.com/office/powerpoint/2010/main" val="467171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528764"/>
            <a:ext cx="14439901" cy="6507162"/>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528764"/>
            <a:ext cx="24536400" cy="32777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8035925"/>
            <a:ext cx="14439901" cy="262699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dirty="0"/>
          </a:p>
        </p:txBody>
      </p:sp>
      <p:sp>
        <p:nvSpPr>
          <p:cNvPr id="6" name="Footer Placeholder 5"/>
          <p:cNvSpPr>
            <a:spLocks noGrp="1"/>
          </p:cNvSpPr>
          <p:nvPr>
            <p:ph type="ftr" sz="quarter" idx="11"/>
          </p:nvPr>
        </p:nvSpPr>
        <p:spPr/>
        <p:txBody>
          <a:bodyPr/>
          <a:lstStyle>
            <a:lvl1pPr>
              <a:defRPr/>
            </a:lvl1pPr>
          </a:lstStyle>
          <a:p>
            <a:endParaRPr lang="en-AU" altLang="en-US" dirty="0"/>
          </a:p>
        </p:txBody>
      </p:sp>
      <p:sp>
        <p:nvSpPr>
          <p:cNvPr id="7" name="Slide Number Placeholder 6"/>
          <p:cNvSpPr>
            <a:spLocks noGrp="1"/>
          </p:cNvSpPr>
          <p:nvPr>
            <p:ph type="sldNum" sz="quarter" idx="12"/>
          </p:nvPr>
        </p:nvSpPr>
        <p:spPr/>
        <p:txBody>
          <a:bodyPr/>
          <a:lstStyle>
            <a:lvl1pPr>
              <a:defRPr/>
            </a:lvl1pPr>
          </a:lstStyle>
          <a:p>
            <a:fld id="{1F27BF72-D86B-4CC1-A0A4-AB6BFFE07AFD}" type="slidenum">
              <a:rPr lang="en-AU" altLang="en-US"/>
              <a:pPr/>
              <a:t>‹#›</a:t>
            </a:fld>
            <a:endParaRPr lang="en-AU" altLang="en-US" dirty="0"/>
          </a:p>
        </p:txBody>
      </p:sp>
    </p:spTree>
    <p:extLst>
      <p:ext uri="{BB962C8B-B14F-4D97-AF65-F5344CB8AC3E}">
        <p14:creationId xmlns:p14="http://schemas.microsoft.com/office/powerpoint/2010/main" val="266775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26882726"/>
            <a:ext cx="26335037" cy="317500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4" y="3432175"/>
            <a:ext cx="26335037" cy="230425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602664" y="30057725"/>
            <a:ext cx="26335037" cy="45069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dirty="0"/>
          </a:p>
        </p:txBody>
      </p:sp>
      <p:sp>
        <p:nvSpPr>
          <p:cNvPr id="6" name="Footer Placeholder 5"/>
          <p:cNvSpPr>
            <a:spLocks noGrp="1"/>
          </p:cNvSpPr>
          <p:nvPr>
            <p:ph type="ftr" sz="quarter" idx="11"/>
          </p:nvPr>
        </p:nvSpPr>
        <p:spPr/>
        <p:txBody>
          <a:bodyPr/>
          <a:lstStyle>
            <a:lvl1pPr>
              <a:defRPr/>
            </a:lvl1pPr>
          </a:lstStyle>
          <a:p>
            <a:endParaRPr lang="en-AU" altLang="en-US" dirty="0"/>
          </a:p>
        </p:txBody>
      </p:sp>
      <p:sp>
        <p:nvSpPr>
          <p:cNvPr id="7" name="Slide Number Placeholder 6"/>
          <p:cNvSpPr>
            <a:spLocks noGrp="1"/>
          </p:cNvSpPr>
          <p:nvPr>
            <p:ph type="sldNum" sz="quarter" idx="12"/>
          </p:nvPr>
        </p:nvSpPr>
        <p:spPr/>
        <p:txBody>
          <a:bodyPr/>
          <a:lstStyle>
            <a:lvl1pPr>
              <a:defRPr/>
            </a:lvl1pPr>
          </a:lstStyle>
          <a:p>
            <a:fld id="{A3388DA4-D5E8-40AB-8BF2-B8F067ACA6A5}" type="slidenum">
              <a:rPr lang="en-AU" altLang="en-US"/>
              <a:pPr/>
              <a:t>‹#›</a:t>
            </a:fld>
            <a:endParaRPr lang="en-AU" altLang="en-US" dirty="0"/>
          </a:p>
        </p:txBody>
      </p:sp>
    </p:spTree>
    <p:extLst>
      <p:ext uri="{BB962C8B-B14F-4D97-AF65-F5344CB8AC3E}">
        <p14:creationId xmlns:p14="http://schemas.microsoft.com/office/powerpoint/2010/main" val="4204007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F497D"/>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2476" y="3413125"/>
            <a:ext cx="37306250" cy="640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ctr" anchorCtr="0" compatLnSpc="1">
            <a:prstTxWarp prst="textNoShape">
              <a:avLst/>
            </a:prstTxWarp>
          </a:bodyPr>
          <a:lstStyle/>
          <a:p>
            <a:pPr lvl="0"/>
            <a:r>
              <a:rPr lang="en-US" altLang="en-US"/>
              <a:t>Click to edit Master title style</a:t>
            </a:r>
            <a:endParaRPr lang="en-AU" altLang="en-US"/>
          </a:p>
        </p:txBody>
      </p:sp>
      <p:sp>
        <p:nvSpPr>
          <p:cNvPr id="1027" name="Rectangle 3"/>
          <p:cNvSpPr>
            <a:spLocks noGrp="1" noChangeArrowheads="1"/>
          </p:cNvSpPr>
          <p:nvPr>
            <p:ph type="body" idx="1"/>
          </p:nvPr>
        </p:nvSpPr>
        <p:spPr bwMode="auto">
          <a:xfrm>
            <a:off x="3292476" y="11093451"/>
            <a:ext cx="37306250" cy="2304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1028" name="Rectangle 4"/>
          <p:cNvSpPr>
            <a:spLocks noGrp="1" noChangeArrowheads="1"/>
          </p:cNvSpPr>
          <p:nvPr>
            <p:ph type="dt" sz="half" idx="2"/>
          </p:nvPr>
        </p:nvSpPr>
        <p:spPr bwMode="auto">
          <a:xfrm>
            <a:off x="3292475" y="34991676"/>
            <a:ext cx="9144000" cy="256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defTabSz="4389438">
              <a:defRPr sz="6700"/>
            </a:lvl1pPr>
          </a:lstStyle>
          <a:p>
            <a:endParaRPr lang="en-AU" altLang="en-US" dirty="0"/>
          </a:p>
        </p:txBody>
      </p:sp>
      <p:sp>
        <p:nvSpPr>
          <p:cNvPr id="1029" name="Rectangle 5"/>
          <p:cNvSpPr>
            <a:spLocks noGrp="1" noChangeArrowheads="1"/>
          </p:cNvSpPr>
          <p:nvPr>
            <p:ph type="ftr" sz="quarter" idx="3"/>
          </p:nvPr>
        </p:nvSpPr>
        <p:spPr bwMode="auto">
          <a:xfrm>
            <a:off x="14997114" y="34991676"/>
            <a:ext cx="13896975" cy="256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ctr" defTabSz="4389438">
              <a:defRPr sz="6700"/>
            </a:lvl1pPr>
          </a:lstStyle>
          <a:p>
            <a:endParaRPr lang="en-AU" altLang="en-US" dirty="0"/>
          </a:p>
        </p:txBody>
      </p:sp>
      <p:sp>
        <p:nvSpPr>
          <p:cNvPr id="1030" name="Rectangle 6"/>
          <p:cNvSpPr>
            <a:spLocks noGrp="1" noChangeArrowheads="1"/>
          </p:cNvSpPr>
          <p:nvPr>
            <p:ph type="sldNum" sz="quarter" idx="4"/>
          </p:nvPr>
        </p:nvSpPr>
        <p:spPr bwMode="auto">
          <a:xfrm>
            <a:off x="31454725" y="34991676"/>
            <a:ext cx="9144000" cy="256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r" defTabSz="4389438">
              <a:defRPr sz="6700"/>
            </a:lvl1pPr>
          </a:lstStyle>
          <a:p>
            <a:fld id="{777CDA11-CE27-4048-AD59-A3D9E025B8A2}" type="slidenum">
              <a:rPr lang="en-AU" altLang="en-US"/>
              <a:pPr/>
              <a:t>‹#›</a:t>
            </a:fld>
            <a:endParaRPr lang="en-AU" altLang="en-US" dirty="0"/>
          </a:p>
        </p:txBody>
      </p:sp>
      <p:sp>
        <p:nvSpPr>
          <p:cNvPr id="1031" name="Rectangle 7"/>
          <p:cNvSpPr>
            <a:spLocks noChangeArrowheads="1"/>
          </p:cNvSpPr>
          <p:nvPr/>
        </p:nvSpPr>
        <p:spPr bwMode="auto">
          <a:xfrm>
            <a:off x="0" y="0"/>
            <a:ext cx="43891200" cy="384048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eaLnBrk="1" fontAlgn="base" hangingPunct="1">
        <a:spcBef>
          <a:spcPct val="0"/>
        </a:spcBef>
        <a:spcAft>
          <a:spcPct val="0"/>
        </a:spcAft>
        <a:defRPr sz="21100">
          <a:solidFill>
            <a:schemeClr val="tx2"/>
          </a:solidFill>
          <a:latin typeface="+mj-lt"/>
          <a:ea typeface="+mj-ea"/>
          <a:cs typeface="+mj-cs"/>
        </a:defRPr>
      </a:lvl1pPr>
      <a:lvl2pPr algn="ctr" defTabSz="4389438" rtl="0" eaLnBrk="1" fontAlgn="base" hangingPunct="1">
        <a:spcBef>
          <a:spcPct val="0"/>
        </a:spcBef>
        <a:spcAft>
          <a:spcPct val="0"/>
        </a:spcAft>
        <a:defRPr sz="21100">
          <a:solidFill>
            <a:schemeClr val="tx2"/>
          </a:solidFill>
          <a:latin typeface="Times" charset="0"/>
        </a:defRPr>
      </a:lvl2pPr>
      <a:lvl3pPr algn="ctr" defTabSz="4389438" rtl="0" eaLnBrk="1" fontAlgn="base" hangingPunct="1">
        <a:spcBef>
          <a:spcPct val="0"/>
        </a:spcBef>
        <a:spcAft>
          <a:spcPct val="0"/>
        </a:spcAft>
        <a:defRPr sz="21100">
          <a:solidFill>
            <a:schemeClr val="tx2"/>
          </a:solidFill>
          <a:latin typeface="Times" charset="0"/>
        </a:defRPr>
      </a:lvl3pPr>
      <a:lvl4pPr algn="ctr" defTabSz="4389438" rtl="0" eaLnBrk="1" fontAlgn="base" hangingPunct="1">
        <a:spcBef>
          <a:spcPct val="0"/>
        </a:spcBef>
        <a:spcAft>
          <a:spcPct val="0"/>
        </a:spcAft>
        <a:defRPr sz="21100">
          <a:solidFill>
            <a:schemeClr val="tx2"/>
          </a:solidFill>
          <a:latin typeface="Times" charset="0"/>
        </a:defRPr>
      </a:lvl4pPr>
      <a:lvl5pPr algn="ctr" defTabSz="4389438" rtl="0" eaLnBrk="1" fontAlgn="base" hangingPunct="1">
        <a:spcBef>
          <a:spcPct val="0"/>
        </a:spcBef>
        <a:spcAft>
          <a:spcPct val="0"/>
        </a:spcAft>
        <a:defRPr sz="21100">
          <a:solidFill>
            <a:schemeClr val="tx2"/>
          </a:solidFill>
          <a:latin typeface="Times" charset="0"/>
        </a:defRPr>
      </a:lvl5pPr>
      <a:lvl6pPr marL="457200" algn="ctr" defTabSz="4389438" rtl="0" eaLnBrk="1" fontAlgn="base" hangingPunct="1">
        <a:spcBef>
          <a:spcPct val="0"/>
        </a:spcBef>
        <a:spcAft>
          <a:spcPct val="0"/>
        </a:spcAft>
        <a:defRPr sz="21100">
          <a:solidFill>
            <a:schemeClr val="tx2"/>
          </a:solidFill>
          <a:latin typeface="Times" charset="0"/>
        </a:defRPr>
      </a:lvl6pPr>
      <a:lvl7pPr marL="914400" algn="ctr" defTabSz="4389438" rtl="0" eaLnBrk="1" fontAlgn="base" hangingPunct="1">
        <a:spcBef>
          <a:spcPct val="0"/>
        </a:spcBef>
        <a:spcAft>
          <a:spcPct val="0"/>
        </a:spcAft>
        <a:defRPr sz="21100">
          <a:solidFill>
            <a:schemeClr val="tx2"/>
          </a:solidFill>
          <a:latin typeface="Times" charset="0"/>
        </a:defRPr>
      </a:lvl7pPr>
      <a:lvl8pPr marL="1371600" algn="ctr" defTabSz="4389438" rtl="0" eaLnBrk="1" fontAlgn="base" hangingPunct="1">
        <a:spcBef>
          <a:spcPct val="0"/>
        </a:spcBef>
        <a:spcAft>
          <a:spcPct val="0"/>
        </a:spcAft>
        <a:defRPr sz="21100">
          <a:solidFill>
            <a:schemeClr val="tx2"/>
          </a:solidFill>
          <a:latin typeface="Times" charset="0"/>
        </a:defRPr>
      </a:lvl8pPr>
      <a:lvl9pPr marL="1828800" algn="ctr" defTabSz="4389438" rtl="0" eaLnBrk="1" fontAlgn="base" hangingPunct="1">
        <a:spcBef>
          <a:spcPct val="0"/>
        </a:spcBef>
        <a:spcAft>
          <a:spcPct val="0"/>
        </a:spcAft>
        <a:defRPr sz="21100">
          <a:solidFill>
            <a:schemeClr val="tx2"/>
          </a:solidFill>
          <a:latin typeface="Times" charset="0"/>
        </a:defRPr>
      </a:lvl9pPr>
    </p:titleStyle>
    <p:bodyStyle>
      <a:lvl1pPr marL="1646238" indent="-1646238" algn="l" defTabSz="4389438" rtl="0" eaLnBrk="1" fontAlgn="base" hangingPunct="1">
        <a:spcBef>
          <a:spcPct val="20000"/>
        </a:spcBef>
        <a:spcAft>
          <a:spcPct val="0"/>
        </a:spcAft>
        <a:buChar char="•"/>
        <a:defRPr sz="15300">
          <a:solidFill>
            <a:schemeClr val="tx1"/>
          </a:solidFill>
          <a:latin typeface="+mn-lt"/>
          <a:ea typeface="+mn-ea"/>
          <a:cs typeface="+mn-cs"/>
        </a:defRPr>
      </a:lvl1pPr>
      <a:lvl2pPr marL="3565525" indent="-1371600" algn="l" defTabSz="4389438" rtl="0" eaLnBrk="1" fontAlgn="base" hangingPunct="1">
        <a:spcBef>
          <a:spcPct val="20000"/>
        </a:spcBef>
        <a:spcAft>
          <a:spcPct val="0"/>
        </a:spcAft>
        <a:buChar char="–"/>
        <a:defRPr sz="13500">
          <a:solidFill>
            <a:schemeClr val="tx1"/>
          </a:solidFill>
          <a:latin typeface="+mn-lt"/>
        </a:defRPr>
      </a:lvl2pPr>
      <a:lvl3pPr marL="5486400" indent="-1096963" algn="l" defTabSz="4389438" rtl="0" eaLnBrk="1" fontAlgn="base" hangingPunct="1">
        <a:spcBef>
          <a:spcPct val="20000"/>
        </a:spcBef>
        <a:spcAft>
          <a:spcPct val="0"/>
        </a:spcAft>
        <a:buChar char="•"/>
        <a:defRPr sz="11500">
          <a:solidFill>
            <a:schemeClr val="tx1"/>
          </a:solidFill>
          <a:latin typeface="+mn-lt"/>
        </a:defRPr>
      </a:lvl3pPr>
      <a:lvl4pPr marL="7680325" indent="-1096963" algn="l" defTabSz="4389438" rtl="0" eaLnBrk="1" fontAlgn="base" hangingPunct="1">
        <a:spcBef>
          <a:spcPct val="20000"/>
        </a:spcBef>
        <a:spcAft>
          <a:spcPct val="0"/>
        </a:spcAft>
        <a:buChar char="–"/>
        <a:defRPr sz="9600">
          <a:solidFill>
            <a:schemeClr val="tx1"/>
          </a:solidFill>
          <a:latin typeface="+mn-lt"/>
        </a:defRPr>
      </a:lvl4pPr>
      <a:lvl5pPr marL="9872663" indent="-1095375" algn="l" defTabSz="4389438" rtl="0" eaLnBrk="1" fontAlgn="base" hangingPunct="1">
        <a:spcBef>
          <a:spcPct val="20000"/>
        </a:spcBef>
        <a:spcAft>
          <a:spcPct val="0"/>
        </a:spcAft>
        <a:buChar char="»"/>
        <a:defRPr sz="9600">
          <a:solidFill>
            <a:schemeClr val="tx1"/>
          </a:solidFill>
          <a:latin typeface="+mn-lt"/>
        </a:defRPr>
      </a:lvl5pPr>
      <a:lvl6pPr marL="10329863" indent="-1095375" algn="l" defTabSz="4389438" rtl="0" eaLnBrk="1" fontAlgn="base" hangingPunct="1">
        <a:spcBef>
          <a:spcPct val="20000"/>
        </a:spcBef>
        <a:spcAft>
          <a:spcPct val="0"/>
        </a:spcAft>
        <a:buChar char="»"/>
        <a:defRPr sz="9600">
          <a:solidFill>
            <a:schemeClr val="tx1"/>
          </a:solidFill>
          <a:latin typeface="+mn-lt"/>
        </a:defRPr>
      </a:lvl6pPr>
      <a:lvl7pPr marL="10787063" indent="-1095375" algn="l" defTabSz="4389438" rtl="0" eaLnBrk="1" fontAlgn="base" hangingPunct="1">
        <a:spcBef>
          <a:spcPct val="20000"/>
        </a:spcBef>
        <a:spcAft>
          <a:spcPct val="0"/>
        </a:spcAft>
        <a:buChar char="»"/>
        <a:defRPr sz="9600">
          <a:solidFill>
            <a:schemeClr val="tx1"/>
          </a:solidFill>
          <a:latin typeface="+mn-lt"/>
        </a:defRPr>
      </a:lvl7pPr>
      <a:lvl8pPr marL="11244263" indent="-1095375" algn="l" defTabSz="4389438" rtl="0" eaLnBrk="1" fontAlgn="base" hangingPunct="1">
        <a:spcBef>
          <a:spcPct val="20000"/>
        </a:spcBef>
        <a:spcAft>
          <a:spcPct val="0"/>
        </a:spcAft>
        <a:buChar char="»"/>
        <a:defRPr sz="9600">
          <a:solidFill>
            <a:schemeClr val="tx1"/>
          </a:solidFill>
          <a:latin typeface="+mn-lt"/>
        </a:defRPr>
      </a:lvl8pPr>
      <a:lvl9pPr marL="11701463" indent="-1095375" algn="l" defTabSz="4389438" rtl="0" eaLnBrk="1" fontAlgn="base" hangingPunct="1">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9" name="Rectangle 108">
            <a:extLst>
              <a:ext uri="{FF2B5EF4-FFF2-40B4-BE49-F238E27FC236}">
                <a16:creationId xmlns:a16="http://schemas.microsoft.com/office/drawing/2014/main" id="{5C414C13-C9F9-4BA2-B12B-B01CB4DE3618}"/>
              </a:ext>
            </a:extLst>
          </p:cNvPr>
          <p:cNvSpPr>
            <a:spLocks noChangeArrowheads="1"/>
          </p:cNvSpPr>
          <p:nvPr/>
        </p:nvSpPr>
        <p:spPr bwMode="auto">
          <a:xfrm>
            <a:off x="15003242" y="29378448"/>
            <a:ext cx="13716000" cy="83934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9128" tIns="349128" rIns="349128" bIns="349128"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endParaRPr lang="en-US" sz="2800" dirty="0"/>
          </a:p>
        </p:txBody>
      </p:sp>
      <p:sp>
        <p:nvSpPr>
          <p:cNvPr id="2065" name="Text Box 17"/>
          <p:cNvSpPr txBox="1">
            <a:spLocks noChangeArrowheads="1"/>
          </p:cNvSpPr>
          <p:nvPr/>
        </p:nvSpPr>
        <p:spPr bwMode="auto">
          <a:xfrm>
            <a:off x="0" y="-74613"/>
            <a:ext cx="43891200" cy="3537845"/>
          </a:xfrm>
          <a:prstGeom prst="rect">
            <a:avLst/>
          </a:prstGeom>
          <a:solidFill>
            <a:schemeClr val="bg1"/>
          </a:solidFill>
          <a:ln w="25400">
            <a:noFill/>
            <a:miter lim="800000"/>
            <a:headEnd/>
            <a:tailEnd/>
          </a:ln>
          <a:effectLst/>
          <a:extLst/>
        </p:spPr>
        <p:txBody>
          <a:bodyPr lIns="1047384" tIns="1047384" rIns="1047384" bIns="698256"/>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US" altLang="en-US" sz="10700" b="1" dirty="0">
              <a:latin typeface="Arial" charset="0"/>
            </a:endParaRPr>
          </a:p>
        </p:txBody>
      </p:sp>
      <p:sp>
        <p:nvSpPr>
          <p:cNvPr id="2074" name="Rectangle 26"/>
          <p:cNvSpPr>
            <a:spLocks noChangeArrowheads="1"/>
          </p:cNvSpPr>
          <p:nvPr/>
        </p:nvSpPr>
        <p:spPr bwMode="auto">
          <a:xfrm>
            <a:off x="0" y="3417873"/>
            <a:ext cx="43903106" cy="368300"/>
          </a:xfrm>
          <a:prstGeom prst="rect">
            <a:avLst/>
          </a:prstGeom>
          <a:solidFill>
            <a:srgbClr val="B1810B"/>
          </a:solidFill>
          <a:ln>
            <a:noFill/>
          </a:ln>
          <a:effectLst/>
          <a:extLst/>
        </p:spPr>
        <p:txBody>
          <a:bodyPr wrap="none" lIns="88679" tIns="44339" rIns="88679" bIns="44339" anchor="ctr"/>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US" altLang="en-US" sz="2300" dirty="0">
              <a:solidFill>
                <a:schemeClr val="hlink"/>
              </a:solidFill>
            </a:endParaRPr>
          </a:p>
        </p:txBody>
      </p:sp>
      <p:sp>
        <p:nvSpPr>
          <p:cNvPr id="2151" name="Text Box 103"/>
          <p:cNvSpPr txBox="1">
            <a:spLocks noChangeArrowheads="1"/>
          </p:cNvSpPr>
          <p:nvPr/>
        </p:nvSpPr>
        <p:spPr bwMode="auto">
          <a:xfrm>
            <a:off x="0" y="3788881"/>
            <a:ext cx="43891200" cy="3041330"/>
          </a:xfrm>
          <a:prstGeom prst="rect">
            <a:avLst/>
          </a:prstGeom>
          <a:solidFill>
            <a:schemeClr val="tx1"/>
          </a:solidFill>
          <a:ln>
            <a:noFill/>
          </a:ln>
          <a:effectLst/>
          <a:extLst/>
        </p:spPr>
        <p:txBody>
          <a:bodyPr lIns="182880" tIns="182880" rIns="182880" bIns="182880"/>
          <a:lstStyle>
            <a:lvl1pPr defTabSz="1016000">
              <a:defRPr sz="2400">
                <a:solidFill>
                  <a:schemeClr val="tx1"/>
                </a:solidFill>
                <a:latin typeface="Times" charset="0"/>
              </a:defRPr>
            </a:lvl1pPr>
            <a:lvl2pPr marL="508000" defTabSz="1016000">
              <a:defRPr sz="2400">
                <a:solidFill>
                  <a:schemeClr val="tx1"/>
                </a:solidFill>
                <a:latin typeface="Times" charset="0"/>
              </a:defRPr>
            </a:lvl2pPr>
            <a:lvl3pPr marL="1016000" defTabSz="1016000">
              <a:defRPr sz="2400">
                <a:solidFill>
                  <a:schemeClr val="tx1"/>
                </a:solidFill>
                <a:latin typeface="Times" charset="0"/>
              </a:defRPr>
            </a:lvl3pPr>
            <a:lvl4pPr marL="1524000" defTabSz="1016000">
              <a:defRPr sz="2400">
                <a:solidFill>
                  <a:schemeClr val="tx1"/>
                </a:solidFill>
                <a:latin typeface="Times" charset="0"/>
              </a:defRPr>
            </a:lvl4pPr>
            <a:lvl5pPr marL="2032000" defTabSz="1016000">
              <a:defRPr sz="2400">
                <a:solidFill>
                  <a:schemeClr val="tx1"/>
                </a:solidFill>
                <a:latin typeface="Times" charset="0"/>
              </a:defRPr>
            </a:lvl5pPr>
            <a:lvl6pPr marL="2489200" defTabSz="1016000" eaLnBrk="0" fontAlgn="base" hangingPunct="0">
              <a:spcBef>
                <a:spcPct val="0"/>
              </a:spcBef>
              <a:spcAft>
                <a:spcPct val="0"/>
              </a:spcAft>
              <a:defRPr sz="2400">
                <a:solidFill>
                  <a:schemeClr val="tx1"/>
                </a:solidFill>
                <a:latin typeface="Times" charset="0"/>
              </a:defRPr>
            </a:lvl6pPr>
            <a:lvl7pPr marL="2946400" defTabSz="1016000" eaLnBrk="0" fontAlgn="base" hangingPunct="0">
              <a:spcBef>
                <a:spcPct val="0"/>
              </a:spcBef>
              <a:spcAft>
                <a:spcPct val="0"/>
              </a:spcAft>
              <a:defRPr sz="2400">
                <a:solidFill>
                  <a:schemeClr val="tx1"/>
                </a:solidFill>
                <a:latin typeface="Times" charset="0"/>
              </a:defRPr>
            </a:lvl7pPr>
            <a:lvl8pPr marL="3403600" defTabSz="1016000" eaLnBrk="0" fontAlgn="base" hangingPunct="0">
              <a:spcBef>
                <a:spcPct val="0"/>
              </a:spcBef>
              <a:spcAft>
                <a:spcPct val="0"/>
              </a:spcAft>
              <a:defRPr sz="2400">
                <a:solidFill>
                  <a:schemeClr val="tx1"/>
                </a:solidFill>
                <a:latin typeface="Times" charset="0"/>
              </a:defRPr>
            </a:lvl8pPr>
            <a:lvl9pPr marL="3860800" defTabSz="1016000" eaLnBrk="0" fontAlgn="base" hangingPunct="0">
              <a:spcBef>
                <a:spcPct val="0"/>
              </a:spcBef>
              <a:spcAft>
                <a:spcPct val="0"/>
              </a:spcAft>
              <a:defRPr sz="2400">
                <a:solidFill>
                  <a:schemeClr val="tx1"/>
                </a:solidFill>
                <a:latin typeface="Times" charset="0"/>
              </a:defRPr>
            </a:lvl9pPr>
          </a:lstStyle>
          <a:p>
            <a:pPr algn="ctr">
              <a:spcBef>
                <a:spcPct val="20000"/>
              </a:spcBef>
            </a:pPr>
            <a:r>
              <a:rPr lang="en-IN" sz="4800" b="1" dirty="0">
                <a:solidFill>
                  <a:schemeClr val="bg1"/>
                </a:solidFill>
                <a:latin typeface="Arial" panose="020B0604020202020204" pitchFamily="34" charset="0"/>
                <a:cs typeface="Arial" panose="020B0604020202020204" pitchFamily="34" charset="0"/>
              </a:rPr>
              <a:t>Raghav Tamhankar, Sanchit Khattar, Xiangyi Che, Siyu Zhu, Matthew A. Lanham</a:t>
            </a:r>
          </a:p>
          <a:p>
            <a:pPr algn="ctr">
              <a:spcBef>
                <a:spcPct val="20000"/>
              </a:spcBef>
            </a:pPr>
            <a:r>
              <a:rPr lang="en-IN" sz="4800" dirty="0">
                <a:solidFill>
                  <a:schemeClr val="bg1"/>
                </a:solidFill>
                <a:latin typeface="Arial" panose="020B0604020202020204" pitchFamily="34" charset="0"/>
                <a:cs typeface="Arial" panose="020B0604020202020204" pitchFamily="34" charset="0"/>
              </a:rPr>
              <a:t>Purdue University Krannert School of Management</a:t>
            </a:r>
          </a:p>
          <a:p>
            <a:pPr algn="ctr">
              <a:spcBef>
                <a:spcPct val="20000"/>
              </a:spcBef>
            </a:pPr>
            <a:r>
              <a:rPr lang="en-IN" sz="4800" dirty="0">
                <a:solidFill>
                  <a:schemeClr val="bg1"/>
                </a:solidFill>
                <a:latin typeface="Arial" panose="020B0604020202020204" pitchFamily="34" charset="0"/>
                <a:cs typeface="Arial" panose="020B0604020202020204" pitchFamily="34" charset="0"/>
              </a:rPr>
              <a:t>rtamhank@purdue.edu; skhattar@purdue.edu; che4@purdue.edu; zhu554@purdue.edu; lanhamm@purdue.edu</a:t>
            </a:r>
            <a:endParaRPr lang="en-GB" altLang="en-US" sz="4800" dirty="0">
              <a:solidFill>
                <a:schemeClr val="bg1"/>
              </a:solidFill>
              <a:latin typeface="Arial" charset="0"/>
            </a:endParaRPr>
          </a:p>
        </p:txBody>
      </p:sp>
      <p:sp>
        <p:nvSpPr>
          <p:cNvPr id="2154" name="Rectangle 106"/>
          <p:cNvSpPr>
            <a:spLocks noChangeArrowheads="1"/>
          </p:cNvSpPr>
          <p:nvPr/>
        </p:nvSpPr>
        <p:spPr bwMode="auto">
          <a:xfrm>
            <a:off x="989806" y="7436279"/>
            <a:ext cx="13716000" cy="775686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9128" tIns="349128" rIns="349128" bIns="349128"/>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spcBef>
                <a:spcPct val="50000"/>
              </a:spcBef>
            </a:pPr>
            <a:r>
              <a:rPr lang="en-US" sz="2600" dirty="0">
                <a:latin typeface="Arial" panose="020B0604020202020204" pitchFamily="34" charset="0"/>
                <a:cs typeface="Arial" panose="020B0604020202020204" pitchFamily="34" charset="0"/>
              </a:rPr>
              <a:t>In collaboration with a national retailer, this study focused on assessing the impact of sales prediction accuracy when clustering sparse demand products in various ways, while trying to identify scenarios when framing the problem as a regression-problem or classification-problem would lead to the best demand decision-support. This problem is motivated by the fact that modeling very sparse demand products is hard. Some retailers frame the prediction problem as a classification problem, where they obtain the propensity that a product will sell or not sell within a specified planning horizon, or they might model it in a regression setting that is plagued by many zeros in the response. In our study, we clustered products using k-means, SOMs, and HDBSCAN algorithms using lifecycles, failure rates, product usability, and market-type features. We found there was a consistent story behind the clusters generated, which was primarily distinguished by particular demand patterns. Next, we aggregated the clustering results into a single input feature, which led to improved prediction accuracy of the predictive models we examined. When forecasting sales, we investigated a variety of different regression- and classification-type models and report a short list of those models that performed the best in each case. Lastly, we identify certain scenarios we observed when modeling the problem a classification problem versus a regression problem, so that our partner could be more strategic in how they use these forecasts for their assortment decision.</a:t>
            </a:r>
            <a:endParaRPr lang="en-AU" altLang="en-US" sz="2600" dirty="0">
              <a:latin typeface="Arial" panose="020B0604020202020204" pitchFamily="34" charset="0"/>
              <a:ea typeface="Arial" charset="0"/>
              <a:cs typeface="Arial" panose="020B0604020202020204" pitchFamily="34" charset="0"/>
            </a:endParaRPr>
          </a:p>
        </p:txBody>
      </p:sp>
      <p:sp>
        <p:nvSpPr>
          <p:cNvPr id="2155" name="Rectangle 107"/>
          <p:cNvSpPr>
            <a:spLocks noChangeArrowheads="1"/>
          </p:cNvSpPr>
          <p:nvPr/>
        </p:nvSpPr>
        <p:spPr bwMode="auto">
          <a:xfrm>
            <a:off x="29100683" y="28247138"/>
            <a:ext cx="13716000" cy="66321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9128" tIns="349128" rIns="349128" bIns="349128"/>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endParaRPr lang="en-US" sz="2800" dirty="0">
              <a:latin typeface="Arial" panose="020B0604020202020204" pitchFamily="34" charset="0"/>
              <a:cs typeface="Arial" panose="020B0604020202020204" pitchFamily="34" charset="0"/>
            </a:endParaRPr>
          </a:p>
        </p:txBody>
      </p:sp>
      <p:sp>
        <p:nvSpPr>
          <p:cNvPr id="2158" name="Rectangle 110"/>
          <p:cNvSpPr>
            <a:spLocks noChangeArrowheads="1"/>
          </p:cNvSpPr>
          <p:nvPr/>
        </p:nvSpPr>
        <p:spPr bwMode="auto">
          <a:xfrm>
            <a:off x="29108400" y="6951835"/>
            <a:ext cx="13716000" cy="20369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9128" tIns="349128" rIns="349128" bIns="349128"/>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spcBef>
                <a:spcPct val="50000"/>
              </a:spcBef>
            </a:pPr>
            <a:r>
              <a:rPr lang="en-US" sz="2600" dirty="0">
                <a:latin typeface="Arial" panose="020B0604020202020204" pitchFamily="34" charset="0"/>
                <a:cs typeface="Arial" panose="020B0604020202020204" pitchFamily="34" charset="0"/>
              </a:rPr>
              <a:t>The clusters having high values of failure sales and intermediate value of percentage life cycle remaining correspond to fast moving products. Similarly, clusters containing products with low value of failure sales and extreme values of percentage life cycle remaining represent slow moving products. Different assortment strategies should thus be devised for these clusters to save costs.</a:t>
            </a:r>
          </a:p>
          <a:p>
            <a:pPr algn="just">
              <a:spcBef>
                <a:spcPct val="50000"/>
              </a:spcBef>
            </a:pPr>
            <a:r>
              <a:rPr lang="en-US" sz="2600" dirty="0">
                <a:latin typeface="Arial" panose="020B0604020202020204" pitchFamily="34" charset="0"/>
                <a:cs typeface="Arial" panose="020B0604020202020204" pitchFamily="34" charset="0"/>
              </a:rPr>
              <a:t>The clusters obtained through the algorithms were used as predictor variables to predict the sales in the regression and classification models. Four different data sets were created as shown in the image on the left. </a:t>
            </a:r>
            <a:endParaRPr lang="en-US" altLang="en-US" sz="2600" b="1" u="sng" dirty="0">
              <a:solidFill>
                <a:srgbClr val="000000"/>
              </a:solidFill>
              <a:latin typeface="Arial" panose="020B0604020202020204" pitchFamily="34" charset="0"/>
              <a:cs typeface="Arial" panose="020B0604020202020204" pitchFamily="34" charset="0"/>
            </a:endParaRPr>
          </a:p>
          <a:p>
            <a:pPr algn="just">
              <a:spcBef>
                <a:spcPct val="50000"/>
              </a:spcBef>
            </a:pPr>
            <a:endParaRPr lang="en-US" altLang="en-US" sz="2600" b="1" u="sng" dirty="0">
              <a:solidFill>
                <a:srgbClr val="000000"/>
              </a:solidFill>
              <a:latin typeface="Arial" panose="020B0604020202020204" pitchFamily="34" charset="0"/>
              <a:cs typeface="Arial" panose="020B0604020202020204" pitchFamily="34" charset="0"/>
            </a:endParaRPr>
          </a:p>
          <a:p>
            <a:pPr algn="just">
              <a:spcBef>
                <a:spcPct val="50000"/>
              </a:spcBef>
            </a:pPr>
            <a:r>
              <a:rPr lang="en-US" altLang="en-US" sz="2600" b="1" u="sng" dirty="0">
                <a:solidFill>
                  <a:srgbClr val="000000"/>
                </a:solidFill>
                <a:latin typeface="Arial" panose="020B0604020202020204" pitchFamily="34" charset="0"/>
                <a:cs typeface="Arial" panose="020B0604020202020204" pitchFamily="34" charset="0"/>
              </a:rPr>
              <a:t>Classification Model Comparison</a:t>
            </a:r>
          </a:p>
          <a:p>
            <a:pPr algn="just">
              <a:spcBef>
                <a:spcPct val="50000"/>
              </a:spcBef>
            </a:pPr>
            <a:endParaRPr lang="en-US" altLang="en-US" sz="2600" b="1" dirty="0">
              <a:solidFill>
                <a:srgbClr val="000000"/>
              </a:solidFill>
              <a:latin typeface="Arial" panose="020B0604020202020204" pitchFamily="34" charset="0"/>
              <a:cs typeface="Arial" panose="020B0604020202020204" pitchFamily="34" charset="0"/>
            </a:endParaRPr>
          </a:p>
          <a:p>
            <a:pPr algn="just">
              <a:spcBef>
                <a:spcPct val="50000"/>
              </a:spcBef>
            </a:pPr>
            <a:endParaRPr lang="en-US" altLang="en-US" sz="2600" b="1" dirty="0">
              <a:solidFill>
                <a:srgbClr val="000000"/>
              </a:solidFill>
              <a:latin typeface="Arial" panose="020B0604020202020204" pitchFamily="34" charset="0"/>
              <a:cs typeface="Arial" panose="020B0604020202020204" pitchFamily="34" charset="0"/>
            </a:endParaRPr>
          </a:p>
          <a:p>
            <a:pPr algn="just">
              <a:spcBef>
                <a:spcPct val="50000"/>
              </a:spcBef>
            </a:pPr>
            <a:endParaRPr lang="en-US" altLang="en-US" sz="2600" b="1" dirty="0">
              <a:solidFill>
                <a:srgbClr val="000000"/>
              </a:solidFill>
              <a:latin typeface="Arial" panose="020B0604020202020204" pitchFamily="34" charset="0"/>
              <a:cs typeface="Arial" panose="020B0604020202020204" pitchFamily="34" charset="0"/>
            </a:endParaRPr>
          </a:p>
          <a:p>
            <a:pPr>
              <a:spcBef>
                <a:spcPct val="50000"/>
              </a:spcBef>
            </a:pPr>
            <a:r>
              <a:rPr lang="en-US" altLang="en-US" sz="2600" b="1" u="sng" dirty="0">
                <a:solidFill>
                  <a:srgbClr val="000000"/>
                </a:solidFill>
                <a:latin typeface="Arial" panose="020B0604020202020204" pitchFamily="34" charset="0"/>
                <a:cs typeface="Arial" panose="020B0604020202020204" pitchFamily="34" charset="0"/>
              </a:rPr>
              <a:t>Probability Calibration Plot</a:t>
            </a:r>
          </a:p>
          <a:p>
            <a:pPr>
              <a:spcBef>
                <a:spcPct val="50000"/>
              </a:spcBef>
            </a:pPr>
            <a:endParaRPr lang="en-US" altLang="en-US" sz="2600" b="1" u="sng" dirty="0">
              <a:solidFill>
                <a:srgbClr val="000000"/>
              </a:solidFill>
              <a:latin typeface="Arial" panose="020B0604020202020204" pitchFamily="34" charset="0"/>
              <a:cs typeface="Arial" panose="020B0604020202020204" pitchFamily="34" charset="0"/>
            </a:endParaRPr>
          </a:p>
          <a:p>
            <a:pPr>
              <a:spcBef>
                <a:spcPct val="50000"/>
              </a:spcBef>
            </a:pPr>
            <a:endParaRPr lang="en-US" altLang="en-US" sz="2600" b="1" u="sng" dirty="0">
              <a:solidFill>
                <a:srgbClr val="000000"/>
              </a:solidFill>
              <a:latin typeface="Arial" panose="020B0604020202020204" pitchFamily="34" charset="0"/>
              <a:cs typeface="Arial" panose="020B0604020202020204" pitchFamily="34" charset="0"/>
            </a:endParaRPr>
          </a:p>
          <a:p>
            <a:pPr>
              <a:spcBef>
                <a:spcPct val="50000"/>
              </a:spcBef>
            </a:pPr>
            <a:endParaRPr lang="en-US" altLang="en-US" sz="2600" b="1" u="sng" dirty="0">
              <a:solidFill>
                <a:srgbClr val="000000"/>
              </a:solidFill>
              <a:latin typeface="Arial" panose="020B0604020202020204" pitchFamily="34" charset="0"/>
              <a:cs typeface="Arial" panose="020B0604020202020204" pitchFamily="34" charset="0"/>
            </a:endParaRPr>
          </a:p>
          <a:p>
            <a:pPr>
              <a:spcBef>
                <a:spcPct val="50000"/>
              </a:spcBef>
            </a:pPr>
            <a:endParaRPr lang="en-US" altLang="en-US" sz="2600" b="1" u="sng" dirty="0">
              <a:solidFill>
                <a:srgbClr val="000000"/>
              </a:solidFill>
              <a:latin typeface="Arial" panose="020B0604020202020204" pitchFamily="34" charset="0"/>
              <a:cs typeface="Arial" panose="020B0604020202020204" pitchFamily="34" charset="0"/>
            </a:endParaRPr>
          </a:p>
          <a:p>
            <a:pPr>
              <a:spcBef>
                <a:spcPct val="50000"/>
              </a:spcBef>
            </a:pPr>
            <a:endParaRPr lang="en-US" altLang="en-US" sz="2600" b="1" u="sng" dirty="0">
              <a:solidFill>
                <a:srgbClr val="000000"/>
              </a:solidFill>
              <a:latin typeface="Arial" panose="020B0604020202020204" pitchFamily="34" charset="0"/>
              <a:cs typeface="Arial" panose="020B0604020202020204" pitchFamily="34" charset="0"/>
            </a:endParaRPr>
          </a:p>
          <a:p>
            <a:pPr>
              <a:spcBef>
                <a:spcPct val="50000"/>
              </a:spcBef>
            </a:pPr>
            <a:endParaRPr lang="en-US" altLang="en-US" sz="2600" b="1" u="sng" dirty="0">
              <a:solidFill>
                <a:srgbClr val="000000"/>
              </a:solidFill>
              <a:latin typeface="Arial" panose="020B0604020202020204" pitchFamily="34" charset="0"/>
              <a:cs typeface="Arial" panose="020B0604020202020204" pitchFamily="34" charset="0"/>
            </a:endParaRPr>
          </a:p>
          <a:p>
            <a:pPr>
              <a:spcBef>
                <a:spcPct val="50000"/>
              </a:spcBef>
            </a:pPr>
            <a:endParaRPr lang="en-US" altLang="en-US" sz="2600" b="1" u="sng" dirty="0">
              <a:solidFill>
                <a:srgbClr val="000000"/>
              </a:solidFill>
              <a:latin typeface="Arial" panose="020B0604020202020204" pitchFamily="34" charset="0"/>
              <a:cs typeface="Arial" panose="020B0604020202020204" pitchFamily="34" charset="0"/>
            </a:endParaRPr>
          </a:p>
          <a:p>
            <a:pPr>
              <a:spcBef>
                <a:spcPct val="50000"/>
              </a:spcBef>
            </a:pPr>
            <a:endParaRPr lang="en-US" altLang="en-US" sz="2600" b="1" u="sng" dirty="0">
              <a:solidFill>
                <a:srgbClr val="000000"/>
              </a:solidFill>
              <a:latin typeface="Arial" panose="020B0604020202020204" pitchFamily="34" charset="0"/>
              <a:cs typeface="Arial" panose="020B0604020202020204" pitchFamily="34" charset="0"/>
            </a:endParaRPr>
          </a:p>
          <a:p>
            <a:pPr>
              <a:spcBef>
                <a:spcPct val="50000"/>
              </a:spcBef>
            </a:pPr>
            <a:endParaRPr lang="en-US" altLang="en-US" sz="2600" b="1" u="sng" dirty="0">
              <a:solidFill>
                <a:srgbClr val="000000"/>
              </a:solidFill>
              <a:latin typeface="Arial" panose="020B0604020202020204" pitchFamily="34" charset="0"/>
              <a:cs typeface="Arial" panose="020B0604020202020204" pitchFamily="34" charset="0"/>
            </a:endParaRPr>
          </a:p>
          <a:p>
            <a:pPr>
              <a:spcBef>
                <a:spcPct val="50000"/>
              </a:spcBef>
            </a:pPr>
            <a:endParaRPr lang="en-US" sz="2000" dirty="0">
              <a:latin typeface="Arial" panose="020B0604020202020204" pitchFamily="34" charset="0"/>
              <a:cs typeface="Arial" panose="020B0604020202020204" pitchFamily="34" charset="0"/>
            </a:endParaRPr>
          </a:p>
          <a:p>
            <a:pPr>
              <a:spcBef>
                <a:spcPct val="50000"/>
              </a:spcBef>
            </a:pPr>
            <a:r>
              <a:rPr lang="en-US" sz="2600" dirty="0">
                <a:latin typeface="Arial" panose="020B0604020202020204" pitchFamily="34" charset="0"/>
                <a:cs typeface="Arial" panose="020B0604020202020204" pitchFamily="34" charset="0"/>
              </a:rPr>
              <a:t>While predicting probability of sparse demand products, the KPI should be sensitivity, and how well the models perform based on a probability calibration plot. The reason being that propensities are used to rank products to be included in the assortment. While the bagged logistic regression and logit classification models performed essentially the same based on sensitivity and AUC, we recommend using bagged logistic model based on noticeable differentiation in these models based in the calibration plot.</a:t>
            </a:r>
          </a:p>
          <a:p>
            <a:pPr>
              <a:spcBef>
                <a:spcPct val="50000"/>
              </a:spcBef>
            </a:pPr>
            <a:r>
              <a:rPr lang="en-US" altLang="en-US" sz="2600" b="1" u="sng" dirty="0">
                <a:solidFill>
                  <a:srgbClr val="000000"/>
                </a:solidFill>
                <a:latin typeface="Arial" panose="020B0604020202020204" pitchFamily="34" charset="0"/>
                <a:cs typeface="Arial" panose="020B0604020202020204" pitchFamily="34" charset="0"/>
              </a:rPr>
              <a:t>Regression Model Comparison:</a:t>
            </a:r>
          </a:p>
          <a:p>
            <a:pPr>
              <a:spcBef>
                <a:spcPct val="50000"/>
              </a:spcBef>
            </a:pPr>
            <a:endParaRPr lang="en-US" altLang="en-US" sz="2600" b="1" u="sng" dirty="0">
              <a:solidFill>
                <a:srgbClr val="000000"/>
              </a:solidFill>
              <a:latin typeface="Arial" panose="020B0604020202020204" pitchFamily="34" charset="0"/>
              <a:cs typeface="Arial" panose="020B0604020202020204" pitchFamily="34" charset="0"/>
            </a:endParaRPr>
          </a:p>
          <a:p>
            <a:pPr algn="just">
              <a:spcBef>
                <a:spcPct val="50000"/>
              </a:spcBef>
            </a:pPr>
            <a:endParaRPr lang="en-US" sz="2600" dirty="0">
              <a:latin typeface="Arial" panose="020B0604020202020204" pitchFamily="34" charset="0"/>
              <a:cs typeface="Arial" panose="020B0604020202020204" pitchFamily="34" charset="0"/>
            </a:endParaRPr>
          </a:p>
          <a:p>
            <a:pPr algn="just">
              <a:spcBef>
                <a:spcPct val="50000"/>
              </a:spcBef>
            </a:pPr>
            <a:endParaRPr lang="en-US" sz="2600" dirty="0">
              <a:latin typeface="Arial" panose="020B0604020202020204" pitchFamily="34" charset="0"/>
              <a:cs typeface="Arial" panose="020B0604020202020204" pitchFamily="34" charset="0"/>
            </a:endParaRPr>
          </a:p>
          <a:p>
            <a:pPr algn="just">
              <a:spcBef>
                <a:spcPct val="50000"/>
              </a:spcBef>
            </a:pPr>
            <a:endParaRPr lang="en-US" sz="1000" dirty="0">
              <a:latin typeface="Arial" panose="020B0604020202020204" pitchFamily="34" charset="0"/>
              <a:cs typeface="Arial" panose="020B0604020202020204" pitchFamily="34" charset="0"/>
            </a:endParaRPr>
          </a:p>
          <a:p>
            <a:pPr algn="just">
              <a:spcBef>
                <a:spcPct val="50000"/>
              </a:spcBef>
            </a:pPr>
            <a:endParaRPr lang="en-US" sz="700" dirty="0">
              <a:latin typeface="Arial" panose="020B0604020202020204" pitchFamily="34" charset="0"/>
              <a:cs typeface="Arial" panose="020B0604020202020204" pitchFamily="34" charset="0"/>
            </a:endParaRPr>
          </a:p>
          <a:p>
            <a:pPr algn="just">
              <a:spcBef>
                <a:spcPct val="50000"/>
              </a:spcBef>
            </a:pPr>
            <a:r>
              <a:rPr lang="en-US" sz="2600" dirty="0">
                <a:latin typeface="Arial" panose="020B0604020202020204" pitchFamily="34" charset="0"/>
                <a:cs typeface="Arial" panose="020B0604020202020204" pitchFamily="34" charset="0"/>
              </a:rPr>
              <a:t>Performance KPI in this model is highest accuracy and amount improvement in the model. Based on these metrics, Zero-inflated Poisson Regression model is the best for predicting sales quantity. The R-squared obtained is 90.59% and has a 2 % lift in accuracy after addition of clusters.</a:t>
            </a:r>
          </a:p>
        </p:txBody>
      </p:sp>
      <p:sp>
        <p:nvSpPr>
          <p:cNvPr id="2174" name="Text Box 126"/>
          <p:cNvSpPr txBox="1">
            <a:spLocks noChangeArrowheads="1"/>
          </p:cNvSpPr>
          <p:nvPr/>
        </p:nvSpPr>
        <p:spPr bwMode="auto">
          <a:xfrm>
            <a:off x="5867399" y="128353"/>
            <a:ext cx="31788101"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9500" b="1" dirty="0">
                <a:latin typeface="Arial" panose="020B0604020202020204" pitchFamily="34" charset="0"/>
                <a:cs typeface="Arial" panose="020B0604020202020204" pitchFamily="34" charset="0"/>
              </a:rPr>
              <a:t>Clustering and Prediction Problem Framing for Sparse Demand Products</a:t>
            </a:r>
            <a:endParaRPr lang="en-US" sz="9500" dirty="0">
              <a:latin typeface="Arial" panose="020B0604020202020204" pitchFamily="34" charset="0"/>
              <a:cs typeface="Arial" panose="020B0604020202020204" pitchFamily="34" charset="0"/>
            </a:endParaRPr>
          </a:p>
        </p:txBody>
      </p:sp>
      <p:sp>
        <p:nvSpPr>
          <p:cNvPr id="2" name="TextBox 1"/>
          <p:cNvSpPr txBox="1"/>
          <p:nvPr/>
        </p:nvSpPr>
        <p:spPr>
          <a:xfrm>
            <a:off x="989805" y="6949749"/>
            <a:ext cx="13716001" cy="692497"/>
          </a:xfrm>
          <a:prstGeom prst="rect">
            <a:avLst/>
          </a:prstGeom>
          <a:solidFill>
            <a:srgbClr val="B1810B"/>
          </a:solidFill>
        </p:spPr>
        <p:txBody>
          <a:bodyPr wrap="square" rtlCol="0">
            <a:spAutoFit/>
          </a:bodyPr>
          <a:lstStyle/>
          <a:p>
            <a:pPr algn="ctr">
              <a:spcBef>
                <a:spcPct val="50000"/>
              </a:spcBef>
            </a:pPr>
            <a:r>
              <a:rPr lang="en-US" altLang="en-US" sz="3900" b="1" dirty="0">
                <a:latin typeface="Arial" charset="0"/>
              </a:rPr>
              <a:t>Abstract</a:t>
            </a:r>
            <a:endParaRPr lang="en-US" altLang="en-US" sz="3900" dirty="0">
              <a:latin typeface="Arial" charset="0"/>
            </a:endParaRPr>
          </a:p>
        </p:txBody>
      </p:sp>
      <p:sp>
        <p:nvSpPr>
          <p:cNvPr id="37" name="TextBox 36"/>
          <p:cNvSpPr txBox="1"/>
          <p:nvPr/>
        </p:nvSpPr>
        <p:spPr>
          <a:xfrm>
            <a:off x="29086274" y="27600949"/>
            <a:ext cx="13738125" cy="692497"/>
          </a:xfrm>
          <a:prstGeom prst="rect">
            <a:avLst/>
          </a:prstGeom>
          <a:solidFill>
            <a:srgbClr val="B1810B"/>
          </a:solidFill>
        </p:spPr>
        <p:txBody>
          <a:bodyPr wrap="square" rtlCol="0">
            <a:spAutoFit/>
          </a:bodyPr>
          <a:lstStyle/>
          <a:p>
            <a:pPr algn="ctr">
              <a:spcBef>
                <a:spcPct val="50000"/>
              </a:spcBef>
            </a:pPr>
            <a:r>
              <a:rPr lang="en-US" altLang="en-US" sz="3900" b="1" dirty="0">
                <a:latin typeface="Arial" charset="0"/>
              </a:rPr>
              <a:t>Conclusions</a:t>
            </a:r>
            <a:endParaRPr lang="en-US" altLang="en-US" sz="3900" dirty="0">
              <a:latin typeface="Arial" charset="0"/>
            </a:endParaRPr>
          </a:p>
        </p:txBody>
      </p:sp>
      <p:sp>
        <p:nvSpPr>
          <p:cNvPr id="32" name="Rectangle 108"/>
          <p:cNvSpPr>
            <a:spLocks noChangeArrowheads="1"/>
          </p:cNvSpPr>
          <p:nvPr/>
        </p:nvSpPr>
        <p:spPr bwMode="auto">
          <a:xfrm>
            <a:off x="15021205" y="6951836"/>
            <a:ext cx="13716000" cy="2147592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9128" tIns="349128" rIns="349128" bIns="349128"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endParaRPr lang="en-US" sz="2600" dirty="0">
              <a:latin typeface="Arial" panose="020B0604020202020204" pitchFamily="34" charset="0"/>
              <a:cs typeface="Arial" panose="020B0604020202020204" pitchFamily="34" charset="0"/>
            </a:endParaRPr>
          </a:p>
          <a:p>
            <a:pPr algn="just"/>
            <a:endParaRPr lang="en-US" sz="2600" dirty="0">
              <a:latin typeface="Arial" panose="020B0604020202020204" pitchFamily="34" charset="0"/>
              <a:cs typeface="Arial" panose="020B0604020202020204" pitchFamily="34" charset="0"/>
            </a:endParaRPr>
          </a:p>
          <a:p>
            <a:pPr algn="just"/>
            <a:endParaRPr lang="en-US" sz="2600" b="1" dirty="0">
              <a:latin typeface="Arial" panose="020B0604020202020204" pitchFamily="34" charset="0"/>
              <a:ea typeface="Arial" charset="0"/>
              <a:cs typeface="Arial" panose="020B0604020202020204" pitchFamily="34" charset="0"/>
            </a:endParaRPr>
          </a:p>
          <a:p>
            <a:pPr algn="just"/>
            <a:endParaRPr lang="en-US" sz="2600" b="1" dirty="0">
              <a:latin typeface="Arial" panose="020B0604020202020204" pitchFamily="34" charset="0"/>
              <a:ea typeface="Arial" charset="0"/>
              <a:cs typeface="Arial" panose="020B0604020202020204" pitchFamily="34" charset="0"/>
            </a:endParaRPr>
          </a:p>
          <a:p>
            <a:pPr algn="just"/>
            <a:endParaRPr lang="en-US" sz="2600" b="1" dirty="0">
              <a:latin typeface="Arial" panose="020B0604020202020204" pitchFamily="34" charset="0"/>
              <a:ea typeface="Arial" charset="0"/>
              <a:cs typeface="Arial" panose="020B0604020202020204" pitchFamily="34" charset="0"/>
            </a:endParaRPr>
          </a:p>
          <a:p>
            <a:pPr algn="just"/>
            <a:endParaRPr lang="en-US" sz="2600" b="1" dirty="0">
              <a:latin typeface="Arial" panose="020B0604020202020204" pitchFamily="34" charset="0"/>
              <a:ea typeface="Arial" charset="0"/>
              <a:cs typeface="Arial" panose="020B0604020202020204" pitchFamily="34" charset="0"/>
            </a:endParaRPr>
          </a:p>
          <a:p>
            <a:pPr algn="just"/>
            <a:endParaRPr lang="en-US" sz="2600" b="1" dirty="0">
              <a:latin typeface="Arial" panose="020B0604020202020204" pitchFamily="34" charset="0"/>
              <a:ea typeface="Arial" charset="0"/>
              <a:cs typeface="Arial" panose="020B0604020202020204" pitchFamily="34" charset="0"/>
            </a:endParaRPr>
          </a:p>
          <a:p>
            <a:pPr algn="just"/>
            <a:endParaRPr lang="en-US" sz="2600" b="1" dirty="0">
              <a:latin typeface="Arial" panose="020B0604020202020204" pitchFamily="34" charset="0"/>
              <a:ea typeface="Arial" charset="0"/>
              <a:cs typeface="Arial" panose="020B0604020202020204" pitchFamily="34" charset="0"/>
            </a:endParaRPr>
          </a:p>
          <a:p>
            <a:pPr algn="just"/>
            <a:endParaRPr lang="en-US" sz="2600" b="1" dirty="0">
              <a:latin typeface="Arial" panose="020B0604020202020204" pitchFamily="34" charset="0"/>
              <a:ea typeface="Arial" charset="0"/>
              <a:cs typeface="Arial" panose="020B0604020202020204" pitchFamily="34" charset="0"/>
            </a:endParaRPr>
          </a:p>
          <a:p>
            <a:pPr algn="just"/>
            <a:endParaRPr lang="en-US" sz="2600" b="1" dirty="0">
              <a:latin typeface="Arial" panose="020B0604020202020204" pitchFamily="34" charset="0"/>
              <a:ea typeface="Arial" charset="0"/>
              <a:cs typeface="Arial" panose="020B0604020202020204" pitchFamily="34" charset="0"/>
            </a:endParaRPr>
          </a:p>
          <a:p>
            <a:pPr algn="just"/>
            <a:endParaRPr lang="en-US" sz="2600" b="1" dirty="0">
              <a:latin typeface="Arial" panose="020B0604020202020204" pitchFamily="34" charset="0"/>
              <a:ea typeface="Arial" charset="0"/>
              <a:cs typeface="Arial" panose="020B0604020202020204" pitchFamily="34" charset="0"/>
            </a:endParaRPr>
          </a:p>
          <a:p>
            <a:pPr algn="just"/>
            <a:endParaRPr lang="en-US" sz="2600" b="1" dirty="0">
              <a:latin typeface="Arial" panose="020B0604020202020204" pitchFamily="34" charset="0"/>
              <a:ea typeface="Arial" charset="0"/>
              <a:cs typeface="Arial" panose="020B0604020202020204" pitchFamily="34" charset="0"/>
            </a:endParaRPr>
          </a:p>
          <a:p>
            <a:pPr algn="just"/>
            <a:endParaRPr lang="en-US" sz="2600" b="1" dirty="0">
              <a:latin typeface="Arial" panose="020B0604020202020204" pitchFamily="34" charset="0"/>
              <a:ea typeface="Arial" charset="0"/>
              <a:cs typeface="Arial" panose="020B0604020202020204" pitchFamily="34" charset="0"/>
            </a:endParaRPr>
          </a:p>
          <a:p>
            <a:pPr algn="just"/>
            <a:endParaRPr lang="en-US" sz="2600" b="1" dirty="0">
              <a:latin typeface="Arial" panose="020B0604020202020204" pitchFamily="34" charset="0"/>
              <a:ea typeface="Arial" charset="0"/>
              <a:cs typeface="Arial" panose="020B0604020202020204" pitchFamily="34" charset="0"/>
            </a:endParaRPr>
          </a:p>
          <a:p>
            <a:pPr algn="just"/>
            <a:endParaRPr lang="en-US" sz="2600" b="1" dirty="0">
              <a:latin typeface="Arial" panose="020B0604020202020204" pitchFamily="34" charset="0"/>
              <a:ea typeface="Arial" charset="0"/>
              <a:cs typeface="Arial" panose="020B0604020202020204" pitchFamily="34" charset="0"/>
            </a:endParaRPr>
          </a:p>
          <a:p>
            <a:pPr algn="just"/>
            <a:endParaRPr lang="en-US" sz="2600" b="1" dirty="0">
              <a:latin typeface="Arial" panose="020B0604020202020204" pitchFamily="34" charset="0"/>
              <a:ea typeface="Arial" charset="0"/>
              <a:cs typeface="Arial" panose="020B0604020202020204" pitchFamily="34" charset="0"/>
            </a:endParaRPr>
          </a:p>
          <a:p>
            <a:pPr algn="just"/>
            <a:endParaRPr lang="en-US" sz="2600" b="1" dirty="0">
              <a:latin typeface="Arial" panose="020B0604020202020204" pitchFamily="34" charset="0"/>
              <a:ea typeface="Arial"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r>
              <a:rPr lang="en-US" sz="2600" b="1" dirty="0">
                <a:latin typeface="Arial" panose="020B0604020202020204" pitchFamily="34" charset="0"/>
                <a:cs typeface="Arial" panose="020B0604020202020204" pitchFamily="34" charset="0"/>
              </a:rPr>
              <a:t>Data Exploration and Preprocessing</a:t>
            </a:r>
            <a:endParaRPr lang="en-US" sz="2600" dirty="0">
              <a:latin typeface="Arial" panose="020B0604020202020204" pitchFamily="34" charset="0"/>
              <a:cs typeface="Arial" panose="020B0604020202020204" pitchFamily="34" charset="0"/>
            </a:endParaRPr>
          </a:p>
          <a:p>
            <a:pPr marL="900113" lvl="1" indent="-457200" algn="just">
              <a:buFont typeface="Arial" panose="020B0604020202020204" pitchFamily="34" charset="0"/>
              <a:buChar char="•"/>
            </a:pPr>
            <a:r>
              <a:rPr lang="en-US" sz="2600" dirty="0">
                <a:latin typeface="Arial" panose="020B0604020202020204" pitchFamily="34" charset="0"/>
                <a:cs typeface="Arial" panose="020B0604020202020204" pitchFamily="34" charset="0"/>
              </a:rPr>
              <a:t>All the irrelevant (insignificant to the objective) features were removed</a:t>
            </a:r>
          </a:p>
          <a:p>
            <a:pPr marL="900113" lvl="1" indent="-457200" algn="just">
              <a:buFont typeface="Arial" panose="020B0604020202020204" pitchFamily="34" charset="0"/>
              <a:buChar char="•"/>
            </a:pPr>
            <a:r>
              <a:rPr lang="en-US" sz="2600" dirty="0">
                <a:latin typeface="Arial" panose="020B0604020202020204" pitchFamily="34" charset="0"/>
                <a:cs typeface="Arial" panose="020B0604020202020204" pitchFamily="34" charset="0"/>
              </a:rPr>
              <a:t>Missing values were imputed using a model-based imputation approach</a:t>
            </a:r>
          </a:p>
          <a:p>
            <a:pPr marL="900113" lvl="1" indent="-457200" algn="just">
              <a:buFont typeface="Arial" panose="020B0604020202020204" pitchFamily="34" charset="0"/>
              <a:buChar char="•"/>
            </a:pPr>
            <a:r>
              <a:rPr lang="en-US" sz="2600" dirty="0">
                <a:latin typeface="Arial" panose="020B0604020202020204" pitchFamily="34" charset="0"/>
                <a:cs typeface="Arial" panose="020B0604020202020204" pitchFamily="34" charset="0"/>
              </a:rPr>
              <a:t>Numerical features were normalized to maintain scale-uniformity </a:t>
            </a:r>
          </a:p>
          <a:p>
            <a:pPr marL="900113" lvl="1" indent="-457200" algn="just">
              <a:buFont typeface="Arial" panose="020B0604020202020204" pitchFamily="34" charset="0"/>
              <a:buChar char="•"/>
            </a:pPr>
            <a:r>
              <a:rPr lang="en-US" sz="2600" dirty="0">
                <a:latin typeface="Arial" panose="020B0604020202020204" pitchFamily="34" charset="0"/>
                <a:cs typeface="Arial" panose="020B0604020202020204" pitchFamily="34" charset="0"/>
              </a:rPr>
              <a:t>Skewed variables were log-transformed to get tighter distributions</a:t>
            </a:r>
          </a:p>
          <a:p>
            <a:pPr marL="900113" lvl="1" indent="-457200" algn="just">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a:p>
            <a:br>
              <a:rPr lang="en-US" sz="2600" dirty="0">
                <a:latin typeface="Arial" panose="020B0604020202020204" pitchFamily="34" charset="0"/>
                <a:cs typeface="Arial" panose="020B0604020202020204" pitchFamily="34" charset="0"/>
              </a:rPr>
            </a:br>
            <a:endParaRPr lang="en-US" sz="2600" dirty="0">
              <a:latin typeface="Arial" panose="020B0604020202020204" pitchFamily="34" charset="0"/>
              <a:cs typeface="Arial" panose="020B0604020202020204" pitchFamily="34" charset="0"/>
            </a:endParaRPr>
          </a:p>
          <a:p>
            <a:endParaRPr lang="en-US" sz="2600" b="1" dirty="0">
              <a:latin typeface="Arial" panose="020B0604020202020204" pitchFamily="34" charset="0"/>
              <a:cs typeface="Arial" panose="020B0604020202020204" pitchFamily="34" charset="0"/>
            </a:endParaRPr>
          </a:p>
          <a:p>
            <a:endParaRPr lang="en-US" sz="2600" b="1" dirty="0">
              <a:latin typeface="Arial" panose="020B0604020202020204" pitchFamily="34" charset="0"/>
              <a:cs typeface="Arial" panose="020B0604020202020204" pitchFamily="34" charset="0"/>
            </a:endParaRPr>
          </a:p>
          <a:p>
            <a:r>
              <a:rPr lang="en-US" sz="2600" b="1" u="sng" dirty="0">
                <a:latin typeface="Arial" panose="020B0604020202020204" pitchFamily="34" charset="0"/>
                <a:cs typeface="Arial" panose="020B0604020202020204" pitchFamily="34" charset="0"/>
              </a:rPr>
              <a:t>Model Building and Comparison:</a:t>
            </a:r>
            <a:endParaRPr lang="en-US" sz="2600" u="sng" dirty="0">
              <a:latin typeface="Arial" panose="020B0604020202020204" pitchFamily="34" charset="0"/>
              <a:cs typeface="Arial" panose="020B0604020202020204" pitchFamily="34" charset="0"/>
            </a:endParaRPr>
          </a:p>
          <a:p>
            <a:pPr algn="just"/>
            <a:r>
              <a:rPr lang="en-US" sz="2600" dirty="0">
                <a:latin typeface="Arial" panose="020B0604020202020204" pitchFamily="34" charset="0"/>
                <a:cs typeface="Arial" panose="020B0604020202020204" pitchFamily="34" charset="0"/>
              </a:rPr>
              <a:t>a. </a:t>
            </a:r>
            <a:r>
              <a:rPr lang="en-US" sz="2600" u="sng" dirty="0">
                <a:latin typeface="Arial" panose="020B0604020202020204" pitchFamily="34" charset="0"/>
                <a:cs typeface="Arial" panose="020B0604020202020204" pitchFamily="34" charset="0"/>
              </a:rPr>
              <a:t>Data partition</a:t>
            </a:r>
            <a:endParaRPr lang="en-US" sz="2600" dirty="0">
              <a:latin typeface="Arial" panose="020B0604020202020204" pitchFamily="34" charset="0"/>
              <a:cs typeface="Arial" panose="020B0604020202020204" pitchFamily="34" charset="0"/>
            </a:endParaRPr>
          </a:p>
          <a:p>
            <a:pPr algn="just"/>
            <a:r>
              <a:rPr lang="en-US" sz="2600" dirty="0">
                <a:latin typeface="Arial" panose="020B0604020202020204" pitchFamily="34" charset="0"/>
                <a:cs typeface="Arial" panose="020B0604020202020204" pitchFamily="34" charset="0"/>
              </a:rPr>
              <a:t>Data was divided into an 80/20 train/test split, where the training set was used to train or build the models. The test set was used to assess, fine-tune, and compare the models for generalizability. Training and testing statistical performance measures were compared to identify and remove any models that might have overfit.</a:t>
            </a:r>
          </a:p>
          <a:p>
            <a:pPr algn="just"/>
            <a:endParaRPr lang="en-US" sz="2600" dirty="0">
              <a:latin typeface="Arial" panose="020B0604020202020204" pitchFamily="34" charset="0"/>
              <a:cs typeface="Arial" panose="020B0604020202020204" pitchFamily="34" charset="0"/>
            </a:endParaRPr>
          </a:p>
          <a:p>
            <a:pPr algn="just"/>
            <a:r>
              <a:rPr lang="en-US" sz="2600" dirty="0">
                <a:latin typeface="Arial" panose="020B0604020202020204" pitchFamily="34" charset="0"/>
                <a:cs typeface="Arial" panose="020B0604020202020204" pitchFamily="34" charset="0"/>
              </a:rPr>
              <a:t>b. </a:t>
            </a:r>
            <a:r>
              <a:rPr lang="en-US" sz="2600" u="sng" dirty="0">
                <a:latin typeface="Arial" panose="020B0604020202020204" pitchFamily="34" charset="0"/>
                <a:cs typeface="Arial" panose="020B0604020202020204" pitchFamily="34" charset="0"/>
              </a:rPr>
              <a:t>Clustering, Regression and Comparison</a:t>
            </a:r>
            <a:endParaRPr lang="en-US" sz="2600" dirty="0">
              <a:latin typeface="Arial" panose="020B0604020202020204" pitchFamily="34" charset="0"/>
              <a:cs typeface="Arial" panose="020B0604020202020204" pitchFamily="34" charset="0"/>
            </a:endParaRPr>
          </a:p>
          <a:p>
            <a:pPr algn="just"/>
            <a:r>
              <a:rPr lang="en-US" sz="2600" dirty="0">
                <a:latin typeface="Arial" panose="020B0604020202020204" pitchFamily="34" charset="0"/>
                <a:cs typeface="Arial" panose="020B0604020202020204" pitchFamily="34" charset="0"/>
              </a:rPr>
              <a:t>Unsupervised clustering was performed to group products with similar demand patterns and life cycles and further used as input feature in the supervised models for prediction.</a:t>
            </a:r>
          </a:p>
          <a:p>
            <a:endParaRPr lang="en-US" sz="2600" b="1" u="sng" dirty="0">
              <a:latin typeface="Arial" panose="020B0604020202020204" pitchFamily="34" charset="0"/>
              <a:cs typeface="Arial" panose="020B0604020202020204" pitchFamily="34" charset="0"/>
            </a:endParaRPr>
          </a:p>
          <a:p>
            <a:endParaRPr lang="en-US" sz="2600" b="1" u="sng" dirty="0">
              <a:latin typeface="Arial" panose="020B0604020202020204" pitchFamily="34" charset="0"/>
              <a:cs typeface="Arial" panose="020B0604020202020204" pitchFamily="34" charset="0"/>
            </a:endParaRPr>
          </a:p>
          <a:p>
            <a:endParaRPr lang="en-US" sz="2600" b="1" u="sng" dirty="0">
              <a:latin typeface="Arial" panose="020B0604020202020204" pitchFamily="34" charset="0"/>
              <a:cs typeface="Arial" panose="020B0604020202020204" pitchFamily="34" charset="0"/>
            </a:endParaRPr>
          </a:p>
          <a:p>
            <a:r>
              <a:rPr lang="en-US" sz="2600" dirty="0">
                <a:latin typeface="Arial" panose="020B0604020202020204" pitchFamily="34" charset="0"/>
                <a:cs typeface="Arial" panose="020B0604020202020204" pitchFamily="34" charset="0"/>
              </a:rPr>
              <a:t>Several clustering algorithms like k-means, SOMs and HDBSCAN were tested to cluster the products based on failure rates and percentage lifecycle remaining. This was carried out to identify products with similar demand patterns. SOMs segregated the products in 6 different clusters whereas HDBSCAN generated 4 different groups leaving out few products which couldn’t be associated with any group.</a:t>
            </a:r>
          </a:p>
          <a:p>
            <a:endParaRPr lang="en-US" sz="1000" b="1" u="sng" dirty="0">
              <a:latin typeface="Arial" panose="020B0604020202020204" pitchFamily="34" charset="0"/>
              <a:cs typeface="Arial" panose="020B0604020202020204" pitchFamily="34" charset="0"/>
            </a:endParaRPr>
          </a:p>
          <a:p>
            <a:r>
              <a:rPr lang="en-US" sz="2600" b="1" u="sng" dirty="0">
                <a:latin typeface="Arial" panose="020B0604020202020204" pitchFamily="34" charset="0"/>
                <a:cs typeface="Arial" panose="020B0604020202020204" pitchFamily="34" charset="0"/>
              </a:rPr>
              <a:t>Cluster Output-</a:t>
            </a:r>
          </a:p>
          <a:p>
            <a:endParaRPr lang="en-US" sz="2600" b="1" u="sng" dirty="0">
              <a:latin typeface="Arial" panose="020B0604020202020204" pitchFamily="34" charset="0"/>
              <a:cs typeface="Arial" panose="020B0604020202020204" pitchFamily="34" charset="0"/>
            </a:endParaRPr>
          </a:p>
          <a:p>
            <a:endParaRPr lang="en-US" sz="2600" b="1" u="sng" dirty="0">
              <a:latin typeface="Arial" panose="020B0604020202020204" pitchFamily="34" charset="0"/>
              <a:cs typeface="Arial" panose="020B0604020202020204" pitchFamily="34" charset="0"/>
            </a:endParaRPr>
          </a:p>
          <a:p>
            <a:endParaRPr lang="en-US" sz="2600" b="1" u="sng" dirty="0">
              <a:latin typeface="Arial" panose="020B0604020202020204" pitchFamily="34" charset="0"/>
              <a:cs typeface="Arial" panose="020B0604020202020204" pitchFamily="34" charset="0"/>
            </a:endParaRPr>
          </a:p>
          <a:p>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76351" y="-80888"/>
            <a:ext cx="5826755" cy="349605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484634"/>
            <a:ext cx="3943350" cy="2330450"/>
          </a:xfrm>
          <a:prstGeom prst="rect">
            <a:avLst/>
          </a:prstGeom>
        </p:spPr>
      </p:pic>
      <p:sp>
        <p:nvSpPr>
          <p:cNvPr id="77" name="Text Box 112"/>
          <p:cNvSpPr txBox="1">
            <a:spLocks noChangeArrowheads="1"/>
          </p:cNvSpPr>
          <p:nvPr/>
        </p:nvSpPr>
        <p:spPr bwMode="auto">
          <a:xfrm>
            <a:off x="996475" y="33632816"/>
            <a:ext cx="13666582" cy="413904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9128" tIns="349128" rIns="349128" bIns="349128"/>
          <a:lstStyle>
            <a:lvl1pPr defTabSz="1016000">
              <a:defRPr sz="2400">
                <a:solidFill>
                  <a:schemeClr val="tx1"/>
                </a:solidFill>
                <a:latin typeface="Times" charset="0"/>
              </a:defRPr>
            </a:lvl1pPr>
            <a:lvl2pPr marL="508000" defTabSz="1016000">
              <a:defRPr sz="2400">
                <a:solidFill>
                  <a:schemeClr val="tx1"/>
                </a:solidFill>
                <a:latin typeface="Times" charset="0"/>
              </a:defRPr>
            </a:lvl2pPr>
            <a:lvl3pPr marL="1016000" defTabSz="1016000">
              <a:defRPr sz="2400">
                <a:solidFill>
                  <a:schemeClr val="tx1"/>
                </a:solidFill>
                <a:latin typeface="Times" charset="0"/>
              </a:defRPr>
            </a:lvl3pPr>
            <a:lvl4pPr marL="1524000" defTabSz="1016000">
              <a:defRPr sz="2400">
                <a:solidFill>
                  <a:schemeClr val="tx1"/>
                </a:solidFill>
                <a:latin typeface="Times" charset="0"/>
              </a:defRPr>
            </a:lvl4pPr>
            <a:lvl5pPr marL="2032000" defTabSz="1016000">
              <a:defRPr sz="2400">
                <a:solidFill>
                  <a:schemeClr val="tx1"/>
                </a:solidFill>
                <a:latin typeface="Times" charset="0"/>
              </a:defRPr>
            </a:lvl5pPr>
            <a:lvl6pPr marL="2489200" defTabSz="1016000" eaLnBrk="0" fontAlgn="base" hangingPunct="0">
              <a:spcBef>
                <a:spcPct val="0"/>
              </a:spcBef>
              <a:spcAft>
                <a:spcPct val="0"/>
              </a:spcAft>
              <a:defRPr sz="2400">
                <a:solidFill>
                  <a:schemeClr val="tx1"/>
                </a:solidFill>
                <a:latin typeface="Times" charset="0"/>
              </a:defRPr>
            </a:lvl6pPr>
            <a:lvl7pPr marL="2946400" defTabSz="1016000" eaLnBrk="0" fontAlgn="base" hangingPunct="0">
              <a:spcBef>
                <a:spcPct val="0"/>
              </a:spcBef>
              <a:spcAft>
                <a:spcPct val="0"/>
              </a:spcAft>
              <a:defRPr sz="2400">
                <a:solidFill>
                  <a:schemeClr val="tx1"/>
                </a:solidFill>
                <a:latin typeface="Times" charset="0"/>
              </a:defRPr>
            </a:lvl7pPr>
            <a:lvl8pPr marL="3403600" defTabSz="1016000" eaLnBrk="0" fontAlgn="base" hangingPunct="0">
              <a:spcBef>
                <a:spcPct val="0"/>
              </a:spcBef>
              <a:spcAft>
                <a:spcPct val="0"/>
              </a:spcAft>
              <a:defRPr sz="2400">
                <a:solidFill>
                  <a:schemeClr val="tx1"/>
                </a:solidFill>
                <a:latin typeface="Times" charset="0"/>
              </a:defRPr>
            </a:lvl8pPr>
            <a:lvl9pPr marL="3860800" defTabSz="1016000" eaLnBrk="0" fontAlgn="base" hangingPunct="0">
              <a:spcBef>
                <a:spcPct val="0"/>
              </a:spcBef>
              <a:spcAft>
                <a:spcPct val="0"/>
              </a:spcAft>
              <a:defRPr sz="2400">
                <a:solidFill>
                  <a:schemeClr val="tx1"/>
                </a:solidFill>
                <a:latin typeface="Times" charset="0"/>
              </a:defRPr>
            </a:lvl9pPr>
          </a:lstStyle>
          <a:p>
            <a:pPr algn="just"/>
            <a:r>
              <a:rPr lang="en-US" sz="2600" b="1" u="sng" dirty="0">
                <a:latin typeface="Arial" panose="020B0604020202020204" pitchFamily="34" charset="0"/>
                <a:ea typeface="Arial" charset="0"/>
                <a:cs typeface="Arial" panose="020B0604020202020204" pitchFamily="34" charset="0"/>
              </a:rPr>
              <a:t>Data</a:t>
            </a:r>
          </a:p>
          <a:p>
            <a:pPr algn="just"/>
            <a:r>
              <a:rPr lang="en-US" sz="2600" dirty="0">
                <a:latin typeface="Arial" panose="020B0604020202020204" pitchFamily="34" charset="0"/>
                <a:ea typeface="Arial" charset="0"/>
                <a:cs typeface="Arial" panose="020B0604020202020204" pitchFamily="34" charset="0"/>
              </a:rPr>
              <a:t>The dataset provided by the client contains sale performance of different SKUs at different stores for a timeframe of 2 years. Apart from the sale figures, the data set also contains parameters that describe products’ characteristics, such as lifecycle, failure rates, sales coming from other channel, customer look up frequency, etc.</a:t>
            </a:r>
          </a:p>
          <a:p>
            <a:pPr algn="just"/>
            <a:endParaRPr lang="en-US" sz="2600" dirty="0">
              <a:latin typeface="Arial" panose="020B0604020202020204" pitchFamily="34" charset="0"/>
              <a:ea typeface="Arial" charset="0"/>
              <a:cs typeface="Arial" panose="020B0604020202020204" pitchFamily="34" charset="0"/>
            </a:endParaRPr>
          </a:p>
          <a:p>
            <a:pPr algn="just"/>
            <a:r>
              <a:rPr lang="en-US" sz="2600" b="1" u="sng" dirty="0">
                <a:latin typeface="Arial" panose="020B0604020202020204" pitchFamily="34" charset="0"/>
                <a:ea typeface="Arial" charset="0"/>
                <a:cs typeface="Arial" panose="020B0604020202020204" pitchFamily="34" charset="0"/>
              </a:rPr>
              <a:t>Schematic diagram</a:t>
            </a:r>
          </a:p>
          <a:p>
            <a:pPr algn="just"/>
            <a:r>
              <a:rPr lang="en-US" sz="2600" dirty="0">
                <a:latin typeface="Arial" panose="020B0604020202020204" pitchFamily="34" charset="0"/>
                <a:cs typeface="Arial" panose="020B0604020202020204" pitchFamily="34" charset="0"/>
              </a:rPr>
              <a:t>Below is a schematic representation of our analytics strategy. Essentially, we bifurcated our analysis by creating 3 analytical models. The grey colored model is the base model:</a:t>
            </a:r>
          </a:p>
        </p:txBody>
      </p:sp>
      <p:sp>
        <p:nvSpPr>
          <p:cNvPr id="78" name="TextBox 77"/>
          <p:cNvSpPr txBox="1"/>
          <p:nvPr/>
        </p:nvSpPr>
        <p:spPr>
          <a:xfrm>
            <a:off x="996475" y="33205181"/>
            <a:ext cx="13666582" cy="692497"/>
          </a:xfrm>
          <a:prstGeom prst="rect">
            <a:avLst/>
          </a:prstGeom>
          <a:solidFill>
            <a:srgbClr val="B1810B"/>
          </a:solidFill>
        </p:spPr>
        <p:txBody>
          <a:bodyPr wrap="square" rtlCol="0">
            <a:spAutoFit/>
          </a:bodyPr>
          <a:lstStyle/>
          <a:p>
            <a:pPr algn="ctr">
              <a:spcBef>
                <a:spcPct val="50000"/>
              </a:spcBef>
            </a:pPr>
            <a:r>
              <a:rPr lang="en-US" altLang="en-US" sz="3900" b="1" dirty="0">
                <a:latin typeface="Arial" charset="0"/>
              </a:rPr>
              <a:t>Methodology</a:t>
            </a:r>
          </a:p>
        </p:txBody>
      </p:sp>
      <p:grpSp>
        <p:nvGrpSpPr>
          <p:cNvPr id="291" name="Group 290"/>
          <p:cNvGrpSpPr/>
          <p:nvPr/>
        </p:nvGrpSpPr>
        <p:grpSpPr>
          <a:xfrm>
            <a:off x="989805" y="15881391"/>
            <a:ext cx="13716000" cy="17063173"/>
            <a:chOff x="955938" y="14266955"/>
            <a:chExt cx="13716000" cy="12936445"/>
          </a:xfrm>
        </p:grpSpPr>
        <p:sp>
          <p:nvSpPr>
            <p:cNvPr id="292" name="Text Box 112"/>
            <p:cNvSpPr txBox="1">
              <a:spLocks noChangeArrowheads="1"/>
            </p:cNvSpPr>
            <p:nvPr/>
          </p:nvSpPr>
          <p:spPr bwMode="auto">
            <a:xfrm>
              <a:off x="955938" y="14266955"/>
              <a:ext cx="13716000" cy="1293644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9128" tIns="349128" rIns="349128" bIns="349128"/>
            <a:lstStyle>
              <a:lvl1pPr defTabSz="1016000">
                <a:defRPr sz="2400">
                  <a:solidFill>
                    <a:schemeClr val="tx1"/>
                  </a:solidFill>
                  <a:latin typeface="Times" charset="0"/>
                </a:defRPr>
              </a:lvl1pPr>
              <a:lvl2pPr marL="508000" defTabSz="1016000">
                <a:defRPr sz="2400">
                  <a:solidFill>
                    <a:schemeClr val="tx1"/>
                  </a:solidFill>
                  <a:latin typeface="Times" charset="0"/>
                </a:defRPr>
              </a:lvl2pPr>
              <a:lvl3pPr marL="1016000" defTabSz="1016000">
                <a:defRPr sz="2400">
                  <a:solidFill>
                    <a:schemeClr val="tx1"/>
                  </a:solidFill>
                  <a:latin typeface="Times" charset="0"/>
                </a:defRPr>
              </a:lvl3pPr>
              <a:lvl4pPr marL="1524000" defTabSz="1016000">
                <a:defRPr sz="2400">
                  <a:solidFill>
                    <a:schemeClr val="tx1"/>
                  </a:solidFill>
                  <a:latin typeface="Times" charset="0"/>
                </a:defRPr>
              </a:lvl4pPr>
              <a:lvl5pPr marL="2032000" defTabSz="1016000">
                <a:defRPr sz="2400">
                  <a:solidFill>
                    <a:schemeClr val="tx1"/>
                  </a:solidFill>
                  <a:latin typeface="Times" charset="0"/>
                </a:defRPr>
              </a:lvl5pPr>
              <a:lvl6pPr marL="2489200" defTabSz="1016000" eaLnBrk="0" fontAlgn="base" hangingPunct="0">
                <a:spcBef>
                  <a:spcPct val="0"/>
                </a:spcBef>
                <a:spcAft>
                  <a:spcPct val="0"/>
                </a:spcAft>
                <a:defRPr sz="2400">
                  <a:solidFill>
                    <a:schemeClr val="tx1"/>
                  </a:solidFill>
                  <a:latin typeface="Times" charset="0"/>
                </a:defRPr>
              </a:lvl6pPr>
              <a:lvl7pPr marL="2946400" defTabSz="1016000" eaLnBrk="0" fontAlgn="base" hangingPunct="0">
                <a:spcBef>
                  <a:spcPct val="0"/>
                </a:spcBef>
                <a:spcAft>
                  <a:spcPct val="0"/>
                </a:spcAft>
                <a:defRPr sz="2400">
                  <a:solidFill>
                    <a:schemeClr val="tx1"/>
                  </a:solidFill>
                  <a:latin typeface="Times" charset="0"/>
                </a:defRPr>
              </a:lvl7pPr>
              <a:lvl8pPr marL="3403600" defTabSz="1016000" eaLnBrk="0" fontAlgn="base" hangingPunct="0">
                <a:spcBef>
                  <a:spcPct val="0"/>
                </a:spcBef>
                <a:spcAft>
                  <a:spcPct val="0"/>
                </a:spcAft>
                <a:defRPr sz="2400">
                  <a:solidFill>
                    <a:schemeClr val="tx1"/>
                  </a:solidFill>
                  <a:latin typeface="Times" charset="0"/>
                </a:defRPr>
              </a:lvl8pPr>
              <a:lvl9pPr marL="3860800" defTabSz="1016000" eaLnBrk="0" fontAlgn="base" hangingPunct="0">
                <a:spcBef>
                  <a:spcPct val="0"/>
                </a:spcBef>
                <a:spcAft>
                  <a:spcPct val="0"/>
                </a:spcAft>
                <a:defRPr sz="2400">
                  <a:solidFill>
                    <a:schemeClr val="tx1"/>
                  </a:solidFill>
                  <a:latin typeface="Times" charset="0"/>
                </a:defRPr>
              </a:lvl9pPr>
            </a:lstStyle>
            <a:p>
              <a:pPr algn="just"/>
              <a:endParaRPr lang="en-IN" sz="2800" dirty="0">
                <a:latin typeface="Arial" panose="020B0604020202020204" pitchFamily="34" charset="0"/>
                <a:cs typeface="Arial" panose="020B0604020202020204" pitchFamily="34" charset="0"/>
              </a:endParaRPr>
            </a:p>
          </p:txBody>
        </p:sp>
        <p:sp>
          <p:nvSpPr>
            <p:cNvPr id="295" name="TextBox 294"/>
            <p:cNvSpPr txBox="1"/>
            <p:nvPr/>
          </p:nvSpPr>
          <p:spPr>
            <a:xfrm>
              <a:off x="1143000" y="16535400"/>
              <a:ext cx="6477795" cy="523220"/>
            </a:xfrm>
            <a:prstGeom prst="rect">
              <a:avLst/>
            </a:prstGeom>
            <a:noFill/>
          </p:spPr>
          <p:txBody>
            <a:bodyPr wrap="square" rtlCol="0">
              <a:spAutoFit/>
            </a:bodyPr>
            <a:lstStyle/>
            <a:p>
              <a:pPr algn="just"/>
              <a:endParaRPr lang="en-IN" sz="2800" dirty="0">
                <a:latin typeface="Arial" panose="020B0604020202020204" pitchFamily="34" charset="0"/>
                <a:cs typeface="Arial" panose="020B0604020202020204" pitchFamily="34" charset="0"/>
              </a:endParaRPr>
            </a:p>
          </p:txBody>
        </p:sp>
        <p:sp>
          <p:nvSpPr>
            <p:cNvPr id="296" name="TextBox 295"/>
            <p:cNvSpPr txBox="1"/>
            <p:nvPr/>
          </p:nvSpPr>
          <p:spPr>
            <a:xfrm>
              <a:off x="1143000" y="23393400"/>
              <a:ext cx="13162229" cy="523220"/>
            </a:xfrm>
            <a:prstGeom prst="rect">
              <a:avLst/>
            </a:prstGeom>
            <a:noFill/>
          </p:spPr>
          <p:txBody>
            <a:bodyPr wrap="square" rtlCol="0">
              <a:spAutoFit/>
            </a:bodyPr>
            <a:lstStyle/>
            <a:p>
              <a:pPr algn="just"/>
              <a:endParaRPr lang="en-US" sz="2800" dirty="0">
                <a:latin typeface="Arial" charset="0"/>
                <a:ea typeface="Arial" charset="0"/>
                <a:cs typeface="Arial" charset="0"/>
              </a:endParaRPr>
            </a:p>
          </p:txBody>
        </p:sp>
      </p:grpSp>
      <p:sp>
        <p:nvSpPr>
          <p:cNvPr id="5" name="Rectangle 4">
            <a:extLst>
              <a:ext uri="{FF2B5EF4-FFF2-40B4-BE49-F238E27FC236}">
                <a16:creationId xmlns:a16="http://schemas.microsoft.com/office/drawing/2014/main" id="{F0135D28-099D-42BB-82DF-187789A0ABE7}"/>
              </a:ext>
            </a:extLst>
          </p:cNvPr>
          <p:cNvSpPr/>
          <p:nvPr/>
        </p:nvSpPr>
        <p:spPr>
          <a:xfrm>
            <a:off x="1102743" y="16227930"/>
            <a:ext cx="13475139" cy="17096988"/>
          </a:xfrm>
          <a:prstGeom prst="rect">
            <a:avLst/>
          </a:prstGeom>
        </p:spPr>
        <p:txBody>
          <a:bodyPr wrap="square">
            <a:spAutoFit/>
          </a:bodyPr>
          <a:lstStyle/>
          <a:p>
            <a:pPr algn="just">
              <a:spcBef>
                <a:spcPts val="0"/>
              </a:spcBef>
              <a:spcAft>
                <a:spcPts val="0"/>
              </a:spcAft>
            </a:pPr>
            <a:r>
              <a:rPr lang="en-US" sz="2600" dirty="0">
                <a:solidFill>
                  <a:srgbClr val="000000"/>
                </a:solidFill>
                <a:latin typeface="Arial" panose="020B0604020202020204" pitchFamily="34" charset="0"/>
                <a:cs typeface="Arial" panose="020B0604020202020204" pitchFamily="34" charset="0"/>
              </a:rPr>
              <a:t>The complexity of managing retail assortment has grown due to the increase in product variety and uncertainty in consumer preferences. One of the key inputs into the assortment decision is demand. In this study we focused on estimating demand for products with very sparse demand patterns. Products that often are plagued by the worst case scenario of intermittent (or very sparse demand) patterns are medications and spares.</a:t>
            </a:r>
          </a:p>
          <a:p>
            <a:pPr algn="just">
              <a:spcBef>
                <a:spcPts val="0"/>
              </a:spcBef>
              <a:spcAft>
                <a:spcPts val="0"/>
              </a:spcAft>
            </a:pPr>
            <a:endParaRPr lang="en-US" sz="2600" dirty="0">
              <a:solidFill>
                <a:srgbClr val="000000"/>
              </a:solidFill>
              <a:latin typeface="Arial" panose="020B0604020202020204" pitchFamily="34" charset="0"/>
              <a:cs typeface="Arial" panose="020B0604020202020204" pitchFamily="34" charset="0"/>
            </a:endParaRPr>
          </a:p>
          <a:p>
            <a:pPr algn="just">
              <a:spcBef>
                <a:spcPts val="0"/>
              </a:spcBef>
              <a:spcAft>
                <a:spcPts val="0"/>
              </a:spcAft>
            </a:pPr>
            <a:endParaRPr lang="en-US" sz="2600" dirty="0">
              <a:solidFill>
                <a:srgbClr val="000000"/>
              </a:solidFill>
              <a:latin typeface="Arial" panose="020B0604020202020204" pitchFamily="34" charset="0"/>
              <a:cs typeface="Arial" panose="020B0604020202020204" pitchFamily="34" charset="0"/>
            </a:endParaRPr>
          </a:p>
          <a:p>
            <a:pPr algn="just">
              <a:spcBef>
                <a:spcPts val="0"/>
              </a:spcBef>
              <a:spcAft>
                <a:spcPts val="0"/>
              </a:spcAft>
            </a:pPr>
            <a:endParaRPr lang="en-US" sz="2600" dirty="0">
              <a:solidFill>
                <a:srgbClr val="000000"/>
              </a:solidFill>
              <a:latin typeface="Arial" panose="020B0604020202020204" pitchFamily="34" charset="0"/>
              <a:cs typeface="Arial" panose="020B0604020202020204" pitchFamily="34" charset="0"/>
            </a:endParaRPr>
          </a:p>
          <a:p>
            <a:pPr algn="just">
              <a:spcBef>
                <a:spcPts val="0"/>
              </a:spcBef>
              <a:spcAft>
                <a:spcPts val="0"/>
              </a:spcAft>
            </a:pPr>
            <a:endParaRPr lang="en-US" sz="2600" dirty="0">
              <a:solidFill>
                <a:srgbClr val="000000"/>
              </a:solidFill>
              <a:latin typeface="Arial" panose="020B0604020202020204" pitchFamily="34" charset="0"/>
              <a:cs typeface="Arial" panose="020B0604020202020204" pitchFamily="34" charset="0"/>
            </a:endParaRPr>
          </a:p>
          <a:p>
            <a:pPr algn="just">
              <a:spcBef>
                <a:spcPts val="0"/>
              </a:spcBef>
              <a:spcAft>
                <a:spcPts val="0"/>
              </a:spcAft>
            </a:pPr>
            <a:endParaRPr lang="en-US" sz="2600" dirty="0">
              <a:solidFill>
                <a:srgbClr val="000000"/>
              </a:solidFill>
              <a:latin typeface="Arial" panose="020B0604020202020204" pitchFamily="34" charset="0"/>
              <a:cs typeface="Arial" panose="020B0604020202020204" pitchFamily="34" charset="0"/>
            </a:endParaRPr>
          </a:p>
          <a:p>
            <a:pPr algn="just">
              <a:spcBef>
                <a:spcPts val="0"/>
              </a:spcBef>
              <a:spcAft>
                <a:spcPts val="0"/>
              </a:spcAft>
            </a:pPr>
            <a:endParaRPr lang="en-US" sz="2600" dirty="0">
              <a:solidFill>
                <a:srgbClr val="000000"/>
              </a:solidFill>
              <a:latin typeface="Arial" panose="020B0604020202020204" pitchFamily="34" charset="0"/>
              <a:cs typeface="Arial" panose="020B0604020202020204" pitchFamily="34" charset="0"/>
            </a:endParaRPr>
          </a:p>
          <a:p>
            <a:pPr algn="just">
              <a:spcBef>
                <a:spcPts val="0"/>
              </a:spcBef>
              <a:spcAft>
                <a:spcPts val="0"/>
              </a:spcAft>
            </a:pPr>
            <a:endParaRPr lang="en-US" sz="2600" dirty="0">
              <a:solidFill>
                <a:srgbClr val="000000"/>
              </a:solidFill>
              <a:latin typeface="Arial" panose="020B0604020202020204" pitchFamily="34" charset="0"/>
              <a:cs typeface="Arial" panose="020B0604020202020204" pitchFamily="34" charset="0"/>
            </a:endParaRPr>
          </a:p>
          <a:p>
            <a:pPr algn="just">
              <a:spcBef>
                <a:spcPts val="0"/>
              </a:spcBef>
              <a:spcAft>
                <a:spcPts val="0"/>
              </a:spcAft>
            </a:pPr>
            <a:endParaRPr lang="en-US" sz="2600" dirty="0">
              <a:solidFill>
                <a:srgbClr val="000000"/>
              </a:solidFill>
              <a:latin typeface="Arial" panose="020B0604020202020204" pitchFamily="34" charset="0"/>
              <a:cs typeface="Arial" panose="020B0604020202020204" pitchFamily="34" charset="0"/>
            </a:endParaRPr>
          </a:p>
          <a:p>
            <a:pPr algn="just">
              <a:spcBef>
                <a:spcPts val="0"/>
              </a:spcBef>
              <a:spcAft>
                <a:spcPts val="0"/>
              </a:spcAft>
            </a:pPr>
            <a:endParaRPr lang="en-US" sz="2600" dirty="0">
              <a:solidFill>
                <a:srgbClr val="000000"/>
              </a:solidFill>
              <a:latin typeface="Arial" panose="020B0604020202020204" pitchFamily="34" charset="0"/>
              <a:cs typeface="Arial" panose="020B0604020202020204" pitchFamily="34" charset="0"/>
            </a:endParaRPr>
          </a:p>
          <a:p>
            <a:pPr algn="just">
              <a:spcBef>
                <a:spcPts val="0"/>
              </a:spcBef>
              <a:spcAft>
                <a:spcPts val="0"/>
              </a:spcAft>
            </a:pPr>
            <a:endParaRPr lang="en-US" sz="2600" dirty="0">
              <a:solidFill>
                <a:srgbClr val="000000"/>
              </a:solidFill>
              <a:latin typeface="Arial" panose="020B0604020202020204" pitchFamily="34" charset="0"/>
              <a:cs typeface="Arial" panose="020B0604020202020204" pitchFamily="34" charset="0"/>
            </a:endParaRPr>
          </a:p>
          <a:p>
            <a:pPr algn="just">
              <a:spcBef>
                <a:spcPts val="0"/>
              </a:spcBef>
              <a:spcAft>
                <a:spcPts val="0"/>
              </a:spcAft>
            </a:pPr>
            <a:endParaRPr lang="en-US" sz="2600" dirty="0">
              <a:solidFill>
                <a:srgbClr val="000000"/>
              </a:solidFill>
              <a:latin typeface="Arial" panose="020B0604020202020204" pitchFamily="34" charset="0"/>
              <a:cs typeface="Arial" panose="020B0604020202020204" pitchFamily="34" charset="0"/>
            </a:endParaRPr>
          </a:p>
          <a:p>
            <a:pPr algn="just">
              <a:spcBef>
                <a:spcPts val="0"/>
              </a:spcBef>
              <a:spcAft>
                <a:spcPts val="0"/>
              </a:spcAft>
            </a:pPr>
            <a:endParaRPr lang="en-US" sz="2600" dirty="0">
              <a:solidFill>
                <a:srgbClr val="000000"/>
              </a:solidFill>
              <a:latin typeface="Arial" panose="020B0604020202020204" pitchFamily="34" charset="0"/>
              <a:cs typeface="Arial" panose="020B0604020202020204" pitchFamily="34" charset="0"/>
            </a:endParaRPr>
          </a:p>
          <a:p>
            <a:pPr algn="just">
              <a:spcBef>
                <a:spcPts val="0"/>
              </a:spcBef>
              <a:spcAft>
                <a:spcPts val="0"/>
              </a:spcAft>
            </a:pPr>
            <a:endParaRPr lang="en-US" sz="2600" dirty="0">
              <a:solidFill>
                <a:srgbClr val="000000"/>
              </a:solidFill>
              <a:latin typeface="Arial" panose="020B0604020202020204" pitchFamily="34" charset="0"/>
              <a:cs typeface="Arial" panose="020B0604020202020204" pitchFamily="34" charset="0"/>
            </a:endParaRPr>
          </a:p>
          <a:p>
            <a:pPr algn="just">
              <a:spcBef>
                <a:spcPts val="0"/>
              </a:spcBef>
              <a:spcAft>
                <a:spcPts val="0"/>
              </a:spcAft>
            </a:pPr>
            <a:endParaRPr lang="en-US" sz="2600" dirty="0">
              <a:solidFill>
                <a:srgbClr val="000000"/>
              </a:solidFill>
              <a:latin typeface="Arial" panose="020B0604020202020204" pitchFamily="34" charset="0"/>
              <a:cs typeface="Arial" panose="020B0604020202020204" pitchFamily="34" charset="0"/>
            </a:endParaRPr>
          </a:p>
          <a:p>
            <a:pPr algn="just">
              <a:spcBef>
                <a:spcPts val="0"/>
              </a:spcBef>
              <a:spcAft>
                <a:spcPts val="0"/>
              </a:spcAft>
            </a:pPr>
            <a:endParaRPr lang="en-US" sz="1300" dirty="0">
              <a:solidFill>
                <a:srgbClr val="000000"/>
              </a:solidFill>
              <a:latin typeface="Arial" panose="020B0604020202020204" pitchFamily="34" charset="0"/>
              <a:cs typeface="Arial" panose="020B0604020202020204" pitchFamily="34" charset="0"/>
            </a:endParaRPr>
          </a:p>
          <a:p>
            <a:pPr algn="ctr">
              <a:spcBef>
                <a:spcPts val="0"/>
              </a:spcBef>
              <a:spcAft>
                <a:spcPts val="0"/>
              </a:spcAft>
            </a:pPr>
            <a:r>
              <a:rPr lang="en-US" sz="2600" b="1" dirty="0">
                <a:solidFill>
                  <a:srgbClr val="000000"/>
                </a:solidFill>
                <a:latin typeface="Arial" panose="020B0604020202020204" pitchFamily="34" charset="0"/>
                <a:cs typeface="Arial" panose="020B0604020202020204" pitchFamily="34" charset="0"/>
              </a:rPr>
              <a:t>Business Problem to Analytical Problem Framing</a:t>
            </a:r>
            <a:endParaRPr lang="en-US" sz="1300" dirty="0">
              <a:solidFill>
                <a:srgbClr val="000000"/>
              </a:solidFill>
              <a:latin typeface="Arial" panose="020B0604020202020204" pitchFamily="34" charset="0"/>
              <a:cs typeface="Arial" panose="020B0604020202020204" pitchFamily="34" charset="0"/>
            </a:endParaRPr>
          </a:p>
          <a:p>
            <a:pPr algn="just">
              <a:spcBef>
                <a:spcPts val="0"/>
              </a:spcBef>
              <a:spcAft>
                <a:spcPts val="0"/>
              </a:spcAft>
            </a:pPr>
            <a:r>
              <a:rPr lang="en-US" sz="2600" dirty="0">
                <a:latin typeface="Arial" panose="020B0604020202020204" pitchFamily="34" charset="0"/>
                <a:ea typeface="Arial" charset="0"/>
                <a:cs typeface="Arial" panose="020B0604020202020204" pitchFamily="34" charset="0"/>
              </a:rPr>
              <a:t>Retailers build demand forecasts to better plan what their customers will want in the upcoming planning horizon. More often than not the demand forecasting problem is framed as a regression-type problem where various times-series and machine learning approaches are used to capture the signal from the noise. However, in the case of products that mostly sell at most one unit or no units in a planning window, a retailer might frame the problem as a classification-type problem, where the target is 0 if no units were sold, and 1 if one or more units are sold. In such a scenario, a propensity of purchase could be estimated. Often in forecasting, clustering of products based on season demand patterns a priori can yield improved predictive performance. However, it is unknown how such clustering would improve prediction in the sparse demand case, where the problem is  framed as either a regression or classification-type problem. In either case, propensity (classification-case) or quantity (regression-case) predictions are used in the retailer’s assortment recommendation engine to identify the right combination of products to provide to customers. Thus, our research questions are as follows:</a:t>
            </a:r>
          </a:p>
          <a:p>
            <a:pPr algn="just">
              <a:spcBef>
                <a:spcPts val="0"/>
              </a:spcBef>
              <a:spcAft>
                <a:spcPts val="0"/>
              </a:spcAft>
            </a:pPr>
            <a:endParaRPr lang="en-US" sz="700" dirty="0">
              <a:latin typeface="Arial" panose="020B0604020202020204" pitchFamily="34" charset="0"/>
              <a:ea typeface="Arial" charset="0"/>
              <a:cs typeface="Arial" panose="020B0604020202020204" pitchFamily="34" charset="0"/>
            </a:endParaRPr>
          </a:p>
          <a:p>
            <a:pPr algn="ctr">
              <a:spcBef>
                <a:spcPts val="0"/>
              </a:spcBef>
              <a:spcAft>
                <a:spcPts val="0"/>
              </a:spcAft>
            </a:pPr>
            <a:r>
              <a:rPr lang="en-US" sz="2600" b="1" dirty="0">
                <a:solidFill>
                  <a:srgbClr val="000000"/>
                </a:solidFill>
                <a:latin typeface="Arial" panose="020B0604020202020204" pitchFamily="34" charset="0"/>
                <a:cs typeface="Arial" panose="020B0604020202020204" pitchFamily="34" charset="0"/>
              </a:rPr>
              <a:t>Research Questions</a:t>
            </a:r>
            <a:endParaRPr lang="en-US" sz="1300" dirty="0">
              <a:latin typeface="Arial" panose="020B0604020202020204" pitchFamily="34" charset="0"/>
              <a:ea typeface="Arial" charset="0"/>
              <a:cs typeface="Arial" panose="020B0604020202020204" pitchFamily="34" charset="0"/>
            </a:endParaRPr>
          </a:p>
          <a:p>
            <a:pPr marL="514350" indent="-514350" algn="just">
              <a:spcBef>
                <a:spcPts val="0"/>
              </a:spcBef>
              <a:spcAft>
                <a:spcPts val="0"/>
              </a:spcAft>
              <a:buFont typeface="Arial" panose="020B0604020202020204" pitchFamily="34" charset="0"/>
              <a:buChar char="•"/>
            </a:pPr>
            <a:r>
              <a:rPr lang="en-US" sz="2600" dirty="0">
                <a:latin typeface="Arial" panose="020B0604020202020204" pitchFamily="34" charset="0"/>
                <a:ea typeface="Arial" charset="0"/>
                <a:cs typeface="Arial" panose="020B0604020202020204" pitchFamily="34" charset="0"/>
              </a:rPr>
              <a:t>Can informative clusters be generated using popular unsupervised learning algorithms, and is there a business story about those clusters?</a:t>
            </a:r>
          </a:p>
          <a:p>
            <a:pPr marL="514350" indent="-514350" algn="just">
              <a:spcBef>
                <a:spcPts val="0"/>
              </a:spcBef>
              <a:spcAft>
                <a:spcPts val="0"/>
              </a:spcAft>
              <a:buFont typeface="Arial" panose="020B0604020202020204" pitchFamily="34" charset="0"/>
              <a:buChar char="•"/>
            </a:pPr>
            <a:r>
              <a:rPr lang="en-US" sz="2600" dirty="0">
                <a:latin typeface="Arial" panose="020B0604020202020204" pitchFamily="34" charset="0"/>
                <a:ea typeface="Arial" charset="0"/>
                <a:cs typeface="Arial" panose="020B0604020202020204" pitchFamily="34" charset="0"/>
              </a:rPr>
              <a:t>How does clustering of products improve the predictive performance of models in a regression and classification setting?</a:t>
            </a:r>
          </a:p>
          <a:p>
            <a:pPr marL="514350" indent="-514350" algn="just">
              <a:spcBef>
                <a:spcPts val="0"/>
              </a:spcBef>
              <a:spcAft>
                <a:spcPts val="0"/>
              </a:spcAft>
              <a:buFont typeface="Arial" panose="020B0604020202020204" pitchFamily="34" charset="0"/>
              <a:buChar char="•"/>
            </a:pPr>
            <a:r>
              <a:rPr lang="en-US" sz="2600" dirty="0">
                <a:latin typeface="Arial" panose="020B0604020202020204" pitchFamily="34" charset="0"/>
                <a:ea typeface="Arial" charset="0"/>
                <a:cs typeface="Arial" panose="020B0604020202020204" pitchFamily="34" charset="0"/>
              </a:rPr>
              <a:t>In which scenarios is the regression approach preferred to the classification approach when modeling very sparse demand products?</a:t>
            </a:r>
            <a:endParaRPr lang="en-US" sz="2600" dirty="0">
              <a:latin typeface="Arial" panose="020B0604020202020204" pitchFamily="34" charset="0"/>
              <a:cs typeface="Arial" panose="020B0604020202020204" pitchFamily="34" charset="0"/>
            </a:endParaRPr>
          </a:p>
        </p:txBody>
      </p:sp>
      <p:sp>
        <p:nvSpPr>
          <p:cNvPr id="35" name="TextBox 34"/>
          <p:cNvSpPr txBox="1"/>
          <p:nvPr/>
        </p:nvSpPr>
        <p:spPr>
          <a:xfrm>
            <a:off x="968747" y="15464429"/>
            <a:ext cx="13737057" cy="692497"/>
          </a:xfrm>
          <a:prstGeom prst="rect">
            <a:avLst/>
          </a:prstGeom>
          <a:solidFill>
            <a:srgbClr val="B1810B"/>
          </a:solidFill>
        </p:spPr>
        <p:txBody>
          <a:bodyPr wrap="square" rtlCol="0">
            <a:spAutoFit/>
          </a:bodyPr>
          <a:lstStyle/>
          <a:p>
            <a:pPr algn="ctr">
              <a:spcBef>
                <a:spcPct val="50000"/>
              </a:spcBef>
            </a:pPr>
            <a:r>
              <a:rPr lang="en-US" altLang="en-US" sz="3900" b="1" dirty="0">
                <a:latin typeface="Arial" charset="0"/>
              </a:rPr>
              <a:t>Introduction</a:t>
            </a:r>
            <a:endParaRPr lang="en-US" altLang="en-US" sz="3900" dirty="0">
              <a:latin typeface="Arial" charset="0"/>
            </a:endParaRPr>
          </a:p>
        </p:txBody>
      </p:sp>
      <p:sp>
        <p:nvSpPr>
          <p:cNvPr id="6" name="TextBox 5">
            <a:extLst>
              <a:ext uri="{FF2B5EF4-FFF2-40B4-BE49-F238E27FC236}">
                <a16:creationId xmlns:a16="http://schemas.microsoft.com/office/drawing/2014/main" id="{5D02A9E1-1309-4898-B33B-9DED247BF8AA}"/>
              </a:ext>
            </a:extLst>
          </p:cNvPr>
          <p:cNvSpPr txBox="1"/>
          <p:nvPr/>
        </p:nvSpPr>
        <p:spPr>
          <a:xfrm>
            <a:off x="15802951" y="37168938"/>
            <a:ext cx="5867400" cy="461665"/>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Self-Organizing Map/Kohonen Network</a:t>
            </a:r>
          </a:p>
        </p:txBody>
      </p:sp>
      <p:pic>
        <p:nvPicPr>
          <p:cNvPr id="9" name="Picture 8">
            <a:extLst>
              <a:ext uri="{FF2B5EF4-FFF2-40B4-BE49-F238E27FC236}">
                <a16:creationId xmlns:a16="http://schemas.microsoft.com/office/drawing/2014/main" id="{D97A2C07-104D-4A8F-AAA9-292E57C1D38D}"/>
              </a:ext>
            </a:extLst>
          </p:cNvPr>
          <p:cNvPicPr>
            <a:picLocks noChangeAspect="1"/>
          </p:cNvPicPr>
          <p:nvPr/>
        </p:nvPicPr>
        <p:blipFill rotWithShape="1">
          <a:blip r:embed="rId4"/>
          <a:srcRect l="2950" t="13845" r="3222" b="3717"/>
          <a:stretch/>
        </p:blipFill>
        <p:spPr>
          <a:xfrm>
            <a:off x="22011629" y="32237113"/>
            <a:ext cx="6441543" cy="47576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a:extLst>
              <a:ext uri="{FF2B5EF4-FFF2-40B4-BE49-F238E27FC236}">
                <a16:creationId xmlns:a16="http://schemas.microsoft.com/office/drawing/2014/main" id="{A03BAD25-2A7B-4EE9-8290-C33197426B62}"/>
              </a:ext>
            </a:extLst>
          </p:cNvPr>
          <p:cNvSpPr txBox="1"/>
          <p:nvPr/>
        </p:nvSpPr>
        <p:spPr>
          <a:xfrm>
            <a:off x="22051792" y="37168938"/>
            <a:ext cx="6361219" cy="461665"/>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HDBSCAN clusters with noisy data-points</a:t>
            </a:r>
          </a:p>
        </p:txBody>
      </p:sp>
      <p:pic>
        <p:nvPicPr>
          <p:cNvPr id="11" name="Picture 10">
            <a:extLst>
              <a:ext uri="{FF2B5EF4-FFF2-40B4-BE49-F238E27FC236}">
                <a16:creationId xmlns:a16="http://schemas.microsoft.com/office/drawing/2014/main" id="{1F9ED448-F4C5-4A95-BEE5-3C223BD37FEA}"/>
              </a:ext>
            </a:extLst>
          </p:cNvPr>
          <p:cNvPicPr>
            <a:picLocks noChangeAspect="1"/>
          </p:cNvPicPr>
          <p:nvPr/>
        </p:nvPicPr>
        <p:blipFill rotWithShape="1">
          <a:blip r:embed="rId5"/>
          <a:srcRect t="7291"/>
          <a:stretch/>
        </p:blipFill>
        <p:spPr>
          <a:xfrm>
            <a:off x="29510291" y="14426626"/>
            <a:ext cx="12299204" cy="54320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a:extLst>
              <a:ext uri="{FF2B5EF4-FFF2-40B4-BE49-F238E27FC236}">
                <a16:creationId xmlns:a16="http://schemas.microsoft.com/office/drawing/2014/main" id="{E0DE0DC3-C4EF-4931-B003-2502D5957D09}"/>
              </a:ext>
            </a:extLst>
          </p:cNvPr>
          <p:cNvPicPr>
            <a:picLocks noChangeAspect="1"/>
          </p:cNvPicPr>
          <p:nvPr/>
        </p:nvPicPr>
        <p:blipFill>
          <a:blip r:embed="rId6"/>
          <a:stretch>
            <a:fillRect/>
          </a:stretch>
        </p:blipFill>
        <p:spPr>
          <a:xfrm>
            <a:off x="15013116" y="7244732"/>
            <a:ext cx="13737156" cy="6409082"/>
          </a:xfrm>
          <a:prstGeom prst="rect">
            <a:avLst/>
          </a:prstGeom>
        </p:spPr>
      </p:pic>
      <p:pic>
        <p:nvPicPr>
          <p:cNvPr id="1026" name="Picture 2" descr="https://www.projectknow.com/wp-content/uploads/over-the-counter-drugs.jpg">
            <a:extLst>
              <a:ext uri="{FF2B5EF4-FFF2-40B4-BE49-F238E27FC236}">
                <a16:creationId xmlns:a16="http://schemas.microsoft.com/office/drawing/2014/main" id="{1B971E91-04D4-4D6E-9C02-F5B9C3DC997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28818" y="18343588"/>
            <a:ext cx="9458325" cy="532188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F6FBE2B0-650D-436B-A235-6DFD28FE7114}"/>
              </a:ext>
            </a:extLst>
          </p:cNvPr>
          <p:cNvSpPr/>
          <p:nvPr/>
        </p:nvSpPr>
        <p:spPr>
          <a:xfrm>
            <a:off x="29144602" y="28296318"/>
            <a:ext cx="13672081" cy="6494085"/>
          </a:xfrm>
          <a:prstGeom prst="rect">
            <a:avLst/>
          </a:prstGeom>
        </p:spPr>
        <p:txBody>
          <a:bodyPr wrap="square">
            <a:spAutoFit/>
          </a:bodyPr>
          <a:lstStyle/>
          <a:p>
            <a:pPr algn="just">
              <a:spcBef>
                <a:spcPct val="50000"/>
              </a:spcBef>
            </a:pPr>
            <a:r>
              <a:rPr lang="en-US" sz="2600" dirty="0">
                <a:latin typeface="Arial" panose="020B0604020202020204" pitchFamily="34" charset="0"/>
                <a:cs typeface="Arial" panose="020B0604020202020204" pitchFamily="34" charset="0"/>
              </a:rPr>
              <a:t>In the retail industry, higher prediction accuracy is important for assortment planning, as it directly influences store sales, profitability, and customer satisfaction. Our study has focused on developing an analytical-based assortment planning framework to help retailers that face spare demand pattern to better predict future sales. After performing preliminary descriptive analysis, we consolidate the SKUs with similar life cycles and failure rate using multiple clustering methods. In the model comparison process, we observe that adding cluster to the model improves the prediction accuracy for LDA classification and Poisson regression. We would recommend the regression type forecasting for the given problem as the adjusted R-square obtained using Poisson Regression is very high (90.5%). The model takes into account the sparse nature of response variable and at the same time provides better interpretation. The probabilistic prediction generates products SKU rankings that can support retailers to prioritize production planning; demand is also aggregated on store level to help managers optimize shelf space. Quantity prediction results will facilitate the retailers to allocate resources and streamline supply chain efficiency to reduce supply chain costs and inventory holding costs. We plan to continue our study by further evaluating how seasonality can influence model performance.</a:t>
            </a:r>
          </a:p>
        </p:txBody>
      </p:sp>
      <p:sp>
        <p:nvSpPr>
          <p:cNvPr id="47" name="Rectangle 107">
            <a:extLst>
              <a:ext uri="{FF2B5EF4-FFF2-40B4-BE49-F238E27FC236}">
                <a16:creationId xmlns:a16="http://schemas.microsoft.com/office/drawing/2014/main" id="{BB3DBEF0-A84C-4814-ACD5-068158748A8A}"/>
              </a:ext>
            </a:extLst>
          </p:cNvPr>
          <p:cNvSpPr>
            <a:spLocks noChangeArrowheads="1"/>
          </p:cNvSpPr>
          <p:nvPr/>
        </p:nvSpPr>
        <p:spPr bwMode="auto">
          <a:xfrm>
            <a:off x="29100683" y="35814000"/>
            <a:ext cx="13716000" cy="193651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9128" tIns="349128" rIns="349128" bIns="349128"/>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endParaRPr lang="en-US" sz="2800" dirty="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950EB084-2F7F-481B-9098-AACBDC1A7771}"/>
              </a:ext>
            </a:extLst>
          </p:cNvPr>
          <p:cNvSpPr/>
          <p:nvPr/>
        </p:nvSpPr>
        <p:spPr>
          <a:xfrm>
            <a:off x="29183812" y="35977922"/>
            <a:ext cx="13520927" cy="1692771"/>
          </a:xfrm>
          <a:prstGeom prst="rect">
            <a:avLst/>
          </a:prstGeom>
        </p:spPr>
        <p:txBody>
          <a:bodyPr wrap="square">
            <a:spAutoFit/>
          </a:bodyPr>
          <a:lstStyle/>
          <a:p>
            <a:pPr algn="just"/>
            <a:r>
              <a:rPr lang="en-US" altLang="en-US" sz="2600" dirty="0">
                <a:solidFill>
                  <a:srgbClr val="000000"/>
                </a:solidFill>
                <a:latin typeface="Arial" panose="020B0604020202020204" pitchFamily="34" charset="0"/>
                <a:cs typeface="Arial" panose="020B0604020202020204" pitchFamily="34" charset="0"/>
              </a:rPr>
              <a:t>We would like to thank our industry partner and professor for providing us continuous guidance, support, and feedback. This was a fantastic experience to collaborate with retail analytics professionals, be part of their team, and go through the process of designing and  delivering results to decision-makers.</a:t>
            </a:r>
            <a:endParaRPr lang="en-US" sz="2600" dirty="0">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E04E1AFB-78A3-4248-87F8-3111B36750BC}"/>
              </a:ext>
            </a:extLst>
          </p:cNvPr>
          <p:cNvSpPr txBox="1"/>
          <p:nvPr/>
        </p:nvSpPr>
        <p:spPr>
          <a:xfrm>
            <a:off x="29100683" y="35201853"/>
            <a:ext cx="13716000" cy="692497"/>
          </a:xfrm>
          <a:prstGeom prst="rect">
            <a:avLst/>
          </a:prstGeom>
          <a:solidFill>
            <a:srgbClr val="B1810B"/>
          </a:solidFill>
        </p:spPr>
        <p:txBody>
          <a:bodyPr wrap="square" rtlCol="0">
            <a:spAutoFit/>
          </a:bodyPr>
          <a:lstStyle/>
          <a:p>
            <a:pPr algn="ctr">
              <a:spcBef>
                <a:spcPct val="50000"/>
              </a:spcBef>
            </a:pPr>
            <a:r>
              <a:rPr lang="en-US" altLang="en-US" sz="3900" b="1" dirty="0">
                <a:latin typeface="Arial" charset="0"/>
              </a:rPr>
              <a:t>Acknowledgements</a:t>
            </a:r>
            <a:endParaRPr lang="en-US" altLang="en-US" sz="3900" dirty="0">
              <a:latin typeface="Arial" charset="0"/>
            </a:endParaRPr>
          </a:p>
        </p:txBody>
      </p:sp>
      <p:pic>
        <p:nvPicPr>
          <p:cNvPr id="46" name="Picture 45">
            <a:extLst>
              <a:ext uri="{FF2B5EF4-FFF2-40B4-BE49-F238E27FC236}">
                <a16:creationId xmlns:a16="http://schemas.microsoft.com/office/drawing/2014/main" id="{53F5DAD1-BF26-4ADD-9F54-EBBD72FE7F8B}"/>
              </a:ext>
            </a:extLst>
          </p:cNvPr>
          <p:cNvPicPr>
            <a:picLocks noChangeAspect="1"/>
          </p:cNvPicPr>
          <p:nvPr/>
        </p:nvPicPr>
        <p:blipFill>
          <a:blip r:embed="rId8"/>
          <a:stretch>
            <a:fillRect/>
          </a:stretch>
        </p:blipFill>
        <p:spPr>
          <a:xfrm>
            <a:off x="29505375" y="23244236"/>
            <a:ext cx="12877800" cy="2337482"/>
          </a:xfrm>
          <a:prstGeom prst="rect">
            <a:avLst/>
          </a:prstGeom>
        </p:spPr>
      </p:pic>
      <p:pic>
        <p:nvPicPr>
          <p:cNvPr id="48" name="Picture 47">
            <a:extLst>
              <a:ext uri="{FF2B5EF4-FFF2-40B4-BE49-F238E27FC236}">
                <a16:creationId xmlns:a16="http://schemas.microsoft.com/office/drawing/2014/main" id="{BD40A9B8-0127-441F-ABFA-397C24CAD67F}"/>
              </a:ext>
            </a:extLst>
          </p:cNvPr>
          <p:cNvPicPr>
            <a:picLocks noChangeAspect="1"/>
          </p:cNvPicPr>
          <p:nvPr/>
        </p:nvPicPr>
        <p:blipFill>
          <a:blip r:embed="rId9"/>
          <a:stretch>
            <a:fillRect/>
          </a:stretch>
        </p:blipFill>
        <p:spPr>
          <a:xfrm>
            <a:off x="29108400" y="10687792"/>
            <a:ext cx="13711653" cy="2813530"/>
          </a:xfrm>
          <a:prstGeom prst="rect">
            <a:avLst/>
          </a:prstGeom>
        </p:spPr>
      </p:pic>
      <p:sp>
        <p:nvSpPr>
          <p:cNvPr id="50" name="TextBox 49">
            <a:extLst>
              <a:ext uri="{FF2B5EF4-FFF2-40B4-BE49-F238E27FC236}">
                <a16:creationId xmlns:a16="http://schemas.microsoft.com/office/drawing/2014/main" id="{086A0C8F-D7C5-4C93-8661-DD3A47AB6E65}"/>
              </a:ext>
            </a:extLst>
          </p:cNvPr>
          <p:cNvSpPr txBox="1"/>
          <p:nvPr/>
        </p:nvSpPr>
        <p:spPr>
          <a:xfrm>
            <a:off x="15003242" y="28685951"/>
            <a:ext cx="13747030" cy="692497"/>
          </a:xfrm>
          <a:prstGeom prst="rect">
            <a:avLst/>
          </a:prstGeom>
          <a:solidFill>
            <a:srgbClr val="B1810B"/>
          </a:solidFill>
        </p:spPr>
        <p:txBody>
          <a:bodyPr wrap="square" rtlCol="0">
            <a:spAutoFit/>
          </a:bodyPr>
          <a:lstStyle/>
          <a:p>
            <a:pPr algn="ctr">
              <a:spcBef>
                <a:spcPct val="50000"/>
              </a:spcBef>
            </a:pPr>
            <a:r>
              <a:rPr lang="en-US" altLang="en-US" sz="3900" b="1" dirty="0">
                <a:latin typeface="Arial" charset="0"/>
              </a:rPr>
              <a:t>Results</a:t>
            </a:r>
            <a:endParaRPr lang="en-US" altLang="en-US" sz="3900" dirty="0">
              <a:latin typeface="Arial" charset="0"/>
            </a:endParaRPr>
          </a:p>
        </p:txBody>
      </p:sp>
      <p:pic>
        <p:nvPicPr>
          <p:cNvPr id="17" name="Picture 16">
            <a:extLst>
              <a:ext uri="{FF2B5EF4-FFF2-40B4-BE49-F238E27FC236}">
                <a16:creationId xmlns:a16="http://schemas.microsoft.com/office/drawing/2014/main" id="{6AED2207-0286-4D3C-BC33-F17C72239962}"/>
              </a:ext>
            </a:extLst>
          </p:cNvPr>
          <p:cNvPicPr>
            <a:picLocks noChangeAspect="1"/>
          </p:cNvPicPr>
          <p:nvPr/>
        </p:nvPicPr>
        <p:blipFill>
          <a:blip r:embed="rId10"/>
          <a:stretch>
            <a:fillRect/>
          </a:stretch>
        </p:blipFill>
        <p:spPr>
          <a:xfrm>
            <a:off x="15015183" y="16916401"/>
            <a:ext cx="13509536" cy="7010400"/>
          </a:xfrm>
          <a:prstGeom prst="rect">
            <a:avLst/>
          </a:prstGeom>
        </p:spPr>
      </p:pic>
      <p:pic>
        <p:nvPicPr>
          <p:cNvPr id="19" name="Picture 18">
            <a:extLst>
              <a:ext uri="{FF2B5EF4-FFF2-40B4-BE49-F238E27FC236}">
                <a16:creationId xmlns:a16="http://schemas.microsoft.com/office/drawing/2014/main" id="{3F78CEF8-528E-4213-AC1E-8E6899F544A1}"/>
              </a:ext>
            </a:extLst>
          </p:cNvPr>
          <p:cNvPicPr>
            <a:picLocks noChangeAspect="1"/>
          </p:cNvPicPr>
          <p:nvPr/>
        </p:nvPicPr>
        <p:blipFill rotWithShape="1">
          <a:blip r:embed="rId11"/>
          <a:srcRect l="4299" t="3935" r="4592" b="3352"/>
          <a:stretch/>
        </p:blipFill>
        <p:spPr>
          <a:xfrm>
            <a:off x="15240001" y="32238327"/>
            <a:ext cx="6659684" cy="47563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theme/theme1.xml><?xml version="1.0" encoding="utf-8"?>
<a:theme xmlns:a="http://schemas.openxmlformats.org/drawingml/2006/main" name="INFORMS2015_Comp_Conf">
  <a:themeElements>
    <a:clrScheme name="test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36C09"/>
      </a:hlink>
      <a:folHlink>
        <a:srgbClr val="E36C09"/>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INFORMS2015_Comp_Conf</Template>
  <TotalTime>4075</TotalTime>
  <Words>1323</Words>
  <Application>Microsoft Office PowerPoint</Application>
  <PresentationFormat>Custom</PresentationFormat>
  <Paragraphs>125</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vt:lpstr>
      <vt:lpstr>INFORMS2015_Comp_Conf</vt:lpstr>
      <vt:lpstr>PowerPoint Presentation</vt:lpstr>
    </vt:vector>
  </TitlesOfParts>
  <Company>Advance Auto Parts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Lanham</dc:creator>
  <cp:lastModifiedBy>Matthew Lanham</cp:lastModifiedBy>
  <cp:revision>173</cp:revision>
  <cp:lastPrinted>2001-08-01T02:48:55Z</cp:lastPrinted>
  <dcterms:created xsi:type="dcterms:W3CDTF">2014-12-02T19:25:45Z</dcterms:created>
  <dcterms:modified xsi:type="dcterms:W3CDTF">2018-02-27T21:29:25Z</dcterms:modified>
</cp:coreProperties>
</file>