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9" r:id="rId3"/>
    <p:sldId id="257" r:id="rId4"/>
    <p:sldId id="258" r:id="rId5"/>
    <p:sldId id="272" r:id="rId6"/>
    <p:sldId id="260" r:id="rId7"/>
    <p:sldId id="274" r:id="rId8"/>
    <p:sldId id="261" r:id="rId9"/>
    <p:sldId id="281" r:id="rId10"/>
    <p:sldId id="277" r:id="rId11"/>
    <p:sldId id="278" r:id="rId12"/>
    <p:sldId id="279" r:id="rId13"/>
    <p:sldId id="28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55" autoAdjust="0"/>
    <p:restoredTop sz="85429" autoAdjust="0"/>
  </p:normalViewPr>
  <p:slideViewPr>
    <p:cSldViewPr snapToGrid="0" snapToObjects="1">
      <p:cViewPr varScale="1">
        <p:scale>
          <a:sx n="139" d="100"/>
          <a:sy n="139" d="100"/>
        </p:scale>
        <p:origin x="14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06"/>
    </p:cViewPr>
  </p:sorterViewPr>
  <p:notesViewPr>
    <p:cSldViewPr snapToGrid="0" snapToObjects="1">
      <p:cViewPr varScale="1">
        <p:scale>
          <a:sx n="51" d="100"/>
          <a:sy n="51" d="100"/>
        </p:scale>
        <p:origin x="1642" y="4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08512D-18F0-4EA9-AD79-F15245DB8315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531EB079-FD62-4F5B-B282-C4C48894B5EE}">
      <dgm:prSet phldrT="[Text]"/>
      <dgm:spPr/>
      <dgm:t>
        <a:bodyPr/>
        <a:lstStyle/>
        <a:p>
          <a:r>
            <a:rPr lang="en-US" dirty="0"/>
            <a:t>Pre-Processing</a:t>
          </a:r>
        </a:p>
      </dgm:t>
    </dgm:pt>
    <dgm:pt modelId="{36721F4A-C345-49EE-BB5C-E4772CB89F52}" type="parTrans" cxnId="{B57E2937-F055-4C3E-AB43-2E55FB803B4E}">
      <dgm:prSet/>
      <dgm:spPr/>
      <dgm:t>
        <a:bodyPr/>
        <a:lstStyle/>
        <a:p>
          <a:endParaRPr lang="en-US"/>
        </a:p>
      </dgm:t>
    </dgm:pt>
    <dgm:pt modelId="{91A369EB-C95D-4C06-BAAA-CB9ACCE47CF1}" type="sibTrans" cxnId="{B57E2937-F055-4C3E-AB43-2E55FB803B4E}">
      <dgm:prSet/>
      <dgm:spPr/>
      <dgm:t>
        <a:bodyPr/>
        <a:lstStyle/>
        <a:p>
          <a:endParaRPr lang="en-US"/>
        </a:p>
      </dgm:t>
    </dgm:pt>
    <dgm:pt modelId="{B40A7517-F77F-4C9E-BFBE-6336091B5CA7}">
      <dgm:prSet phldrT="[Text]" custT="1"/>
      <dgm:spPr>
        <a:ln>
          <a:solidFill>
            <a:srgbClr val="FF0000"/>
          </a:solidFill>
        </a:ln>
      </dgm:spPr>
      <dgm:t>
        <a:bodyPr/>
        <a:lstStyle/>
        <a:p>
          <a:r>
            <a:rPr lang="en-US" sz="3200" dirty="0">
              <a:solidFill>
                <a:srgbClr val="FF0000"/>
              </a:solidFill>
            </a:rPr>
            <a:t>In-Processing</a:t>
          </a:r>
          <a:endParaRPr lang="en-US" sz="1100" dirty="0">
            <a:solidFill>
              <a:srgbClr val="FF0000"/>
            </a:solidFill>
          </a:endParaRPr>
        </a:p>
      </dgm:t>
    </dgm:pt>
    <dgm:pt modelId="{4631C0FC-3367-4547-9BF3-92352F65A6D7}" type="parTrans" cxnId="{0C5196F1-1154-464B-BAAC-933D4387EEE8}">
      <dgm:prSet/>
      <dgm:spPr/>
      <dgm:t>
        <a:bodyPr/>
        <a:lstStyle/>
        <a:p>
          <a:endParaRPr lang="en-US"/>
        </a:p>
      </dgm:t>
    </dgm:pt>
    <dgm:pt modelId="{4EECC9FA-9327-4DEC-9023-4D8CDE069E0C}" type="sibTrans" cxnId="{0C5196F1-1154-464B-BAAC-933D4387EEE8}">
      <dgm:prSet/>
      <dgm:spPr/>
      <dgm:t>
        <a:bodyPr/>
        <a:lstStyle/>
        <a:p>
          <a:endParaRPr lang="en-US"/>
        </a:p>
      </dgm:t>
    </dgm:pt>
    <dgm:pt modelId="{9D8E3185-48A8-4297-9132-A8102A3DBBDB}">
      <dgm:prSet phldrT="[Text]"/>
      <dgm:spPr/>
      <dgm:t>
        <a:bodyPr/>
        <a:lstStyle/>
        <a:p>
          <a:r>
            <a:rPr lang="en-US" dirty="0"/>
            <a:t>Post-Processing</a:t>
          </a:r>
        </a:p>
      </dgm:t>
    </dgm:pt>
    <dgm:pt modelId="{B7F45F6C-B8CE-4A97-9EF9-4B3F2A209E04}" type="parTrans" cxnId="{C5ECEF6D-0F43-4FBF-9D33-9A0BF691876D}">
      <dgm:prSet/>
      <dgm:spPr/>
      <dgm:t>
        <a:bodyPr/>
        <a:lstStyle/>
        <a:p>
          <a:endParaRPr lang="en-US"/>
        </a:p>
      </dgm:t>
    </dgm:pt>
    <dgm:pt modelId="{A77BD813-10D9-4915-8422-6F5CE99DF922}" type="sibTrans" cxnId="{C5ECEF6D-0F43-4FBF-9D33-9A0BF691876D}">
      <dgm:prSet/>
      <dgm:spPr/>
      <dgm:t>
        <a:bodyPr/>
        <a:lstStyle/>
        <a:p>
          <a:endParaRPr lang="en-US"/>
        </a:p>
      </dgm:t>
    </dgm:pt>
    <dgm:pt modelId="{7714598C-BEC0-41EE-825B-94B8C3ADD890}" type="pres">
      <dgm:prSet presAssocID="{8F08512D-18F0-4EA9-AD79-F15245DB8315}" presName="Name0" presStyleCnt="0">
        <dgm:presLayoutVars>
          <dgm:dir/>
          <dgm:resizeHandles val="exact"/>
        </dgm:presLayoutVars>
      </dgm:prSet>
      <dgm:spPr/>
    </dgm:pt>
    <dgm:pt modelId="{5AC032B5-1F6C-4F30-8F2B-7EB503349F5D}" type="pres">
      <dgm:prSet presAssocID="{531EB079-FD62-4F5B-B282-C4C48894B5EE}" presName="composite" presStyleCnt="0"/>
      <dgm:spPr/>
    </dgm:pt>
    <dgm:pt modelId="{504837D0-B929-4314-AA4D-96369BF47A71}" type="pres">
      <dgm:prSet presAssocID="{531EB079-FD62-4F5B-B282-C4C48894B5EE}" presName="bgChev" presStyleLbl="node1" presStyleIdx="0" presStyleCnt="3" custScaleX="49105" custScaleY="49105"/>
      <dgm:spPr>
        <a:solidFill>
          <a:schemeClr val="accent5">
            <a:lumMod val="75000"/>
          </a:schemeClr>
        </a:solidFill>
      </dgm:spPr>
    </dgm:pt>
    <dgm:pt modelId="{E8DAAFF4-B51A-4838-B98B-32E7AFD5FF83}" type="pres">
      <dgm:prSet presAssocID="{531EB079-FD62-4F5B-B282-C4C48894B5EE}" presName="txNode" presStyleLbl="fgAcc1" presStyleIdx="0" presStyleCnt="3" custScaleX="49105" custScaleY="49105">
        <dgm:presLayoutVars>
          <dgm:bulletEnabled val="1"/>
        </dgm:presLayoutVars>
      </dgm:prSet>
      <dgm:spPr/>
    </dgm:pt>
    <dgm:pt modelId="{EC476FD6-BAF9-455E-BDEA-5CC9AA2847C2}" type="pres">
      <dgm:prSet presAssocID="{91A369EB-C95D-4C06-BAAA-CB9ACCE47CF1}" presName="compositeSpace" presStyleCnt="0"/>
      <dgm:spPr/>
    </dgm:pt>
    <dgm:pt modelId="{0B8907DA-A4BA-412C-B5E8-EE87D51F822F}" type="pres">
      <dgm:prSet presAssocID="{B40A7517-F77F-4C9E-BFBE-6336091B5CA7}" presName="composite" presStyleCnt="0"/>
      <dgm:spPr/>
    </dgm:pt>
    <dgm:pt modelId="{ADD4FB50-9602-4448-8D9C-B614072F0714}" type="pres">
      <dgm:prSet presAssocID="{B40A7517-F77F-4C9E-BFBE-6336091B5CA7}" presName="bgChev" presStyleLbl="node1" presStyleIdx="1" presStyleCnt="3"/>
      <dgm:spPr>
        <a:ln w="38100">
          <a:solidFill>
            <a:schemeClr val="accent5">
              <a:lumMod val="75000"/>
            </a:schemeClr>
          </a:solidFill>
        </a:ln>
      </dgm:spPr>
    </dgm:pt>
    <dgm:pt modelId="{7018CD8A-C020-43EF-91FA-D2CE1E5D0E34}" type="pres">
      <dgm:prSet presAssocID="{B40A7517-F77F-4C9E-BFBE-6336091B5CA7}" presName="txNode" presStyleLbl="fgAcc1" presStyleIdx="1" presStyleCnt="3">
        <dgm:presLayoutVars>
          <dgm:bulletEnabled val="1"/>
        </dgm:presLayoutVars>
      </dgm:prSet>
      <dgm:spPr/>
    </dgm:pt>
    <dgm:pt modelId="{EA2D5689-4E38-41A9-B7AD-6007C35B72E7}" type="pres">
      <dgm:prSet presAssocID="{4EECC9FA-9327-4DEC-9023-4D8CDE069E0C}" presName="compositeSpace" presStyleCnt="0"/>
      <dgm:spPr/>
    </dgm:pt>
    <dgm:pt modelId="{1A070F2A-ADF6-4027-B5A7-82AD2BA88DC5}" type="pres">
      <dgm:prSet presAssocID="{9D8E3185-48A8-4297-9132-A8102A3DBBDB}" presName="composite" presStyleCnt="0"/>
      <dgm:spPr/>
    </dgm:pt>
    <dgm:pt modelId="{4D194263-40D2-475F-BEA4-9CA0A462AA83}" type="pres">
      <dgm:prSet presAssocID="{9D8E3185-48A8-4297-9132-A8102A3DBBDB}" presName="bgChev" presStyleLbl="node1" presStyleIdx="2" presStyleCnt="3" custScaleX="40405" custScaleY="40405"/>
      <dgm:spPr>
        <a:solidFill>
          <a:schemeClr val="accent5">
            <a:lumMod val="75000"/>
          </a:schemeClr>
        </a:solidFill>
      </dgm:spPr>
    </dgm:pt>
    <dgm:pt modelId="{5A64169B-0D79-4457-8361-473A86DEF1B5}" type="pres">
      <dgm:prSet presAssocID="{9D8E3185-48A8-4297-9132-A8102A3DBBDB}" presName="txNode" presStyleLbl="fgAcc1" presStyleIdx="2" presStyleCnt="3" custScaleX="40405" custScaleY="40405">
        <dgm:presLayoutVars>
          <dgm:bulletEnabled val="1"/>
        </dgm:presLayoutVars>
      </dgm:prSet>
      <dgm:spPr/>
    </dgm:pt>
  </dgm:ptLst>
  <dgm:cxnLst>
    <dgm:cxn modelId="{7C21C217-F286-4E0D-AB48-51FEBC2CC0FB}" type="presOf" srcId="{B40A7517-F77F-4C9E-BFBE-6336091B5CA7}" destId="{7018CD8A-C020-43EF-91FA-D2CE1E5D0E34}" srcOrd="0" destOrd="0" presId="urn:microsoft.com/office/officeart/2005/8/layout/chevronAccent+Icon"/>
    <dgm:cxn modelId="{B57E2937-F055-4C3E-AB43-2E55FB803B4E}" srcId="{8F08512D-18F0-4EA9-AD79-F15245DB8315}" destId="{531EB079-FD62-4F5B-B282-C4C48894B5EE}" srcOrd="0" destOrd="0" parTransId="{36721F4A-C345-49EE-BB5C-E4772CB89F52}" sibTransId="{91A369EB-C95D-4C06-BAAA-CB9ACCE47CF1}"/>
    <dgm:cxn modelId="{4F923948-01F5-4D63-8171-1A2231F8F96D}" type="presOf" srcId="{531EB079-FD62-4F5B-B282-C4C48894B5EE}" destId="{E8DAAFF4-B51A-4838-B98B-32E7AFD5FF83}" srcOrd="0" destOrd="0" presId="urn:microsoft.com/office/officeart/2005/8/layout/chevronAccent+Icon"/>
    <dgm:cxn modelId="{4CE8904A-063C-4B61-B130-47865136BCF9}" type="presOf" srcId="{8F08512D-18F0-4EA9-AD79-F15245DB8315}" destId="{7714598C-BEC0-41EE-825B-94B8C3ADD890}" srcOrd="0" destOrd="0" presId="urn:microsoft.com/office/officeart/2005/8/layout/chevronAccent+Icon"/>
    <dgm:cxn modelId="{C5ECEF6D-0F43-4FBF-9D33-9A0BF691876D}" srcId="{8F08512D-18F0-4EA9-AD79-F15245DB8315}" destId="{9D8E3185-48A8-4297-9132-A8102A3DBBDB}" srcOrd="2" destOrd="0" parTransId="{B7F45F6C-B8CE-4A97-9EF9-4B3F2A209E04}" sibTransId="{A77BD813-10D9-4915-8422-6F5CE99DF922}"/>
    <dgm:cxn modelId="{CF283683-C347-4287-A45C-610479C83515}" type="presOf" srcId="{9D8E3185-48A8-4297-9132-A8102A3DBBDB}" destId="{5A64169B-0D79-4457-8361-473A86DEF1B5}" srcOrd="0" destOrd="0" presId="urn:microsoft.com/office/officeart/2005/8/layout/chevronAccent+Icon"/>
    <dgm:cxn modelId="{0C5196F1-1154-464B-BAAC-933D4387EEE8}" srcId="{8F08512D-18F0-4EA9-AD79-F15245DB8315}" destId="{B40A7517-F77F-4C9E-BFBE-6336091B5CA7}" srcOrd="1" destOrd="0" parTransId="{4631C0FC-3367-4547-9BF3-92352F65A6D7}" sibTransId="{4EECC9FA-9327-4DEC-9023-4D8CDE069E0C}"/>
    <dgm:cxn modelId="{7196D7E5-2066-4B60-883A-A4DF58F8D562}" type="presParOf" srcId="{7714598C-BEC0-41EE-825B-94B8C3ADD890}" destId="{5AC032B5-1F6C-4F30-8F2B-7EB503349F5D}" srcOrd="0" destOrd="0" presId="urn:microsoft.com/office/officeart/2005/8/layout/chevronAccent+Icon"/>
    <dgm:cxn modelId="{9001B661-6876-4A87-8B27-C137C2EAA48C}" type="presParOf" srcId="{5AC032B5-1F6C-4F30-8F2B-7EB503349F5D}" destId="{504837D0-B929-4314-AA4D-96369BF47A71}" srcOrd="0" destOrd="0" presId="urn:microsoft.com/office/officeart/2005/8/layout/chevronAccent+Icon"/>
    <dgm:cxn modelId="{C4D084EA-4D98-4918-8910-9ECF4094EB96}" type="presParOf" srcId="{5AC032B5-1F6C-4F30-8F2B-7EB503349F5D}" destId="{E8DAAFF4-B51A-4838-B98B-32E7AFD5FF83}" srcOrd="1" destOrd="0" presId="urn:microsoft.com/office/officeart/2005/8/layout/chevronAccent+Icon"/>
    <dgm:cxn modelId="{075B8113-49C7-455E-9059-D3705DFE1836}" type="presParOf" srcId="{7714598C-BEC0-41EE-825B-94B8C3ADD890}" destId="{EC476FD6-BAF9-455E-BDEA-5CC9AA2847C2}" srcOrd="1" destOrd="0" presId="urn:microsoft.com/office/officeart/2005/8/layout/chevronAccent+Icon"/>
    <dgm:cxn modelId="{C24A35F3-5705-4AAC-BCC2-C2673C0879B4}" type="presParOf" srcId="{7714598C-BEC0-41EE-825B-94B8C3ADD890}" destId="{0B8907DA-A4BA-412C-B5E8-EE87D51F822F}" srcOrd="2" destOrd="0" presId="urn:microsoft.com/office/officeart/2005/8/layout/chevronAccent+Icon"/>
    <dgm:cxn modelId="{1A4F6FAB-7776-4011-9161-08A71CB22849}" type="presParOf" srcId="{0B8907DA-A4BA-412C-B5E8-EE87D51F822F}" destId="{ADD4FB50-9602-4448-8D9C-B614072F0714}" srcOrd="0" destOrd="0" presId="urn:microsoft.com/office/officeart/2005/8/layout/chevronAccent+Icon"/>
    <dgm:cxn modelId="{3F5D3EDB-5608-49B7-BFB5-B8C162E04734}" type="presParOf" srcId="{0B8907DA-A4BA-412C-B5E8-EE87D51F822F}" destId="{7018CD8A-C020-43EF-91FA-D2CE1E5D0E34}" srcOrd="1" destOrd="0" presId="urn:microsoft.com/office/officeart/2005/8/layout/chevronAccent+Icon"/>
    <dgm:cxn modelId="{510A32A9-1FEA-4C39-99B8-7BB7350A802E}" type="presParOf" srcId="{7714598C-BEC0-41EE-825B-94B8C3ADD890}" destId="{EA2D5689-4E38-41A9-B7AD-6007C35B72E7}" srcOrd="3" destOrd="0" presId="urn:microsoft.com/office/officeart/2005/8/layout/chevronAccent+Icon"/>
    <dgm:cxn modelId="{EFCD3FEB-25E7-4CDA-9A22-EAD7887A2B8D}" type="presParOf" srcId="{7714598C-BEC0-41EE-825B-94B8C3ADD890}" destId="{1A070F2A-ADF6-4027-B5A7-82AD2BA88DC5}" srcOrd="4" destOrd="0" presId="urn:microsoft.com/office/officeart/2005/8/layout/chevronAccent+Icon"/>
    <dgm:cxn modelId="{939661DA-AE33-4DA4-911C-566577D54801}" type="presParOf" srcId="{1A070F2A-ADF6-4027-B5A7-82AD2BA88DC5}" destId="{4D194263-40D2-475F-BEA4-9CA0A462AA83}" srcOrd="0" destOrd="0" presId="urn:microsoft.com/office/officeart/2005/8/layout/chevronAccent+Icon"/>
    <dgm:cxn modelId="{7005CC2C-FA03-445F-B37C-9F4D4C95278A}" type="presParOf" srcId="{1A070F2A-ADF6-4027-B5A7-82AD2BA88DC5}" destId="{5A64169B-0D79-4457-8361-473A86DEF1B5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837D0-B929-4314-AA4D-96369BF47A71}">
      <dsp:nvSpPr>
        <dsp:cNvPr id="0" name=""/>
        <dsp:cNvSpPr/>
      </dsp:nvSpPr>
      <dsp:spPr>
        <a:xfrm>
          <a:off x="2004" y="614723"/>
          <a:ext cx="1628716" cy="628684"/>
        </a:xfrm>
        <a:prstGeom prst="chevron">
          <a:avLst>
            <a:gd name="adj" fmla="val 4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AAFF4-B51A-4838-B98B-32E7AFD5FF83}">
      <dsp:nvSpPr>
        <dsp:cNvPr id="0" name=""/>
        <dsp:cNvSpPr/>
      </dsp:nvSpPr>
      <dsp:spPr>
        <a:xfrm>
          <a:off x="755190" y="934795"/>
          <a:ext cx="1375360" cy="6286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Pre-Processing</a:t>
          </a:r>
        </a:p>
      </dsp:txBody>
      <dsp:txXfrm>
        <a:off x="773604" y="953209"/>
        <a:ext cx="1338532" cy="591856"/>
      </dsp:txXfrm>
    </dsp:sp>
    <dsp:sp modelId="{ADD4FB50-9602-4448-8D9C-B614072F0714}">
      <dsp:nvSpPr>
        <dsp:cNvPr id="0" name=""/>
        <dsp:cNvSpPr/>
      </dsp:nvSpPr>
      <dsp:spPr>
        <a:xfrm>
          <a:off x="2233740" y="288923"/>
          <a:ext cx="3316804" cy="12802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8CD8A-C020-43EF-91FA-D2CE1E5D0E34}">
      <dsp:nvSpPr>
        <dsp:cNvPr id="0" name=""/>
        <dsp:cNvSpPr/>
      </dsp:nvSpPr>
      <dsp:spPr>
        <a:xfrm>
          <a:off x="3118221" y="608994"/>
          <a:ext cx="2800856" cy="12802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FF0000"/>
              </a:solidFill>
            </a:rPr>
            <a:t>In-Processing</a:t>
          </a:r>
          <a:endParaRPr lang="en-US" sz="1100" kern="1200" dirty="0">
            <a:solidFill>
              <a:srgbClr val="FF0000"/>
            </a:solidFill>
          </a:endParaRPr>
        </a:p>
      </dsp:txBody>
      <dsp:txXfrm>
        <a:off x="3155719" y="646492"/>
        <a:ext cx="2725860" cy="1205290"/>
      </dsp:txXfrm>
    </dsp:sp>
    <dsp:sp modelId="{4D194263-40D2-475F-BEA4-9CA0A462AA83}">
      <dsp:nvSpPr>
        <dsp:cNvPr id="0" name=""/>
        <dsp:cNvSpPr/>
      </dsp:nvSpPr>
      <dsp:spPr>
        <a:xfrm>
          <a:off x="6022267" y="670416"/>
          <a:ext cx="1340154" cy="517299"/>
        </a:xfrm>
        <a:prstGeom prst="chevron">
          <a:avLst>
            <a:gd name="adj" fmla="val 4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4169B-0D79-4457-8361-473A86DEF1B5}">
      <dsp:nvSpPr>
        <dsp:cNvPr id="0" name=""/>
        <dsp:cNvSpPr/>
      </dsp:nvSpPr>
      <dsp:spPr>
        <a:xfrm>
          <a:off x="6753009" y="990487"/>
          <a:ext cx="1131686" cy="5172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Post-Processing</a:t>
          </a:r>
        </a:p>
      </dsp:txBody>
      <dsp:txXfrm>
        <a:off x="6768160" y="1005638"/>
        <a:ext cx="1101384" cy="486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54E543-8AF3-4D9D-8A11-303B2FB52B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B0AFB-8996-44C4-8F02-C76A2C8720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6B5A3-AF43-479E-9C22-4DC81E7AE6EB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871C1-DD85-4CFB-A691-C5BEF7E349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E9E69-B23D-48DD-8B61-F3877ED94F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25217-4A48-4F61-8F90-B67FDEA7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63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16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10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62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0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Data is driving decision-making almost everywhere, but how? What criteria are considered? What if the outcomes are biased?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As the cartoon notes, over the last few years, the machine learning community is acknowledging BOTH the prevalence and consequence of bias and fairness in ML. 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For the purposes of our work – think of bias and fairness as complementary forces. Our goal is to reduce bias in the hopes of increasing fairness.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12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This graphic from the IBM fairness tool kit summarizes a machine learning process. Focus on the red circles I’ve added as key points where bias can have major impact. </a:t>
            </a:r>
          </a:p>
          <a:p>
            <a:r>
              <a:rPr lang="en-US" sz="1600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Bias in Data: related to data’s origin, collection or sampling. UNFORTUNATELY, removing a protected variable or leaving it out of the model will not remove bias. </a:t>
            </a:r>
          </a:p>
          <a:p>
            <a:r>
              <a:rPr lang="en-US" sz="1600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Bias in Algorithmic Process: when we select, create, tune models. </a:t>
            </a:r>
          </a:p>
          <a:p>
            <a:r>
              <a:rPr lang="en-US" sz="1600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Bias in Implementation: which I think of as related to people as this is where bias and fairness are most visible to the widest community.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46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During the ALGORITHMIC PROCESS, 3 additional points to intervene:</a:t>
            </a:r>
          </a:p>
          <a:p>
            <a:r>
              <a:rPr lang="en-US" sz="1600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Preprocessing, where modify the training data specifically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In Processing to modify learning algorithms to address bias by changing an objective function or imposing a new constraint.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Or Postprocessing, when model training is complete but bias mitigation could be applied to the resulting predicted labels.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Of particular interest to this team is the IN PROCESS use of adversarial networks.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95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got our inspiration from the GANS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two algorithms competing against each other trying to minimize some loss function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first image you have real data passed to the discriminator (agl1) to predict if it is real or not.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second you have the generator taking noise and transforming it in its network to try and trick the discriminator.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 on what network was wrong, that is the one that will be updated.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84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used the synthetic IBM Attrition data for our experiment.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can see the data is unbalanced with yellow = they left.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younger Age groups have a greater percentage of attrition.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35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 is a protected attribute and we do not want age to influence the outcome.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the time the protected attributes are just dropped, but other variables could be used as a substitute or is correlated with the protected attribute.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years worked at the company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goal is to achieve or get closer to Demographic Parity by distributing accuracy across the age groups.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03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start with a baseline to see how close we are to demographic parity.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created a simple neural net  in the fashion of a logistic regression model. The idea is not to build the most accurate model but show that an adversarial can remove bias.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adversarial framework adds in our adversarial model that tries to predict age (our protected variable).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adversarial and the prediction models are wrapped together with a modified MSE that has a  tunable parameter to dampen the gradients.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loss is maximized because we want the model to be bad at predicting age.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prediction algorithm is the same as in our baseline  except the weights are modified from the MSE loss function as well as its original loss function 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9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16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a-webdesign.com/imgdownload.html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Reducing Age Bias in Machine Learning: </a:t>
            </a:r>
            <a:br>
              <a:rPr lang="en-US" dirty="0"/>
            </a:br>
            <a:r>
              <a:rPr lang="en-US" sz="4000" dirty="0"/>
              <a:t>An Algorithmic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Adriana Solange Garcia de Alford, </a:t>
            </a:r>
          </a:p>
          <a:p>
            <a:r>
              <a:rPr lang="de-DE" dirty="0"/>
              <a:t>Steven Hayden, and Nicole Wittlin</a:t>
            </a:r>
            <a:endParaRPr lang="de-DE" baseline="30000" dirty="0"/>
          </a:p>
          <a:p>
            <a:r>
              <a:rPr lang="de-DE" dirty="0"/>
              <a:t>Amy Atwood, adviser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3432"/>
            <a:ext cx="7886700" cy="49859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Experiment Results -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1668"/>
            <a:ext cx="8214266" cy="4982801"/>
          </a:xfrm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Initial step was to evaluate Accuracy of both models when predicting Attrition</a:t>
            </a:r>
            <a:br>
              <a:rPr lang="en-US" sz="1800" dirty="0"/>
            </a:br>
            <a:endParaRPr lang="en-US" sz="1800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Accuracy from GAN model was compared to accuracy baseline model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0" indent="0">
              <a:buClr>
                <a:srgbClr val="C00000"/>
              </a:buClr>
              <a:buNone/>
            </a:pPr>
            <a:br>
              <a:rPr lang="en-US" sz="1800" dirty="0"/>
            </a:br>
            <a:endParaRPr lang="en-US" sz="1800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Accuracy in both models was expected to be similar</a:t>
            </a:r>
            <a:br>
              <a:rPr lang="en-US" sz="1800" dirty="0"/>
            </a:br>
            <a:endParaRPr lang="en-US" sz="1800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Groups less than 35 and older population over 50, resulted in a lower accuracy on Attrition</a:t>
            </a:r>
            <a:br>
              <a:rPr lang="en-US" sz="1800" dirty="0"/>
            </a:br>
            <a:endParaRPr lang="en-US" sz="1800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Attributed this to larger number of observations in the middle age groups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Accuracy from GAN was lower across all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D9054-644A-4B54-963C-B23834ABD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288" y="2210445"/>
            <a:ext cx="6796989" cy="112376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3065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891" y="877446"/>
            <a:ext cx="7704082" cy="3679291"/>
          </a:xfrm>
          <a:ln>
            <a:solidFill>
              <a:srgbClr val="C0000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Clr>
                <a:srgbClr val="C00000"/>
              </a:buClr>
              <a:buNone/>
            </a:pPr>
            <a:endParaRPr lang="en-US" sz="2100" b="1" dirty="0">
              <a:solidFill>
                <a:srgbClr val="C0000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sz="2100" b="1" dirty="0">
                <a:solidFill>
                  <a:srgbClr val="C00000"/>
                </a:solidFill>
              </a:rPr>
              <a:t>Demographic Parity (DP) is achieved when: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100" b="1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tx1"/>
                </a:solidFill>
              </a:rPr>
              <a:t>Each group has equal likelihood to be assigned a positive outcome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100" dirty="0">
              <a:solidFill>
                <a:schemeClr val="tx1"/>
              </a:solidFill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tx1"/>
                </a:solidFill>
              </a:rPr>
              <a:t>Proportion of positive predictions in the subgroups are close to each other</a:t>
            </a:r>
            <a:br>
              <a:rPr lang="en-US" sz="2100" dirty="0"/>
            </a:br>
            <a:endParaRPr lang="en-US" sz="2100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100" dirty="0"/>
              <a:t>Fairness was compared across 7 age groups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100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100" b="1" dirty="0">
                <a:latin typeface="Arial" panose="020B0604020202020204" pitchFamily="34" charset="0"/>
              </a:rPr>
              <a:t>Improved DP range Pre-GAN for all groups</a:t>
            </a:r>
            <a:r>
              <a:rPr lang="en-US" altLang="en-US" sz="2100" dirty="0">
                <a:latin typeface="Arial" panose="020B0604020202020204" pitchFamily="34" charset="0"/>
              </a:rPr>
              <a:t> between  94-100%; Post-GAN range 98-100%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sz="2100" dirty="0">
              <a:latin typeface="Arial" panose="020B0604020202020204" pitchFamily="34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100" b="1" dirty="0">
                <a:latin typeface="Arial" panose="020B0604020202020204" pitchFamily="34" charset="0"/>
              </a:rPr>
              <a:t>Small trade-off between Accuracy and Fairness Post-GAN: </a:t>
            </a:r>
            <a:r>
              <a:rPr lang="en-US" altLang="en-US" sz="2100" dirty="0">
                <a:latin typeface="Arial" panose="020B0604020202020204" pitchFamily="34" charset="0"/>
              </a:rPr>
              <a:t>accuracy decreased 2% but DP increased 6%. </a:t>
            </a:r>
            <a:endParaRPr lang="en-US" altLang="en-US" sz="2100" b="1" dirty="0">
              <a:latin typeface="Arial" panose="020B0604020202020204" pitchFamily="34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sz="1800" dirty="0">
              <a:latin typeface="Arial" panose="020B0604020202020204" pitchFamily="34" charset="0"/>
            </a:endParaRPr>
          </a:p>
          <a:p>
            <a:endParaRPr lang="en-US" sz="24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6A5DD91-26D2-4204-8B5E-0DAB5208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096" y="143432"/>
            <a:ext cx="8618552" cy="555496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Experiment Results - Demographic Parity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2FF8A-428A-4456-821A-5F027E22C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91" y="4855620"/>
            <a:ext cx="7704082" cy="12018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91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68729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382486"/>
            <a:ext cx="8382000" cy="43991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2000" dirty="0"/>
              <a:t>Achieved Demographic Parity based on results from a comparative analysis between the baseline model and the GAN model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More balanced distribution across age groups in the data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No significant pre-processing on the data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Most adversarial debiasing work focused on protected groups such as race, sex and gender bias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C00000"/>
                </a:solidFill>
              </a:rPr>
              <a:t>Our focus was on Age debiasing, and age bias can be prevented in deep learning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4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0552"/>
            <a:ext cx="7886700" cy="568729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5717"/>
            <a:ext cx="8126244" cy="4386566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Bias must be addressed in advance and throughout the ML lifecycle – NOT as an afterthought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Mitigating bias using adversarial network architecture shows promise, yet we cannot be confident that systems are unbiased and fair</a:t>
            </a:r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C00000"/>
                </a:solidFill>
              </a:rPr>
              <a:t>We </a:t>
            </a:r>
            <a:r>
              <a:rPr lang="en-US" sz="2400" b="1" u="sng" dirty="0">
                <a:solidFill>
                  <a:srgbClr val="C00000"/>
                </a:solidFill>
              </a:rPr>
              <a:t>cannot</a:t>
            </a:r>
            <a:r>
              <a:rPr lang="en-US" sz="2400" b="1" dirty="0">
                <a:solidFill>
                  <a:srgbClr val="C00000"/>
                </a:solidFill>
              </a:rPr>
              <a:t> and </a:t>
            </a:r>
            <a:r>
              <a:rPr lang="en-US" sz="2400" b="1" u="sng" dirty="0">
                <a:solidFill>
                  <a:srgbClr val="C00000"/>
                </a:solidFill>
              </a:rPr>
              <a:t>must not </a:t>
            </a:r>
            <a:r>
              <a:rPr lang="en-US" sz="2400" b="1" dirty="0">
                <a:solidFill>
                  <a:srgbClr val="C00000"/>
                </a:solidFill>
              </a:rPr>
              <a:t>replace the sensitivity to foresee decisions’ consequences, inquisitiveness, skepticism, mortal imagination, and compassion that humans bring to bear to on machine learning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8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06C6F-C16C-45CA-A4C1-D4B5F7632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457" y="1690689"/>
            <a:ext cx="4907086" cy="3512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00E95E-264D-4551-A1D1-94403D7CB307}"/>
              </a:ext>
            </a:extLst>
          </p:cNvPr>
          <p:cNvSpPr txBox="1"/>
          <p:nvPr/>
        </p:nvSpPr>
        <p:spPr>
          <a:xfrm>
            <a:off x="628650" y="5240751"/>
            <a:ext cx="7886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Is it BIASED because it is UNFAIR?</a:t>
            </a:r>
          </a:p>
          <a:p>
            <a:pPr algn="ctr"/>
            <a:r>
              <a:rPr lang="en-US" sz="3200" dirty="0"/>
              <a:t>Is it FAIR because it is UNBIASED?</a:t>
            </a:r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1E9B6-7847-4EB8-93BD-5BF532968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7" y="1690689"/>
            <a:ext cx="8664606" cy="434687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EDB3FF0-D75F-468C-BA32-E63FAFEE616E}"/>
              </a:ext>
            </a:extLst>
          </p:cNvPr>
          <p:cNvSpPr/>
          <p:nvPr/>
        </p:nvSpPr>
        <p:spPr>
          <a:xfrm>
            <a:off x="239697" y="2379216"/>
            <a:ext cx="1535837" cy="26282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F43CE7-7151-4685-ABEA-346960F35750}"/>
              </a:ext>
            </a:extLst>
          </p:cNvPr>
          <p:cNvSpPr/>
          <p:nvPr/>
        </p:nvSpPr>
        <p:spPr>
          <a:xfrm rot="4654216">
            <a:off x="2514182" y="3291851"/>
            <a:ext cx="1533218" cy="35490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4210B3-66FC-4786-A344-6549C6261694}"/>
              </a:ext>
            </a:extLst>
          </p:cNvPr>
          <p:cNvSpPr/>
          <p:nvPr/>
        </p:nvSpPr>
        <p:spPr>
          <a:xfrm rot="4817903">
            <a:off x="4088605" y="179850"/>
            <a:ext cx="2659453" cy="53565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110967-E49D-4262-8ECC-AB04D2B61021}"/>
              </a:ext>
            </a:extLst>
          </p:cNvPr>
          <p:cNvSpPr txBox="1"/>
          <p:nvPr/>
        </p:nvSpPr>
        <p:spPr>
          <a:xfrm>
            <a:off x="239697" y="1846555"/>
            <a:ext cx="1535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63141-A1A2-44C8-A5D1-DD17C53E6250}"/>
              </a:ext>
            </a:extLst>
          </p:cNvPr>
          <p:cNvSpPr txBox="1"/>
          <p:nvPr/>
        </p:nvSpPr>
        <p:spPr>
          <a:xfrm>
            <a:off x="3036163" y="1314634"/>
            <a:ext cx="1535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8A6A3-0853-4A43-BF41-4A184BA4B473}"/>
              </a:ext>
            </a:extLst>
          </p:cNvPr>
          <p:cNvSpPr txBox="1"/>
          <p:nvPr/>
        </p:nvSpPr>
        <p:spPr>
          <a:xfrm>
            <a:off x="4253883" y="5424161"/>
            <a:ext cx="1535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FEB510F-C691-4E4F-A2CA-17054AE46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227019"/>
              </p:ext>
            </p:extLst>
          </p:nvPr>
        </p:nvGraphicFramePr>
        <p:xfrm>
          <a:off x="628650" y="2720290"/>
          <a:ext cx="7886700" cy="2178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C44E73-662B-412A-B840-7D112F6AB6B6}"/>
              </a:ext>
            </a:extLst>
          </p:cNvPr>
          <p:cNvSpPr txBox="1"/>
          <p:nvPr/>
        </p:nvSpPr>
        <p:spPr>
          <a:xfrm>
            <a:off x="3870990" y="4742493"/>
            <a:ext cx="274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Fairness 360 Prejudice Remover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Adversarial Debiasing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F5973-434D-4213-86B2-E2CF3A5A82E7}"/>
              </a:ext>
            </a:extLst>
          </p:cNvPr>
          <p:cNvSpPr txBox="1"/>
          <p:nvPr/>
        </p:nvSpPr>
        <p:spPr>
          <a:xfrm>
            <a:off x="2696592" y="2290439"/>
            <a:ext cx="375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Intervention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CEB96D-F7D6-45DD-A4CE-C5EF859C3D02}"/>
              </a:ext>
            </a:extLst>
          </p:cNvPr>
          <p:cNvSpPr txBox="1"/>
          <p:nvPr/>
        </p:nvSpPr>
        <p:spPr>
          <a:xfrm>
            <a:off x="3299953" y="1795638"/>
            <a:ext cx="2544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 Overview</a:t>
            </a:r>
          </a:p>
        </p:txBody>
      </p:sp>
      <p:pic>
        <p:nvPicPr>
          <p:cNvPr id="64" name="Content Placeholder 63">
            <a:extLst>
              <a:ext uri="{FF2B5EF4-FFF2-40B4-BE49-F238E27FC236}">
                <a16:creationId xmlns:a16="http://schemas.microsoft.com/office/drawing/2014/main" id="{D6ADAA43-7044-486B-AA13-86C888D19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50385" y="3427319"/>
            <a:ext cx="4172505" cy="22221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547EBA0-1362-44F4-A934-53E188FC5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53" y="3429000"/>
            <a:ext cx="4183047" cy="2220505"/>
          </a:xfrm>
          <a:prstGeom prst="rect">
            <a:avLst/>
          </a:prstGeom>
        </p:spPr>
      </p:pic>
      <p:pic>
        <p:nvPicPr>
          <p:cNvPr id="6" name="Picture 5" descr="A picture containing outdoor, riding, person, skiing&#10;&#10;Description automatically generated">
            <a:extLst>
              <a:ext uri="{FF2B5EF4-FFF2-40B4-BE49-F238E27FC236}">
                <a16:creationId xmlns:a16="http://schemas.microsoft.com/office/drawing/2014/main" id="{07238B0F-84E0-4269-8ABD-612F3BC05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747" y="1078293"/>
            <a:ext cx="4172505" cy="23507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BBA51F-4F90-4477-8ED2-E28EB91155EE}"/>
              </a:ext>
            </a:extLst>
          </p:cNvPr>
          <p:cNvSpPr txBox="1">
            <a:spLocks/>
          </p:cNvSpPr>
          <p:nvPr/>
        </p:nvSpPr>
        <p:spPr>
          <a:xfrm>
            <a:off x="6125592" y="2959858"/>
            <a:ext cx="2389758" cy="22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hlinkClick r:id="rId6"/>
              </a:rPr>
              <a:t>https://ya-webdesign.com/imgdownload.html</a:t>
            </a:r>
            <a:endParaRPr lang="en-US" sz="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F8E702-618C-42FB-B2AA-6C34C6055D80}"/>
              </a:ext>
            </a:extLst>
          </p:cNvPr>
          <p:cNvCxnSpPr>
            <a:cxnSpLocks/>
          </p:cNvCxnSpPr>
          <p:nvPr/>
        </p:nvCxnSpPr>
        <p:spPr>
          <a:xfrm>
            <a:off x="4669654" y="3506680"/>
            <a:ext cx="0" cy="2849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1A6E8-96E1-4DC1-B40A-70645B8BD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37" y="2405849"/>
            <a:ext cx="5203631" cy="39278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417FC0-90B7-41F0-B8E2-44E7EC94E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965" y="2201663"/>
            <a:ext cx="3110898" cy="3927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150E90-E2D5-43EA-89FB-C6DF5F343F67}"/>
              </a:ext>
            </a:extLst>
          </p:cNvPr>
          <p:cNvSpPr/>
          <p:nvPr/>
        </p:nvSpPr>
        <p:spPr>
          <a:xfrm>
            <a:off x="3023371" y="1241610"/>
            <a:ext cx="309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Understand Employee Attrition</a:t>
            </a:r>
          </a:p>
        </p:txBody>
      </p:sp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Experiment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Age(</a:t>
            </a:r>
            <a:r>
              <a:rPr lang="en-US" sz="1800" i="1" dirty="0">
                <a:solidFill>
                  <a:schemeClr val="tx1"/>
                </a:solidFill>
              </a:rPr>
              <a:t>Z</a:t>
            </a:r>
            <a:r>
              <a:rPr lang="en-US" sz="1800" dirty="0">
                <a:solidFill>
                  <a:schemeClr val="tx1"/>
                </a:solidFill>
              </a:rPr>
              <a:t>) is protected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Age(</a:t>
            </a:r>
            <a:r>
              <a:rPr lang="en-US" sz="1800" i="1" dirty="0">
                <a:solidFill>
                  <a:schemeClr val="tx1"/>
                </a:solidFill>
              </a:rPr>
              <a:t>Z</a:t>
            </a:r>
            <a:r>
              <a:rPr lang="en-US" sz="1800" dirty="0">
                <a:solidFill>
                  <a:schemeClr val="tx1"/>
                </a:solidFill>
              </a:rPr>
              <a:t>) Correlated with explanatory (X) of predictor model </a:t>
            </a:r>
          </a:p>
          <a:p>
            <a:endParaRPr lang="en-US" dirty="0"/>
          </a:p>
          <a:p>
            <a:r>
              <a:rPr lang="en-US" dirty="0"/>
              <a:t>Goals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Demographic Parity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Both protected and unprotected classes receive a positive outcome at equal rates.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70194"/>
                <a:ext cx="7886700" cy="2471367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Baseline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Logistic model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𝐴𝑡𝑡𝑟𝑖𝑡𝑖𝑜𝑛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Adversarial Architecture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𝐴𝑡𝑡𝑟𝑖𝑡𝑖𝑜𝑛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𝐴𝑔𝑒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70194"/>
                <a:ext cx="7886700" cy="2471367"/>
              </a:xfrm>
              <a:blipFill>
                <a:blip r:embed="rId3"/>
                <a:stretch>
                  <a:fillRect l="-464" t="-4444" b="-1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38330322-9603-44D7-8025-3DB06390B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744" y="3254295"/>
            <a:ext cx="3759604" cy="282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5000"/>
    </mc:Choice>
    <mc:Fallback xmlns="">
      <p:transition advClick="0" advTm="4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3432"/>
            <a:ext cx="7886700" cy="49859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Experiment Results -  Fairness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49610"/>
            <a:ext cx="8155427" cy="5245554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1800" b="1" u="sng" dirty="0">
                <a:solidFill>
                  <a:srgbClr val="C00000"/>
                </a:solidFill>
              </a:rPr>
              <a:t>Our goal was to improve group fairness based on demographic parity</a:t>
            </a:r>
          </a:p>
          <a:p>
            <a:endParaRPr lang="en-US" sz="2000" dirty="0"/>
          </a:p>
          <a:p>
            <a:r>
              <a:rPr lang="en-US" sz="1400" dirty="0"/>
              <a:t>Calculated standard metrics to evaluate performance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Calculated several other metrics to evaluate group fairness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Metrics were calculated for 7(seven) age groups in 5-years increments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Evaluated differences in demographic parity between the baseline model and the GAN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8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3479</TotalTime>
  <Words>1132</Words>
  <Application>Microsoft Office PowerPoint</Application>
  <PresentationFormat>On-screen Show (4:3)</PresentationFormat>
  <Paragraphs>153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Reducing Age Bias in Machine Learning:  An Algorithmic Approach</vt:lpstr>
      <vt:lpstr>Bias in Machine Learning</vt:lpstr>
      <vt:lpstr>Bias in Machine Learning</vt:lpstr>
      <vt:lpstr>Bias in Machine Learning</vt:lpstr>
      <vt:lpstr>GAN Overview</vt:lpstr>
      <vt:lpstr>Experiment</vt:lpstr>
      <vt:lpstr>Experiment</vt:lpstr>
      <vt:lpstr>Experiment</vt:lpstr>
      <vt:lpstr>Experiment Results -  Fairness </vt:lpstr>
      <vt:lpstr>Experiment Results - Accuracy</vt:lpstr>
      <vt:lpstr>Experiment Results - Demographic Parity</vt:lpstr>
      <vt:lpstr>Conclusions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Hayden, Steven</cp:lastModifiedBy>
  <cp:revision>105</cp:revision>
  <dcterms:created xsi:type="dcterms:W3CDTF">2017-03-18T16:30:52Z</dcterms:created>
  <dcterms:modified xsi:type="dcterms:W3CDTF">2020-07-17T01:40:08Z</dcterms:modified>
</cp:coreProperties>
</file>