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3" r:id="rId15"/>
    <p:sldId id="28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55" autoAdjust="0"/>
    <p:restoredTop sz="70025" autoAdjust="0"/>
  </p:normalViewPr>
  <p:slideViewPr>
    <p:cSldViewPr snapToGrid="0" snapToObjects="1">
      <p:cViewPr>
        <p:scale>
          <a:sx n="120" d="100"/>
          <a:sy n="120" d="100"/>
        </p:scale>
        <p:origin x="942" y="-173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3" d="100"/>
          <a:sy n="83" d="100"/>
        </p:scale>
        <p:origin x="39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15</a:t>
            </a:fld>
            <a:endParaRPr lang="en-US"/>
          </a:p>
        </p:txBody>
      </p:sp>
    </p:spTree>
    <p:extLst>
      <p:ext uri="{BB962C8B-B14F-4D97-AF65-F5344CB8AC3E}">
        <p14:creationId xmlns:p14="http://schemas.microsoft.com/office/powerpoint/2010/main" val="357207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has acknowledged BOTH the prevalence and consequence of bias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has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and tune models. </a:t>
            </a:r>
          </a:p>
          <a:p>
            <a:r>
              <a:rPr lang="en-US" sz="1600" dirty="0"/>
              <a:t> </a:t>
            </a:r>
          </a:p>
          <a:p>
            <a:pPr marL="285750" lvl="0" indent="-285750">
              <a:buFont typeface="Arial" panose="020B0604020202020204" pitchFamily="34" charset="0"/>
              <a:buChar char="•"/>
            </a:pPr>
            <a:r>
              <a:rPr lang="en-US" sz="1600" dirty="0"/>
              <a:t>Bias in Implementation: or the people part when implementing and using the model</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there are 3 points to intervene to address bias:</a:t>
            </a:r>
          </a:p>
          <a:p>
            <a:r>
              <a:rPr lang="en-US" sz="1600" dirty="0"/>
              <a:t> </a:t>
            </a:r>
          </a:p>
          <a:p>
            <a:pPr marL="285750" lvl="0" indent="-285750">
              <a:buFont typeface="Arial" panose="020B0604020202020204" pitchFamily="34" charset="0"/>
              <a:buChar char="•"/>
            </a:pPr>
            <a:r>
              <a:rPr lang="en-US" sz="1600" dirty="0"/>
              <a:t>Preprocessing, where the training data can be modified</a:t>
            </a:r>
          </a:p>
          <a:p>
            <a:pPr marL="285750" lvl="0" indent="-285750">
              <a:buFont typeface="Arial" panose="020B0604020202020204" pitchFamily="34" charset="0"/>
              <a:buChar char="•"/>
            </a:pPr>
            <a:r>
              <a:rPr lang="en-US" sz="1600" dirty="0"/>
              <a:t>In Processing, where bias can be addressed by changing an objective function or imposing a new constraint to the algorithm. </a:t>
            </a:r>
          </a:p>
          <a:p>
            <a:pPr marL="285750" lvl="0" indent="-285750">
              <a:buFont typeface="Arial" panose="020B0604020202020204" pitchFamily="34" charset="0"/>
              <a:buChar char="•"/>
            </a:pPr>
            <a:r>
              <a:rPr lang="en-US" sz="1600" dirty="0"/>
              <a:t>Or Postprocessing, where bias mitigation can be applied to the resulting predicted labels.</a:t>
            </a:r>
          </a:p>
          <a:p>
            <a:r>
              <a:rPr lang="en-US" sz="1600" dirty="0"/>
              <a:t> </a:t>
            </a:r>
          </a:p>
          <a:p>
            <a:r>
              <a:rPr lang="en-US" sz="1600" dirty="0"/>
              <a:t>Of particular interest to our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f360.mybluemix.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normAutofit fontScale="92500" lnSpcReduction="10000"/>
          </a:bodyPr>
          <a:lstStyle/>
          <a:p>
            <a:r>
              <a:rPr lang="de-DE" dirty="0"/>
              <a:t>Adriana Solange Garcia de Alford, </a:t>
            </a:r>
          </a:p>
          <a:p>
            <a:r>
              <a:rPr lang="de-DE" dirty="0"/>
              <a:t>Steven Hayden, and Nicole Wittlin</a:t>
            </a:r>
            <a:endParaRPr lang="de-DE" baseline="30000" dirty="0"/>
          </a:p>
          <a:p>
            <a:r>
              <a:rPr lang="de-DE" dirty="0"/>
              <a:t>Amy Atwood, Ph.D, </a:t>
            </a:r>
          </a:p>
          <a:p>
            <a:r>
              <a:rPr lang="de-DE" dirty="0"/>
              <a:t>Senior Data Scientist – T-Mobile, Capstone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628650" y="332234"/>
            <a:ext cx="7886700" cy="1325563"/>
          </a:xfrm>
        </p:spPr>
        <p:txBody>
          <a:bodyPr>
            <a:normAutofit/>
          </a:bodyPr>
          <a:lstStyle/>
          <a:p>
            <a:pPr algn="l"/>
            <a:r>
              <a:rPr lang="en-US" sz="3000" dirty="0"/>
              <a:t>Experiment Results: Demographic Parity</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br>
              <a:rPr lang="en-US" sz="1800" dirty="0"/>
            </a:b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Post-GAN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Post-GAN: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611505" y="2636665"/>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Autofit/>
          </a:bodyPr>
          <a:lstStyle/>
          <a:p>
            <a:r>
              <a:rPr lang="en-US" sz="1800" dirty="0"/>
              <a:t>Achieved </a:t>
            </a:r>
            <a:r>
              <a:rPr lang="en-US" sz="1800" b="1" dirty="0"/>
              <a:t>Demographic Parity </a:t>
            </a:r>
            <a:r>
              <a:rPr lang="en-US" sz="1800" dirty="0"/>
              <a:t>based on results from a comparative analysis between the baseline model and the GAN model</a:t>
            </a:r>
          </a:p>
          <a:p>
            <a:endParaRPr lang="en-US" sz="1800" dirty="0"/>
          </a:p>
          <a:p>
            <a:r>
              <a:rPr lang="en-US" sz="1800" dirty="0"/>
              <a:t>A more balanced distribution across age groups in the data may have helped</a:t>
            </a:r>
            <a:br>
              <a:rPr lang="en-US" sz="1800" dirty="0"/>
            </a:br>
            <a:endParaRPr lang="en-US" sz="1800" dirty="0"/>
          </a:p>
          <a:p>
            <a:r>
              <a:rPr lang="en-US" sz="1800" dirty="0"/>
              <a:t>No significant pre-processing on the data</a:t>
            </a:r>
          </a:p>
          <a:p>
            <a:endParaRPr lang="en-US" sz="1800" dirty="0"/>
          </a:p>
          <a:p>
            <a:r>
              <a:rPr lang="en-US" sz="1800" b="1" dirty="0"/>
              <a:t>Most adversarial debiasing work focused </a:t>
            </a:r>
            <a:r>
              <a:rPr lang="en-US" sz="1800" dirty="0"/>
              <a:t>on protected groups such as race, sex and gender bias</a:t>
            </a:r>
          </a:p>
          <a:p>
            <a:endParaRPr lang="en-US" sz="1800" dirty="0">
              <a:solidFill>
                <a:srgbClr val="C00000"/>
              </a:solidFill>
            </a:endParaRPr>
          </a:p>
          <a:p>
            <a:r>
              <a:rPr lang="en-US" sz="1800" dirty="0">
                <a:solidFill>
                  <a:srgbClr val="C00000"/>
                </a:solidFill>
              </a:rPr>
              <a:t>Our focus was on </a:t>
            </a:r>
            <a:r>
              <a:rPr lang="en-US" sz="1800" u="sng" dirty="0">
                <a:solidFill>
                  <a:srgbClr val="C00000"/>
                </a:solidFill>
              </a:rPr>
              <a:t>Age debiasing</a:t>
            </a:r>
            <a:r>
              <a:rPr lang="en-US" sz="1800" dirty="0">
                <a:solidFill>
                  <a:srgbClr val="C00000"/>
                </a:solidFill>
              </a:rPr>
              <a:t>, and how age bias can be </a:t>
            </a:r>
            <a:r>
              <a:rPr lang="en-US" sz="18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6D5FC-5F04-4F20-B8AD-2BEDB516AEDF}"/>
              </a:ext>
            </a:extLst>
          </p:cNvPr>
          <p:cNvSpPr>
            <a:spLocks noGrp="1"/>
          </p:cNvSpPr>
          <p:nvPr>
            <p:ph type="sldNum" sz="quarter" idx="12"/>
          </p:nvPr>
        </p:nvSpPr>
        <p:spPr/>
        <p:txBody>
          <a:bodyPr/>
          <a:lstStyle/>
          <a:p>
            <a:fld id="{38327683-8978-6B4B-9130-4A6A841F0549}" type="slidenum">
              <a:rPr lang="en-US" smtClean="0"/>
              <a:t>14</a:t>
            </a:fld>
            <a:endParaRPr lang="en-US"/>
          </a:p>
        </p:txBody>
      </p:sp>
      <p:sp>
        <p:nvSpPr>
          <p:cNvPr id="3" name="Rectangle 2">
            <a:extLst>
              <a:ext uri="{FF2B5EF4-FFF2-40B4-BE49-F238E27FC236}">
                <a16:creationId xmlns:a16="http://schemas.microsoft.com/office/drawing/2014/main" id="{F721AB62-44BA-4F7E-A980-3DE3B4BA9EC1}"/>
              </a:ext>
            </a:extLst>
          </p:cNvPr>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5776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A56F2-271A-4A75-9D8E-6BBFC2AB93FF}"/>
              </a:ext>
            </a:extLst>
          </p:cNvPr>
          <p:cNvSpPr>
            <a:spLocks noGrp="1"/>
          </p:cNvSpPr>
          <p:nvPr>
            <p:ph type="sldNum" sz="quarter" idx="12"/>
          </p:nvPr>
        </p:nvSpPr>
        <p:spPr/>
        <p:txBody>
          <a:bodyPr/>
          <a:lstStyle/>
          <a:p>
            <a:fld id="{38327683-8978-6B4B-9130-4A6A841F0549}" type="slidenum">
              <a:rPr lang="en-US" smtClean="0"/>
              <a:t>15</a:t>
            </a:fld>
            <a:endParaRPr lang="en-US"/>
          </a:p>
        </p:txBody>
      </p:sp>
      <p:pic>
        <p:nvPicPr>
          <p:cNvPr id="7" name="Picture 6">
            <a:extLst>
              <a:ext uri="{FF2B5EF4-FFF2-40B4-BE49-F238E27FC236}">
                <a16:creationId xmlns:a16="http://schemas.microsoft.com/office/drawing/2014/main" id="{3C12BE07-4877-4C1E-9296-8EB25DE7B925}"/>
              </a:ext>
            </a:extLst>
          </p:cNvPr>
          <p:cNvPicPr>
            <a:picLocks noChangeAspect="1"/>
          </p:cNvPicPr>
          <p:nvPr/>
        </p:nvPicPr>
        <p:blipFill>
          <a:blip r:embed="rId3"/>
          <a:stretch>
            <a:fillRect/>
          </a:stretch>
        </p:blipFill>
        <p:spPr>
          <a:xfrm>
            <a:off x="0" y="0"/>
            <a:ext cx="9144000" cy="6223819"/>
          </a:xfrm>
          <a:prstGeom prst="rect">
            <a:avLst/>
          </a:prstGeom>
        </p:spPr>
      </p:pic>
    </p:spTree>
    <p:extLst>
      <p:ext uri="{BB962C8B-B14F-4D97-AF65-F5344CB8AC3E}">
        <p14:creationId xmlns:p14="http://schemas.microsoft.com/office/powerpoint/2010/main" val="275654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
        <p:nvSpPr>
          <p:cNvPr id="3" name="TextBox 2">
            <a:extLst>
              <a:ext uri="{FF2B5EF4-FFF2-40B4-BE49-F238E27FC236}">
                <a16:creationId xmlns:a16="http://schemas.microsoft.com/office/drawing/2014/main" id="{7C92B713-D808-4140-988B-66FD4DCCC40F}"/>
              </a:ext>
            </a:extLst>
          </p:cNvPr>
          <p:cNvSpPr txBox="1"/>
          <p:nvPr/>
        </p:nvSpPr>
        <p:spPr>
          <a:xfrm>
            <a:off x="6709249" y="5919956"/>
            <a:ext cx="2103774" cy="276999"/>
          </a:xfrm>
          <a:prstGeom prst="rect">
            <a:avLst/>
          </a:prstGeom>
          <a:noFill/>
        </p:spPr>
        <p:txBody>
          <a:bodyPr wrap="square" rtlCol="0">
            <a:spAutoFit/>
          </a:bodyPr>
          <a:lstStyle/>
          <a:p>
            <a:r>
              <a:rPr lang="en-US" sz="1200">
                <a:hlinkClick r:id="rId4"/>
              </a:rPr>
              <a:t>https://aif360.mybluemix.net/</a:t>
            </a:r>
            <a:endParaRPr lang="en-US" sz="1200" dirty="0"/>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A1457A41-A57C-405F-A8F9-42C72D6AC82E}"/>
              </a:ext>
            </a:extLst>
          </p:cNvPr>
          <p:cNvPicPr>
            <a:picLocks noChangeAspect="1"/>
          </p:cNvPicPr>
          <p:nvPr/>
        </p:nvPicPr>
        <p:blipFill>
          <a:blip r:embed="rId3"/>
          <a:stretch>
            <a:fillRect/>
          </a:stretch>
        </p:blipFill>
        <p:spPr>
          <a:xfrm>
            <a:off x="5263274" y="3578297"/>
            <a:ext cx="3578217" cy="2684683"/>
          </a:xfrm>
          <a:prstGeom prst="rect">
            <a:avLst/>
          </a:prstGeom>
        </p:spPr>
      </p:pic>
      <p:sp>
        <p:nvSpPr>
          <p:cNvPr id="6" name="Rectangle 5">
            <a:extLst>
              <a:ext uri="{FF2B5EF4-FFF2-40B4-BE49-F238E27FC236}">
                <a16:creationId xmlns:a16="http://schemas.microsoft.com/office/drawing/2014/main" id="{767954BF-5DAA-47D2-99E1-B50588E1F24C}"/>
              </a:ext>
            </a:extLst>
          </p:cNvPr>
          <p:cNvSpPr/>
          <p:nvPr/>
        </p:nvSpPr>
        <p:spPr>
          <a:xfrm>
            <a:off x="8316389" y="5279665"/>
            <a:ext cx="326003" cy="9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4"/>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sp>
        <p:nvSpPr>
          <p:cNvPr id="5" name="TextBox 4">
            <a:extLst>
              <a:ext uri="{FF2B5EF4-FFF2-40B4-BE49-F238E27FC236}">
                <a16:creationId xmlns:a16="http://schemas.microsoft.com/office/drawing/2014/main" id="{FC92B016-F65D-4AAB-97ED-F5E77640B760}"/>
              </a:ext>
            </a:extLst>
          </p:cNvPr>
          <p:cNvSpPr txBox="1"/>
          <p:nvPr/>
        </p:nvSpPr>
        <p:spPr>
          <a:xfrm>
            <a:off x="8293210" y="5240185"/>
            <a:ext cx="408729" cy="184666"/>
          </a:xfrm>
          <a:prstGeom prst="rect">
            <a:avLst/>
          </a:prstGeom>
          <a:noFill/>
        </p:spPr>
        <p:txBody>
          <a:bodyPr wrap="square" rtlCol="0">
            <a:spAutoFit/>
          </a:bodyPr>
          <a:lstStyle/>
          <a:p>
            <a:pPr algn="ctr"/>
            <a:r>
              <a:rPr lang="en-US" sz="600" dirty="0">
                <a:latin typeface="Arial" panose="020B0604020202020204" pitchFamily="34" charset="0"/>
                <a:cs typeface="Arial" panose="020B0604020202020204" pitchFamily="34" charset="0"/>
              </a:rPr>
              <a:t>Linear</a:t>
            </a:r>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3677</TotalTime>
  <Words>1167</Words>
  <Application>Microsoft Office PowerPoint</Application>
  <PresentationFormat>On-screen Show (4:3)</PresentationFormat>
  <Paragraphs>162</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153</cp:revision>
  <dcterms:created xsi:type="dcterms:W3CDTF">2017-03-18T16:30:52Z</dcterms:created>
  <dcterms:modified xsi:type="dcterms:W3CDTF">2020-07-17T21:28:28Z</dcterms:modified>
</cp:coreProperties>
</file>