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69" r:id="rId3"/>
    <p:sldId id="270" r:id="rId4"/>
    <p:sldId id="257" r:id="rId5"/>
    <p:sldId id="271" r:id="rId6"/>
    <p:sldId id="258" r:id="rId7"/>
    <p:sldId id="267" r:id="rId8"/>
    <p:sldId id="272" r:id="rId9"/>
    <p:sldId id="273" r:id="rId10"/>
    <p:sldId id="259" r:id="rId11"/>
    <p:sldId id="260" r:id="rId12"/>
    <p:sldId id="274" r:id="rId13"/>
    <p:sldId id="266" r:id="rId14"/>
    <p:sldId id="261" r:id="rId15"/>
    <p:sldId id="262" r:id="rId16"/>
    <p:sldId id="263" r:id="rId17"/>
    <p:sldId id="264" r:id="rId18"/>
    <p:sldId id="265" r:id="rId19"/>
    <p:sldId id="275" r:id="rId20"/>
    <p:sldId id="268"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679"/>
  </p:normalViewPr>
  <p:slideViewPr>
    <p:cSldViewPr snapToGrid="0" snapToObjects="1">
      <p:cViewPr varScale="1">
        <p:scale>
          <a:sx n="64" d="100"/>
          <a:sy n="64" d="100"/>
        </p:scale>
        <p:origin x="1349"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8512D-18F0-4EA9-AD79-F15245DB831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531EB079-FD62-4F5B-B282-C4C48894B5EE}">
      <dgm:prSet phldrT="[Text]"/>
      <dgm:spPr/>
      <dgm:t>
        <a:bodyPr/>
        <a:lstStyle/>
        <a:p>
          <a:r>
            <a:rPr lang="en-US" dirty="0"/>
            <a:t>Pre-Processing</a:t>
          </a:r>
        </a:p>
      </dgm:t>
    </dgm:pt>
    <dgm:pt modelId="{36721F4A-C345-49EE-BB5C-E4772CB89F52}" type="parTrans" cxnId="{B57E2937-F055-4C3E-AB43-2E55FB803B4E}">
      <dgm:prSet/>
      <dgm:spPr/>
      <dgm:t>
        <a:bodyPr/>
        <a:lstStyle/>
        <a:p>
          <a:endParaRPr lang="en-US"/>
        </a:p>
      </dgm:t>
    </dgm:pt>
    <dgm:pt modelId="{91A369EB-C95D-4C06-BAAA-CB9ACCE47CF1}" type="sibTrans" cxnId="{B57E2937-F055-4C3E-AB43-2E55FB803B4E}">
      <dgm:prSet/>
      <dgm:spPr/>
      <dgm:t>
        <a:bodyPr/>
        <a:lstStyle/>
        <a:p>
          <a:endParaRPr lang="en-US"/>
        </a:p>
      </dgm:t>
    </dgm:pt>
    <dgm:pt modelId="{B40A7517-F77F-4C9E-BFBE-6336091B5CA7}">
      <dgm:prSet phldrT="[Text]"/>
      <dgm:spPr/>
      <dgm:t>
        <a:bodyPr/>
        <a:lstStyle/>
        <a:p>
          <a:r>
            <a:rPr lang="en-US" dirty="0"/>
            <a:t>In-Processing</a:t>
          </a:r>
        </a:p>
      </dgm:t>
    </dgm:pt>
    <dgm:pt modelId="{4631C0FC-3367-4547-9BF3-92352F65A6D7}" type="parTrans" cxnId="{0C5196F1-1154-464B-BAAC-933D4387EEE8}">
      <dgm:prSet/>
      <dgm:spPr/>
      <dgm:t>
        <a:bodyPr/>
        <a:lstStyle/>
        <a:p>
          <a:endParaRPr lang="en-US"/>
        </a:p>
      </dgm:t>
    </dgm:pt>
    <dgm:pt modelId="{4EECC9FA-9327-4DEC-9023-4D8CDE069E0C}" type="sibTrans" cxnId="{0C5196F1-1154-464B-BAAC-933D4387EEE8}">
      <dgm:prSet/>
      <dgm:spPr/>
      <dgm:t>
        <a:bodyPr/>
        <a:lstStyle/>
        <a:p>
          <a:endParaRPr lang="en-US"/>
        </a:p>
      </dgm:t>
    </dgm:pt>
    <dgm:pt modelId="{9D8E3185-48A8-4297-9132-A8102A3DBBDB}">
      <dgm:prSet phldrT="[Text]"/>
      <dgm:spPr/>
      <dgm:t>
        <a:bodyPr/>
        <a:lstStyle/>
        <a:p>
          <a:r>
            <a:rPr lang="en-US" dirty="0"/>
            <a:t>Post-Processing</a:t>
          </a:r>
        </a:p>
      </dgm:t>
    </dgm:pt>
    <dgm:pt modelId="{B7F45F6C-B8CE-4A97-9EF9-4B3F2A209E04}" type="parTrans" cxnId="{C5ECEF6D-0F43-4FBF-9D33-9A0BF691876D}">
      <dgm:prSet/>
      <dgm:spPr/>
      <dgm:t>
        <a:bodyPr/>
        <a:lstStyle/>
        <a:p>
          <a:endParaRPr lang="en-US"/>
        </a:p>
      </dgm:t>
    </dgm:pt>
    <dgm:pt modelId="{A77BD813-10D9-4915-8422-6F5CE99DF922}" type="sibTrans" cxnId="{C5ECEF6D-0F43-4FBF-9D33-9A0BF691876D}">
      <dgm:prSet/>
      <dgm:spPr/>
      <dgm:t>
        <a:bodyPr/>
        <a:lstStyle/>
        <a:p>
          <a:endParaRPr lang="en-US"/>
        </a:p>
      </dgm:t>
    </dgm:pt>
    <dgm:pt modelId="{7714598C-BEC0-41EE-825B-94B8C3ADD890}" type="pres">
      <dgm:prSet presAssocID="{8F08512D-18F0-4EA9-AD79-F15245DB8315}" presName="Name0" presStyleCnt="0">
        <dgm:presLayoutVars>
          <dgm:dir/>
          <dgm:resizeHandles val="exact"/>
        </dgm:presLayoutVars>
      </dgm:prSet>
      <dgm:spPr/>
    </dgm:pt>
    <dgm:pt modelId="{5AC032B5-1F6C-4F30-8F2B-7EB503349F5D}" type="pres">
      <dgm:prSet presAssocID="{531EB079-FD62-4F5B-B282-C4C48894B5EE}" presName="composite" presStyleCnt="0"/>
      <dgm:spPr/>
    </dgm:pt>
    <dgm:pt modelId="{504837D0-B929-4314-AA4D-96369BF47A71}" type="pres">
      <dgm:prSet presAssocID="{531EB079-FD62-4F5B-B282-C4C48894B5EE}" presName="bgChev" presStyleLbl="node1" presStyleIdx="0" presStyleCnt="3"/>
      <dgm:spPr/>
    </dgm:pt>
    <dgm:pt modelId="{E8DAAFF4-B51A-4838-B98B-32E7AFD5FF83}" type="pres">
      <dgm:prSet presAssocID="{531EB079-FD62-4F5B-B282-C4C48894B5EE}" presName="txNode" presStyleLbl="fgAcc1" presStyleIdx="0" presStyleCnt="3">
        <dgm:presLayoutVars>
          <dgm:bulletEnabled val="1"/>
        </dgm:presLayoutVars>
      </dgm:prSet>
      <dgm:spPr/>
    </dgm:pt>
    <dgm:pt modelId="{EC476FD6-BAF9-455E-BDEA-5CC9AA2847C2}" type="pres">
      <dgm:prSet presAssocID="{91A369EB-C95D-4C06-BAAA-CB9ACCE47CF1}" presName="compositeSpace" presStyleCnt="0"/>
      <dgm:spPr/>
    </dgm:pt>
    <dgm:pt modelId="{0B8907DA-A4BA-412C-B5E8-EE87D51F822F}" type="pres">
      <dgm:prSet presAssocID="{B40A7517-F77F-4C9E-BFBE-6336091B5CA7}" presName="composite" presStyleCnt="0"/>
      <dgm:spPr/>
    </dgm:pt>
    <dgm:pt modelId="{ADD4FB50-9602-4448-8D9C-B614072F0714}" type="pres">
      <dgm:prSet presAssocID="{B40A7517-F77F-4C9E-BFBE-6336091B5CA7}" presName="bgChev" presStyleLbl="node1" presStyleIdx="1" presStyleCnt="3"/>
      <dgm:spPr/>
    </dgm:pt>
    <dgm:pt modelId="{7018CD8A-C020-43EF-91FA-D2CE1E5D0E34}" type="pres">
      <dgm:prSet presAssocID="{B40A7517-F77F-4C9E-BFBE-6336091B5CA7}" presName="txNode" presStyleLbl="fgAcc1" presStyleIdx="1" presStyleCnt="3">
        <dgm:presLayoutVars>
          <dgm:bulletEnabled val="1"/>
        </dgm:presLayoutVars>
      </dgm:prSet>
      <dgm:spPr/>
    </dgm:pt>
    <dgm:pt modelId="{EA2D5689-4E38-41A9-B7AD-6007C35B72E7}" type="pres">
      <dgm:prSet presAssocID="{4EECC9FA-9327-4DEC-9023-4D8CDE069E0C}" presName="compositeSpace" presStyleCnt="0"/>
      <dgm:spPr/>
    </dgm:pt>
    <dgm:pt modelId="{1A070F2A-ADF6-4027-B5A7-82AD2BA88DC5}" type="pres">
      <dgm:prSet presAssocID="{9D8E3185-48A8-4297-9132-A8102A3DBBDB}" presName="composite" presStyleCnt="0"/>
      <dgm:spPr/>
    </dgm:pt>
    <dgm:pt modelId="{4D194263-40D2-475F-BEA4-9CA0A462AA83}" type="pres">
      <dgm:prSet presAssocID="{9D8E3185-48A8-4297-9132-A8102A3DBBDB}" presName="bgChev" presStyleLbl="node1" presStyleIdx="2" presStyleCnt="3"/>
      <dgm:spPr/>
    </dgm:pt>
    <dgm:pt modelId="{5A64169B-0D79-4457-8361-473A86DEF1B5}" type="pres">
      <dgm:prSet presAssocID="{9D8E3185-48A8-4297-9132-A8102A3DBBDB}" presName="txNode" presStyleLbl="fgAcc1" presStyleIdx="2" presStyleCnt="3">
        <dgm:presLayoutVars>
          <dgm:bulletEnabled val="1"/>
        </dgm:presLayoutVars>
      </dgm:prSet>
      <dgm:spPr/>
    </dgm:pt>
  </dgm:ptLst>
  <dgm:cxnLst>
    <dgm:cxn modelId="{7C21C217-F286-4E0D-AB48-51FEBC2CC0FB}" type="presOf" srcId="{B40A7517-F77F-4C9E-BFBE-6336091B5CA7}" destId="{7018CD8A-C020-43EF-91FA-D2CE1E5D0E34}" srcOrd="0" destOrd="0" presId="urn:microsoft.com/office/officeart/2005/8/layout/chevronAccent+Icon"/>
    <dgm:cxn modelId="{B57E2937-F055-4C3E-AB43-2E55FB803B4E}" srcId="{8F08512D-18F0-4EA9-AD79-F15245DB8315}" destId="{531EB079-FD62-4F5B-B282-C4C48894B5EE}" srcOrd="0" destOrd="0" parTransId="{36721F4A-C345-49EE-BB5C-E4772CB89F52}" sibTransId="{91A369EB-C95D-4C06-BAAA-CB9ACCE47CF1}"/>
    <dgm:cxn modelId="{4F923948-01F5-4D63-8171-1A2231F8F96D}" type="presOf" srcId="{531EB079-FD62-4F5B-B282-C4C48894B5EE}" destId="{E8DAAFF4-B51A-4838-B98B-32E7AFD5FF83}" srcOrd="0" destOrd="0" presId="urn:microsoft.com/office/officeart/2005/8/layout/chevronAccent+Icon"/>
    <dgm:cxn modelId="{4CE8904A-063C-4B61-B130-47865136BCF9}" type="presOf" srcId="{8F08512D-18F0-4EA9-AD79-F15245DB8315}" destId="{7714598C-BEC0-41EE-825B-94B8C3ADD890}" srcOrd="0" destOrd="0" presId="urn:microsoft.com/office/officeart/2005/8/layout/chevronAccent+Icon"/>
    <dgm:cxn modelId="{C5ECEF6D-0F43-4FBF-9D33-9A0BF691876D}" srcId="{8F08512D-18F0-4EA9-AD79-F15245DB8315}" destId="{9D8E3185-48A8-4297-9132-A8102A3DBBDB}" srcOrd="2" destOrd="0" parTransId="{B7F45F6C-B8CE-4A97-9EF9-4B3F2A209E04}" sibTransId="{A77BD813-10D9-4915-8422-6F5CE99DF922}"/>
    <dgm:cxn modelId="{CF283683-C347-4287-A45C-610479C83515}" type="presOf" srcId="{9D8E3185-48A8-4297-9132-A8102A3DBBDB}" destId="{5A64169B-0D79-4457-8361-473A86DEF1B5}" srcOrd="0" destOrd="0" presId="urn:microsoft.com/office/officeart/2005/8/layout/chevronAccent+Icon"/>
    <dgm:cxn modelId="{0C5196F1-1154-464B-BAAC-933D4387EEE8}" srcId="{8F08512D-18F0-4EA9-AD79-F15245DB8315}" destId="{B40A7517-F77F-4C9E-BFBE-6336091B5CA7}" srcOrd="1" destOrd="0" parTransId="{4631C0FC-3367-4547-9BF3-92352F65A6D7}" sibTransId="{4EECC9FA-9327-4DEC-9023-4D8CDE069E0C}"/>
    <dgm:cxn modelId="{7196D7E5-2066-4B60-883A-A4DF58F8D562}" type="presParOf" srcId="{7714598C-BEC0-41EE-825B-94B8C3ADD890}" destId="{5AC032B5-1F6C-4F30-8F2B-7EB503349F5D}" srcOrd="0" destOrd="0" presId="urn:microsoft.com/office/officeart/2005/8/layout/chevronAccent+Icon"/>
    <dgm:cxn modelId="{9001B661-6876-4A87-8B27-C137C2EAA48C}" type="presParOf" srcId="{5AC032B5-1F6C-4F30-8F2B-7EB503349F5D}" destId="{504837D0-B929-4314-AA4D-96369BF47A71}" srcOrd="0" destOrd="0" presId="urn:microsoft.com/office/officeart/2005/8/layout/chevronAccent+Icon"/>
    <dgm:cxn modelId="{C4D084EA-4D98-4918-8910-9ECF4094EB96}" type="presParOf" srcId="{5AC032B5-1F6C-4F30-8F2B-7EB503349F5D}" destId="{E8DAAFF4-B51A-4838-B98B-32E7AFD5FF83}" srcOrd="1" destOrd="0" presId="urn:microsoft.com/office/officeart/2005/8/layout/chevronAccent+Icon"/>
    <dgm:cxn modelId="{075B8113-49C7-455E-9059-D3705DFE1836}" type="presParOf" srcId="{7714598C-BEC0-41EE-825B-94B8C3ADD890}" destId="{EC476FD6-BAF9-455E-BDEA-5CC9AA2847C2}" srcOrd="1" destOrd="0" presId="urn:microsoft.com/office/officeart/2005/8/layout/chevronAccent+Icon"/>
    <dgm:cxn modelId="{C24A35F3-5705-4AAC-BCC2-C2673C0879B4}" type="presParOf" srcId="{7714598C-BEC0-41EE-825B-94B8C3ADD890}" destId="{0B8907DA-A4BA-412C-B5E8-EE87D51F822F}" srcOrd="2" destOrd="0" presId="urn:microsoft.com/office/officeart/2005/8/layout/chevronAccent+Icon"/>
    <dgm:cxn modelId="{1A4F6FAB-7776-4011-9161-08A71CB22849}" type="presParOf" srcId="{0B8907DA-A4BA-412C-B5E8-EE87D51F822F}" destId="{ADD4FB50-9602-4448-8D9C-B614072F0714}" srcOrd="0" destOrd="0" presId="urn:microsoft.com/office/officeart/2005/8/layout/chevronAccent+Icon"/>
    <dgm:cxn modelId="{3F5D3EDB-5608-49B7-BFB5-B8C162E04734}" type="presParOf" srcId="{0B8907DA-A4BA-412C-B5E8-EE87D51F822F}" destId="{7018CD8A-C020-43EF-91FA-D2CE1E5D0E34}" srcOrd="1" destOrd="0" presId="urn:microsoft.com/office/officeart/2005/8/layout/chevronAccent+Icon"/>
    <dgm:cxn modelId="{510A32A9-1FEA-4C39-99B8-7BB7350A802E}" type="presParOf" srcId="{7714598C-BEC0-41EE-825B-94B8C3ADD890}" destId="{EA2D5689-4E38-41A9-B7AD-6007C35B72E7}" srcOrd="3" destOrd="0" presId="urn:microsoft.com/office/officeart/2005/8/layout/chevronAccent+Icon"/>
    <dgm:cxn modelId="{EFCD3FEB-25E7-4CDA-9A22-EAD7887A2B8D}" type="presParOf" srcId="{7714598C-BEC0-41EE-825B-94B8C3ADD890}" destId="{1A070F2A-ADF6-4027-B5A7-82AD2BA88DC5}" srcOrd="4" destOrd="0" presId="urn:microsoft.com/office/officeart/2005/8/layout/chevronAccent+Icon"/>
    <dgm:cxn modelId="{939661DA-AE33-4DA4-911C-566577D54801}" type="presParOf" srcId="{1A070F2A-ADF6-4027-B5A7-82AD2BA88DC5}" destId="{4D194263-40D2-475F-BEA4-9CA0A462AA83}" srcOrd="0" destOrd="0" presId="urn:microsoft.com/office/officeart/2005/8/layout/chevronAccent+Icon"/>
    <dgm:cxn modelId="{7005CC2C-FA03-445F-B37C-9F4D4C95278A}" type="presParOf" srcId="{1A070F2A-ADF6-4027-B5A7-82AD2BA88DC5}" destId="{5A64169B-0D79-4457-8361-473A86DEF1B5}"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08512D-18F0-4EA9-AD79-F15245DB831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531EB079-FD62-4F5B-B282-C4C48894B5EE}">
      <dgm:prSet phldrT="[Text]"/>
      <dgm:spPr/>
      <dgm:t>
        <a:bodyPr/>
        <a:lstStyle/>
        <a:p>
          <a:r>
            <a:rPr lang="en-US" dirty="0"/>
            <a:t>Pre-Processing</a:t>
          </a:r>
        </a:p>
      </dgm:t>
    </dgm:pt>
    <dgm:pt modelId="{36721F4A-C345-49EE-BB5C-E4772CB89F52}" type="parTrans" cxnId="{B57E2937-F055-4C3E-AB43-2E55FB803B4E}">
      <dgm:prSet/>
      <dgm:spPr/>
      <dgm:t>
        <a:bodyPr/>
        <a:lstStyle/>
        <a:p>
          <a:endParaRPr lang="en-US"/>
        </a:p>
      </dgm:t>
    </dgm:pt>
    <dgm:pt modelId="{91A369EB-C95D-4C06-BAAA-CB9ACCE47CF1}" type="sibTrans" cxnId="{B57E2937-F055-4C3E-AB43-2E55FB803B4E}">
      <dgm:prSet/>
      <dgm:spPr/>
      <dgm:t>
        <a:bodyPr/>
        <a:lstStyle/>
        <a:p>
          <a:endParaRPr lang="en-US"/>
        </a:p>
      </dgm:t>
    </dgm:pt>
    <dgm:pt modelId="{B40A7517-F77F-4C9E-BFBE-6336091B5CA7}">
      <dgm:prSet phldrT="[Text]" custT="1"/>
      <dgm:spPr>
        <a:ln>
          <a:solidFill>
            <a:srgbClr val="FF0000"/>
          </a:solidFill>
        </a:ln>
      </dgm:spPr>
      <dgm:t>
        <a:bodyPr/>
        <a:lstStyle/>
        <a:p>
          <a:r>
            <a:rPr lang="en-US" sz="3200" dirty="0">
              <a:solidFill>
                <a:srgbClr val="FF0000"/>
              </a:solidFill>
            </a:rPr>
            <a:t>In-Processing</a:t>
          </a:r>
          <a:endParaRPr lang="en-US" sz="1100" dirty="0">
            <a:solidFill>
              <a:srgbClr val="FF0000"/>
            </a:solidFill>
          </a:endParaRPr>
        </a:p>
      </dgm:t>
    </dgm:pt>
    <dgm:pt modelId="{4631C0FC-3367-4547-9BF3-92352F65A6D7}" type="parTrans" cxnId="{0C5196F1-1154-464B-BAAC-933D4387EEE8}">
      <dgm:prSet/>
      <dgm:spPr/>
      <dgm:t>
        <a:bodyPr/>
        <a:lstStyle/>
        <a:p>
          <a:endParaRPr lang="en-US"/>
        </a:p>
      </dgm:t>
    </dgm:pt>
    <dgm:pt modelId="{4EECC9FA-9327-4DEC-9023-4D8CDE069E0C}" type="sibTrans" cxnId="{0C5196F1-1154-464B-BAAC-933D4387EEE8}">
      <dgm:prSet/>
      <dgm:spPr/>
      <dgm:t>
        <a:bodyPr/>
        <a:lstStyle/>
        <a:p>
          <a:endParaRPr lang="en-US"/>
        </a:p>
      </dgm:t>
    </dgm:pt>
    <dgm:pt modelId="{9D8E3185-48A8-4297-9132-A8102A3DBBDB}">
      <dgm:prSet phldrT="[Text]"/>
      <dgm:spPr/>
      <dgm:t>
        <a:bodyPr/>
        <a:lstStyle/>
        <a:p>
          <a:r>
            <a:rPr lang="en-US" dirty="0"/>
            <a:t>Post-Processing</a:t>
          </a:r>
        </a:p>
      </dgm:t>
    </dgm:pt>
    <dgm:pt modelId="{B7F45F6C-B8CE-4A97-9EF9-4B3F2A209E04}" type="parTrans" cxnId="{C5ECEF6D-0F43-4FBF-9D33-9A0BF691876D}">
      <dgm:prSet/>
      <dgm:spPr/>
      <dgm:t>
        <a:bodyPr/>
        <a:lstStyle/>
        <a:p>
          <a:endParaRPr lang="en-US"/>
        </a:p>
      </dgm:t>
    </dgm:pt>
    <dgm:pt modelId="{A77BD813-10D9-4915-8422-6F5CE99DF922}" type="sibTrans" cxnId="{C5ECEF6D-0F43-4FBF-9D33-9A0BF691876D}">
      <dgm:prSet/>
      <dgm:spPr/>
      <dgm:t>
        <a:bodyPr/>
        <a:lstStyle/>
        <a:p>
          <a:endParaRPr lang="en-US"/>
        </a:p>
      </dgm:t>
    </dgm:pt>
    <dgm:pt modelId="{7714598C-BEC0-41EE-825B-94B8C3ADD890}" type="pres">
      <dgm:prSet presAssocID="{8F08512D-18F0-4EA9-AD79-F15245DB8315}" presName="Name0" presStyleCnt="0">
        <dgm:presLayoutVars>
          <dgm:dir/>
          <dgm:resizeHandles val="exact"/>
        </dgm:presLayoutVars>
      </dgm:prSet>
      <dgm:spPr/>
    </dgm:pt>
    <dgm:pt modelId="{5AC032B5-1F6C-4F30-8F2B-7EB503349F5D}" type="pres">
      <dgm:prSet presAssocID="{531EB079-FD62-4F5B-B282-C4C48894B5EE}" presName="composite" presStyleCnt="0"/>
      <dgm:spPr/>
    </dgm:pt>
    <dgm:pt modelId="{504837D0-B929-4314-AA4D-96369BF47A71}" type="pres">
      <dgm:prSet presAssocID="{531EB079-FD62-4F5B-B282-C4C48894B5EE}" presName="bgChev" presStyleLbl="node1" presStyleIdx="0" presStyleCnt="3" custScaleX="49105" custScaleY="49105"/>
      <dgm:spPr/>
    </dgm:pt>
    <dgm:pt modelId="{E8DAAFF4-B51A-4838-B98B-32E7AFD5FF83}" type="pres">
      <dgm:prSet presAssocID="{531EB079-FD62-4F5B-B282-C4C48894B5EE}" presName="txNode" presStyleLbl="fgAcc1" presStyleIdx="0" presStyleCnt="3" custScaleX="49105" custScaleY="49105">
        <dgm:presLayoutVars>
          <dgm:bulletEnabled val="1"/>
        </dgm:presLayoutVars>
      </dgm:prSet>
      <dgm:spPr/>
    </dgm:pt>
    <dgm:pt modelId="{EC476FD6-BAF9-455E-BDEA-5CC9AA2847C2}" type="pres">
      <dgm:prSet presAssocID="{91A369EB-C95D-4C06-BAAA-CB9ACCE47CF1}" presName="compositeSpace" presStyleCnt="0"/>
      <dgm:spPr/>
    </dgm:pt>
    <dgm:pt modelId="{0B8907DA-A4BA-412C-B5E8-EE87D51F822F}" type="pres">
      <dgm:prSet presAssocID="{B40A7517-F77F-4C9E-BFBE-6336091B5CA7}" presName="composite" presStyleCnt="0"/>
      <dgm:spPr/>
    </dgm:pt>
    <dgm:pt modelId="{ADD4FB50-9602-4448-8D9C-B614072F0714}" type="pres">
      <dgm:prSet presAssocID="{B40A7517-F77F-4C9E-BFBE-6336091B5CA7}" presName="bgChev" presStyleLbl="node1" presStyleIdx="1" presStyleCnt="3"/>
      <dgm:spPr>
        <a:ln w="38100">
          <a:solidFill>
            <a:srgbClr val="FF0000"/>
          </a:solidFill>
        </a:ln>
      </dgm:spPr>
    </dgm:pt>
    <dgm:pt modelId="{7018CD8A-C020-43EF-91FA-D2CE1E5D0E34}" type="pres">
      <dgm:prSet presAssocID="{B40A7517-F77F-4C9E-BFBE-6336091B5CA7}" presName="txNode" presStyleLbl="fgAcc1" presStyleIdx="1" presStyleCnt="3">
        <dgm:presLayoutVars>
          <dgm:bulletEnabled val="1"/>
        </dgm:presLayoutVars>
      </dgm:prSet>
      <dgm:spPr/>
    </dgm:pt>
    <dgm:pt modelId="{EA2D5689-4E38-41A9-B7AD-6007C35B72E7}" type="pres">
      <dgm:prSet presAssocID="{4EECC9FA-9327-4DEC-9023-4D8CDE069E0C}" presName="compositeSpace" presStyleCnt="0"/>
      <dgm:spPr/>
    </dgm:pt>
    <dgm:pt modelId="{1A070F2A-ADF6-4027-B5A7-82AD2BA88DC5}" type="pres">
      <dgm:prSet presAssocID="{9D8E3185-48A8-4297-9132-A8102A3DBBDB}" presName="composite" presStyleCnt="0"/>
      <dgm:spPr/>
    </dgm:pt>
    <dgm:pt modelId="{4D194263-40D2-475F-BEA4-9CA0A462AA83}" type="pres">
      <dgm:prSet presAssocID="{9D8E3185-48A8-4297-9132-A8102A3DBBDB}" presName="bgChev" presStyleLbl="node1" presStyleIdx="2" presStyleCnt="3" custScaleX="40405" custScaleY="40405"/>
      <dgm:spPr/>
    </dgm:pt>
    <dgm:pt modelId="{5A64169B-0D79-4457-8361-473A86DEF1B5}" type="pres">
      <dgm:prSet presAssocID="{9D8E3185-48A8-4297-9132-A8102A3DBBDB}" presName="txNode" presStyleLbl="fgAcc1" presStyleIdx="2" presStyleCnt="3" custScaleX="40405" custScaleY="40405">
        <dgm:presLayoutVars>
          <dgm:bulletEnabled val="1"/>
        </dgm:presLayoutVars>
      </dgm:prSet>
      <dgm:spPr/>
    </dgm:pt>
  </dgm:ptLst>
  <dgm:cxnLst>
    <dgm:cxn modelId="{7C21C217-F286-4E0D-AB48-51FEBC2CC0FB}" type="presOf" srcId="{B40A7517-F77F-4C9E-BFBE-6336091B5CA7}" destId="{7018CD8A-C020-43EF-91FA-D2CE1E5D0E34}" srcOrd="0" destOrd="0" presId="urn:microsoft.com/office/officeart/2005/8/layout/chevronAccent+Icon"/>
    <dgm:cxn modelId="{B57E2937-F055-4C3E-AB43-2E55FB803B4E}" srcId="{8F08512D-18F0-4EA9-AD79-F15245DB8315}" destId="{531EB079-FD62-4F5B-B282-C4C48894B5EE}" srcOrd="0" destOrd="0" parTransId="{36721F4A-C345-49EE-BB5C-E4772CB89F52}" sibTransId="{91A369EB-C95D-4C06-BAAA-CB9ACCE47CF1}"/>
    <dgm:cxn modelId="{4F923948-01F5-4D63-8171-1A2231F8F96D}" type="presOf" srcId="{531EB079-FD62-4F5B-B282-C4C48894B5EE}" destId="{E8DAAFF4-B51A-4838-B98B-32E7AFD5FF83}" srcOrd="0" destOrd="0" presId="urn:microsoft.com/office/officeart/2005/8/layout/chevronAccent+Icon"/>
    <dgm:cxn modelId="{4CE8904A-063C-4B61-B130-47865136BCF9}" type="presOf" srcId="{8F08512D-18F0-4EA9-AD79-F15245DB8315}" destId="{7714598C-BEC0-41EE-825B-94B8C3ADD890}" srcOrd="0" destOrd="0" presId="urn:microsoft.com/office/officeart/2005/8/layout/chevronAccent+Icon"/>
    <dgm:cxn modelId="{C5ECEF6D-0F43-4FBF-9D33-9A0BF691876D}" srcId="{8F08512D-18F0-4EA9-AD79-F15245DB8315}" destId="{9D8E3185-48A8-4297-9132-A8102A3DBBDB}" srcOrd="2" destOrd="0" parTransId="{B7F45F6C-B8CE-4A97-9EF9-4B3F2A209E04}" sibTransId="{A77BD813-10D9-4915-8422-6F5CE99DF922}"/>
    <dgm:cxn modelId="{CF283683-C347-4287-A45C-610479C83515}" type="presOf" srcId="{9D8E3185-48A8-4297-9132-A8102A3DBBDB}" destId="{5A64169B-0D79-4457-8361-473A86DEF1B5}" srcOrd="0" destOrd="0" presId="urn:microsoft.com/office/officeart/2005/8/layout/chevronAccent+Icon"/>
    <dgm:cxn modelId="{0C5196F1-1154-464B-BAAC-933D4387EEE8}" srcId="{8F08512D-18F0-4EA9-AD79-F15245DB8315}" destId="{B40A7517-F77F-4C9E-BFBE-6336091B5CA7}" srcOrd="1" destOrd="0" parTransId="{4631C0FC-3367-4547-9BF3-92352F65A6D7}" sibTransId="{4EECC9FA-9327-4DEC-9023-4D8CDE069E0C}"/>
    <dgm:cxn modelId="{7196D7E5-2066-4B60-883A-A4DF58F8D562}" type="presParOf" srcId="{7714598C-BEC0-41EE-825B-94B8C3ADD890}" destId="{5AC032B5-1F6C-4F30-8F2B-7EB503349F5D}" srcOrd="0" destOrd="0" presId="urn:microsoft.com/office/officeart/2005/8/layout/chevronAccent+Icon"/>
    <dgm:cxn modelId="{9001B661-6876-4A87-8B27-C137C2EAA48C}" type="presParOf" srcId="{5AC032B5-1F6C-4F30-8F2B-7EB503349F5D}" destId="{504837D0-B929-4314-AA4D-96369BF47A71}" srcOrd="0" destOrd="0" presId="urn:microsoft.com/office/officeart/2005/8/layout/chevronAccent+Icon"/>
    <dgm:cxn modelId="{C4D084EA-4D98-4918-8910-9ECF4094EB96}" type="presParOf" srcId="{5AC032B5-1F6C-4F30-8F2B-7EB503349F5D}" destId="{E8DAAFF4-B51A-4838-B98B-32E7AFD5FF83}" srcOrd="1" destOrd="0" presId="urn:microsoft.com/office/officeart/2005/8/layout/chevronAccent+Icon"/>
    <dgm:cxn modelId="{075B8113-49C7-455E-9059-D3705DFE1836}" type="presParOf" srcId="{7714598C-BEC0-41EE-825B-94B8C3ADD890}" destId="{EC476FD6-BAF9-455E-BDEA-5CC9AA2847C2}" srcOrd="1" destOrd="0" presId="urn:microsoft.com/office/officeart/2005/8/layout/chevronAccent+Icon"/>
    <dgm:cxn modelId="{C24A35F3-5705-4AAC-BCC2-C2673C0879B4}" type="presParOf" srcId="{7714598C-BEC0-41EE-825B-94B8C3ADD890}" destId="{0B8907DA-A4BA-412C-B5E8-EE87D51F822F}" srcOrd="2" destOrd="0" presId="urn:microsoft.com/office/officeart/2005/8/layout/chevronAccent+Icon"/>
    <dgm:cxn modelId="{1A4F6FAB-7776-4011-9161-08A71CB22849}" type="presParOf" srcId="{0B8907DA-A4BA-412C-B5E8-EE87D51F822F}" destId="{ADD4FB50-9602-4448-8D9C-B614072F0714}" srcOrd="0" destOrd="0" presId="urn:microsoft.com/office/officeart/2005/8/layout/chevronAccent+Icon"/>
    <dgm:cxn modelId="{3F5D3EDB-5608-49B7-BFB5-B8C162E04734}" type="presParOf" srcId="{0B8907DA-A4BA-412C-B5E8-EE87D51F822F}" destId="{7018CD8A-C020-43EF-91FA-D2CE1E5D0E34}" srcOrd="1" destOrd="0" presId="urn:microsoft.com/office/officeart/2005/8/layout/chevronAccent+Icon"/>
    <dgm:cxn modelId="{510A32A9-1FEA-4C39-99B8-7BB7350A802E}" type="presParOf" srcId="{7714598C-BEC0-41EE-825B-94B8C3ADD890}" destId="{EA2D5689-4E38-41A9-B7AD-6007C35B72E7}" srcOrd="3" destOrd="0" presId="urn:microsoft.com/office/officeart/2005/8/layout/chevronAccent+Icon"/>
    <dgm:cxn modelId="{EFCD3FEB-25E7-4CDA-9A22-EAD7887A2B8D}" type="presParOf" srcId="{7714598C-BEC0-41EE-825B-94B8C3ADD890}" destId="{1A070F2A-ADF6-4027-B5A7-82AD2BA88DC5}" srcOrd="4" destOrd="0" presId="urn:microsoft.com/office/officeart/2005/8/layout/chevronAccent+Icon"/>
    <dgm:cxn modelId="{939661DA-AE33-4DA4-911C-566577D54801}" type="presParOf" srcId="{1A070F2A-ADF6-4027-B5A7-82AD2BA88DC5}" destId="{4D194263-40D2-475F-BEA4-9CA0A462AA83}" srcOrd="0" destOrd="0" presId="urn:microsoft.com/office/officeart/2005/8/layout/chevronAccent+Icon"/>
    <dgm:cxn modelId="{7005CC2C-FA03-445F-B37C-9F4D4C95278A}" type="presParOf" srcId="{1A070F2A-ADF6-4027-B5A7-82AD2BA88DC5}" destId="{5A64169B-0D79-4457-8361-473A86DEF1B5}"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837D0-B929-4314-AA4D-96369BF47A71}">
      <dsp:nvSpPr>
        <dsp:cNvPr id="0" name=""/>
        <dsp:cNvSpPr/>
      </dsp:nvSpPr>
      <dsp:spPr>
        <a:xfrm>
          <a:off x="924" y="1737504"/>
          <a:ext cx="2322109" cy="896334"/>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AAFF4-B51A-4838-B98B-32E7AFD5FF83}">
      <dsp:nvSpPr>
        <dsp:cNvPr id="0" name=""/>
        <dsp:cNvSpPr/>
      </dsp:nvSpPr>
      <dsp:spPr>
        <a:xfrm>
          <a:off x="620153" y="1961588"/>
          <a:ext cx="1960892" cy="8963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Pre-Processing</a:t>
          </a:r>
        </a:p>
      </dsp:txBody>
      <dsp:txXfrm>
        <a:off x="646406" y="1987841"/>
        <a:ext cx="1908386" cy="843828"/>
      </dsp:txXfrm>
    </dsp:sp>
    <dsp:sp modelId="{ADD4FB50-9602-4448-8D9C-B614072F0714}">
      <dsp:nvSpPr>
        <dsp:cNvPr id="0" name=""/>
        <dsp:cNvSpPr/>
      </dsp:nvSpPr>
      <dsp:spPr>
        <a:xfrm>
          <a:off x="2653289" y="1737504"/>
          <a:ext cx="2322109" cy="896334"/>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8CD8A-C020-43EF-91FA-D2CE1E5D0E34}">
      <dsp:nvSpPr>
        <dsp:cNvPr id="0" name=""/>
        <dsp:cNvSpPr/>
      </dsp:nvSpPr>
      <dsp:spPr>
        <a:xfrm>
          <a:off x="3272518" y="1961588"/>
          <a:ext cx="1960892" cy="8963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In-Processing</a:t>
          </a:r>
        </a:p>
      </dsp:txBody>
      <dsp:txXfrm>
        <a:off x="3298771" y="1987841"/>
        <a:ext cx="1908386" cy="843828"/>
      </dsp:txXfrm>
    </dsp:sp>
    <dsp:sp modelId="{4D194263-40D2-475F-BEA4-9CA0A462AA83}">
      <dsp:nvSpPr>
        <dsp:cNvPr id="0" name=""/>
        <dsp:cNvSpPr/>
      </dsp:nvSpPr>
      <dsp:spPr>
        <a:xfrm>
          <a:off x="5305654" y="1737504"/>
          <a:ext cx="2322109" cy="896334"/>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4169B-0D79-4457-8361-473A86DEF1B5}">
      <dsp:nvSpPr>
        <dsp:cNvPr id="0" name=""/>
        <dsp:cNvSpPr/>
      </dsp:nvSpPr>
      <dsp:spPr>
        <a:xfrm>
          <a:off x="5924883" y="1961588"/>
          <a:ext cx="1960892" cy="8963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Post-Processing</a:t>
          </a:r>
        </a:p>
      </dsp:txBody>
      <dsp:txXfrm>
        <a:off x="5951136" y="1987841"/>
        <a:ext cx="1908386" cy="843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837D0-B929-4314-AA4D-96369BF47A71}">
      <dsp:nvSpPr>
        <dsp:cNvPr id="0" name=""/>
        <dsp:cNvSpPr/>
      </dsp:nvSpPr>
      <dsp:spPr>
        <a:xfrm>
          <a:off x="2004" y="614723"/>
          <a:ext cx="1628716" cy="628684"/>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AAFF4-B51A-4838-B98B-32E7AFD5FF83}">
      <dsp:nvSpPr>
        <dsp:cNvPr id="0" name=""/>
        <dsp:cNvSpPr/>
      </dsp:nvSpPr>
      <dsp:spPr>
        <a:xfrm>
          <a:off x="755190" y="934795"/>
          <a:ext cx="1375360" cy="6286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Pre-Processing</a:t>
          </a:r>
        </a:p>
      </dsp:txBody>
      <dsp:txXfrm>
        <a:off x="773604" y="953209"/>
        <a:ext cx="1338532" cy="591856"/>
      </dsp:txXfrm>
    </dsp:sp>
    <dsp:sp modelId="{ADD4FB50-9602-4448-8D9C-B614072F0714}">
      <dsp:nvSpPr>
        <dsp:cNvPr id="0" name=""/>
        <dsp:cNvSpPr/>
      </dsp:nvSpPr>
      <dsp:spPr>
        <a:xfrm>
          <a:off x="2233740" y="288923"/>
          <a:ext cx="3316804" cy="1280286"/>
        </a:xfrm>
        <a:prstGeom prst="chevron">
          <a:avLst>
            <a:gd name="adj" fmla="val 40000"/>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8CD8A-C020-43EF-91FA-D2CE1E5D0E34}">
      <dsp:nvSpPr>
        <dsp:cNvPr id="0" name=""/>
        <dsp:cNvSpPr/>
      </dsp:nvSpPr>
      <dsp:spPr>
        <a:xfrm>
          <a:off x="3118221" y="608994"/>
          <a:ext cx="2800856" cy="1280286"/>
        </a:xfrm>
        <a:prstGeom prst="roundRect">
          <a:avLst>
            <a:gd name="adj" fmla="val 10000"/>
          </a:avLst>
        </a:prstGeom>
        <a:solidFill>
          <a:schemeClr val="lt1">
            <a:alpha val="90000"/>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In-Processing</a:t>
          </a:r>
          <a:endParaRPr lang="en-US" sz="1100" kern="1200" dirty="0">
            <a:solidFill>
              <a:srgbClr val="FF0000"/>
            </a:solidFill>
          </a:endParaRPr>
        </a:p>
      </dsp:txBody>
      <dsp:txXfrm>
        <a:off x="3155719" y="646492"/>
        <a:ext cx="2725860" cy="1205290"/>
      </dsp:txXfrm>
    </dsp:sp>
    <dsp:sp modelId="{4D194263-40D2-475F-BEA4-9CA0A462AA83}">
      <dsp:nvSpPr>
        <dsp:cNvPr id="0" name=""/>
        <dsp:cNvSpPr/>
      </dsp:nvSpPr>
      <dsp:spPr>
        <a:xfrm>
          <a:off x="6022267" y="670416"/>
          <a:ext cx="1340154" cy="517299"/>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4169B-0D79-4457-8361-473A86DEF1B5}">
      <dsp:nvSpPr>
        <dsp:cNvPr id="0" name=""/>
        <dsp:cNvSpPr/>
      </dsp:nvSpPr>
      <dsp:spPr>
        <a:xfrm>
          <a:off x="6753009" y="990487"/>
          <a:ext cx="1131686" cy="5172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Post-Processing</a:t>
          </a:r>
        </a:p>
      </dsp:txBody>
      <dsp:txXfrm>
        <a:off x="6768160" y="1005638"/>
        <a:ext cx="1101384" cy="4869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7/7/2020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A9633A-392A-4347-9D1C-FF5FFE9476B1}" type="slidenum">
              <a:rPr lang="en-US" smtClean="0"/>
              <a:t>1</a:t>
            </a:fld>
            <a:endParaRPr lang="en-US"/>
          </a:p>
        </p:txBody>
      </p:sp>
    </p:spTree>
    <p:extLst>
      <p:ext uri="{BB962C8B-B14F-4D97-AF65-F5344CB8AC3E}">
        <p14:creationId xmlns:p14="http://schemas.microsoft.com/office/powerpoint/2010/main" val="248492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IBM Synthesized dataset</a:t>
            </a:r>
          </a:p>
          <a:p>
            <a:r>
              <a:rPr lang="en-US" dirty="0"/>
              <a:t>1470 observations </a:t>
            </a:r>
          </a:p>
        </p:txBody>
      </p:sp>
      <p:sp>
        <p:nvSpPr>
          <p:cNvPr id="4" name="Slide Number Placeholder 3"/>
          <p:cNvSpPr>
            <a:spLocks noGrp="1"/>
          </p:cNvSpPr>
          <p:nvPr>
            <p:ph type="sldNum" sz="quarter" idx="5"/>
          </p:nvPr>
        </p:nvSpPr>
        <p:spPr/>
        <p:txBody>
          <a:bodyPr/>
          <a:lstStyle/>
          <a:p>
            <a:fld id="{BAA9633A-392A-4347-9D1C-FF5FFE9476B1}" type="slidenum">
              <a:rPr lang="en-US" smtClean="0"/>
              <a:t>11</a:t>
            </a:fld>
            <a:endParaRPr lang="en-US"/>
          </a:p>
        </p:txBody>
      </p:sp>
    </p:spTree>
    <p:extLst>
      <p:ext uri="{BB962C8B-B14F-4D97-AF65-F5344CB8AC3E}">
        <p14:creationId xmlns:p14="http://schemas.microsoft.com/office/powerpoint/2010/main" val="582835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D8AC05B1-2526-7C44-8A74-66C916069F4A}" type="datetime1">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C0E5C021-D243-504D-84B8-D45D829E8B6B}" type="datetime1">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B6F93F85-28A1-8344-9763-EF19E19F9128}" type="datetime1">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A2B5E9FB-9AD4-754B-A772-6D3733DD5BAC}" type="datetime1">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3140DF9E-9222-EE48-A64D-28DE5FAE4784}" type="datetime1">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5528449"/>
            <a:ext cx="2057400" cy="365125"/>
          </a:xfrm>
          <a:prstGeom prst="rect">
            <a:avLst/>
          </a:prstGeom>
        </p:spPr>
        <p:txBody>
          <a:bodyPr/>
          <a:lstStyle/>
          <a:p>
            <a:fld id="{A61490FA-57A5-0041-9FDC-ACD83A9AA0E7}" type="datetime1">
              <a:rPr lang="en-US" smtClean="0"/>
              <a:t>7/7/2020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5528449"/>
            <a:ext cx="2057400" cy="365125"/>
          </a:xfrm>
          <a:prstGeom prst="rect">
            <a:avLst/>
          </a:prstGeom>
        </p:spPr>
        <p:txBody>
          <a:bodyPr/>
          <a:lstStyle/>
          <a:p>
            <a:fld id="{7E8290BC-2F66-E549-BF33-0BE20A5801B5}" type="datetime1">
              <a:rPr lang="en-US" smtClean="0"/>
              <a:t>7/7/2020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49"/>
            <a:ext cx="2057400" cy="365125"/>
          </a:xfrm>
          <a:prstGeom prst="rect">
            <a:avLst/>
          </a:prstGeom>
        </p:spPr>
        <p:txBody>
          <a:bodyPr/>
          <a:lstStyle/>
          <a:p>
            <a:fld id="{3BC728CC-7587-8545-9431-C9A8BB34EC62}" type="datetime1">
              <a:rPr lang="en-US" smtClean="0"/>
              <a:t>7/7/2020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9A66CD15-5422-0542-9CE8-BC312846333A}" type="datetime1">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2A2384D1-AE54-4D4A-B83F-6EAD03BEB987}" type="datetime1">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dirty="0" err="1">
                <a:solidFill>
                  <a:srgbClr val="0257A1"/>
                </a:solidFill>
              </a:rPr>
              <a:t>DataScience</a:t>
            </a:r>
            <a:r>
              <a:rPr lang="en-US" sz="1600" b="1" kern="0" dirty="0" err="1">
                <a:solidFill>
                  <a:srgbClr val="C00000"/>
                </a:solidFill>
              </a:rPr>
              <a:t>@</a:t>
            </a:r>
            <a:r>
              <a:rPr lang="en-US" sz="1600" b="1" kern="0" dirty="0" err="1">
                <a:solidFill>
                  <a:srgbClr val="0257A1"/>
                </a:solidFill>
              </a:rPr>
              <a:t>SMU</a:t>
            </a:r>
            <a:endParaRPr lang="en-US" sz="1600" b="1" kern="0" dirty="0">
              <a:solidFill>
                <a:srgbClr val="0257A1"/>
              </a:solidFill>
            </a:endParaRPr>
          </a:p>
        </p:txBody>
      </p:sp>
      <p:pic>
        <p:nvPicPr>
          <p:cNvPr id="4" name="Picture 3"/>
          <p:cNvPicPr>
            <a:picLocks noChangeAspect="1"/>
          </p:cNvPicPr>
          <p:nvPr userDrawn="1"/>
        </p:nvPicPr>
        <p:blipFill>
          <a:blip r:embed="rId13"/>
          <a:stretch>
            <a:fillRect/>
          </a:stretch>
        </p:blipFill>
        <p:spPr>
          <a:xfrm>
            <a:off x="7017093" y="6295132"/>
            <a:ext cx="939114" cy="487561"/>
          </a:xfrm>
          <a:prstGeom prst="rect">
            <a:avLst/>
          </a:prstGeom>
        </p:spPr>
      </p:pic>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ya-webdesign.com/imgdownload.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Reducing Age Bias in Machine Learning: </a:t>
            </a:r>
            <a:br>
              <a:rPr lang="en-US" dirty="0"/>
            </a:br>
            <a:r>
              <a:rPr lang="en-US" sz="4000" dirty="0"/>
              <a:t>An Algorithmic Approach</a:t>
            </a:r>
            <a:endParaRPr lang="en-US" dirty="0"/>
          </a:p>
        </p:txBody>
      </p:sp>
      <p:sp>
        <p:nvSpPr>
          <p:cNvPr id="3" name="Subtitle 2"/>
          <p:cNvSpPr>
            <a:spLocks noGrp="1"/>
          </p:cNvSpPr>
          <p:nvPr>
            <p:ph type="subTitle" idx="1"/>
          </p:nvPr>
        </p:nvSpPr>
        <p:spPr/>
        <p:txBody>
          <a:bodyPr/>
          <a:lstStyle/>
          <a:p>
            <a:r>
              <a:rPr lang="de-DE" dirty="0"/>
              <a:t>Adriana Solange Garcia de Alford, </a:t>
            </a:r>
          </a:p>
          <a:p>
            <a:r>
              <a:rPr lang="de-DE" dirty="0"/>
              <a:t>Steven Hayden, and Nicole Wittlin</a:t>
            </a:r>
            <a:endParaRPr lang="de-DE" baseline="30000" dirty="0"/>
          </a:p>
          <a:p>
            <a:r>
              <a:rPr lang="de-DE" dirty="0"/>
              <a:t>Amy Atwood, adviser</a:t>
            </a:r>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a:t>
            </a:fld>
            <a:endParaRPr lang="en-US"/>
          </a:p>
        </p:txBody>
      </p:sp>
    </p:spTree>
    <p:extLst>
      <p:ext uri="{BB962C8B-B14F-4D97-AF65-F5344CB8AC3E}">
        <p14:creationId xmlns:p14="http://schemas.microsoft.com/office/powerpoint/2010/main" val="167732149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3" name="Content Placeholder 2"/>
          <p:cNvSpPr>
            <a:spLocks noGrp="1"/>
          </p:cNvSpPr>
          <p:nvPr>
            <p:ph idx="1"/>
          </p:nvPr>
        </p:nvSpPr>
        <p:spPr/>
        <p:txBody>
          <a:bodyPr/>
          <a:lstStyle/>
          <a:p>
            <a:r>
              <a:rPr lang="en-US" dirty="0"/>
              <a:t>Understand Employee Attrition</a:t>
            </a:r>
          </a:p>
          <a:p>
            <a:pPr lvl="1"/>
            <a:r>
              <a:rPr lang="en-US" sz="2000" dirty="0">
                <a:solidFill>
                  <a:schemeClr val="tx1"/>
                </a:solidFill>
              </a:rPr>
              <a:t>Protected attributes </a:t>
            </a:r>
          </a:p>
          <a:p>
            <a:pPr lvl="1"/>
            <a:r>
              <a:rPr lang="en-US" sz="2000" dirty="0">
                <a:solidFill>
                  <a:schemeClr val="tx1"/>
                </a:solidFill>
              </a:rPr>
              <a:t>Dropping protected attributes </a:t>
            </a:r>
          </a:p>
          <a:p>
            <a:pPr lvl="1"/>
            <a:endParaRPr lang="en-US" sz="2000" dirty="0">
              <a:solidFill>
                <a:schemeClr val="tx1"/>
              </a:solidFill>
            </a:endParaRPr>
          </a:p>
        </p:txBody>
      </p:sp>
      <p:sp>
        <p:nvSpPr>
          <p:cNvPr id="4" name="Slide Number Placeholder 3"/>
          <p:cNvSpPr>
            <a:spLocks noGrp="1"/>
          </p:cNvSpPr>
          <p:nvPr>
            <p:ph type="sldNum" sz="quarter" idx="12"/>
          </p:nvPr>
        </p:nvSpPr>
        <p:spPr/>
        <p:txBody>
          <a:bodyPr/>
          <a:lstStyle/>
          <a:p>
            <a:fld id="{38327683-8978-6B4B-9130-4A6A841F0549}" type="slidenum">
              <a:rPr lang="en-US" smtClean="0"/>
              <a:t>10</a:t>
            </a:fld>
            <a:endParaRPr lang="en-US" dirty="0"/>
          </a:p>
        </p:txBody>
      </p:sp>
    </p:spTree>
    <p:extLst>
      <p:ext uri="{BB962C8B-B14F-4D97-AF65-F5344CB8AC3E}">
        <p14:creationId xmlns:p14="http://schemas.microsoft.com/office/powerpoint/2010/main" val="1431376286"/>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4" name="Slide Number Placeholder 3"/>
          <p:cNvSpPr>
            <a:spLocks noGrp="1"/>
          </p:cNvSpPr>
          <p:nvPr>
            <p:ph type="sldNum" sz="quarter" idx="12"/>
          </p:nvPr>
        </p:nvSpPr>
        <p:spPr/>
        <p:txBody>
          <a:bodyPr/>
          <a:lstStyle/>
          <a:p>
            <a:fld id="{38327683-8978-6B4B-9130-4A6A841F0549}" type="slidenum">
              <a:rPr lang="en-US" smtClean="0"/>
              <a:t>11</a:t>
            </a:fld>
            <a:endParaRPr lang="en-US" dirty="0"/>
          </a:p>
        </p:txBody>
      </p:sp>
      <p:pic>
        <p:nvPicPr>
          <p:cNvPr id="5" name="Picture 4">
            <a:extLst>
              <a:ext uri="{FF2B5EF4-FFF2-40B4-BE49-F238E27FC236}">
                <a16:creationId xmlns:a16="http://schemas.microsoft.com/office/drawing/2014/main" id="{9201A6E8-96E1-4DC1-B40A-70645B8BD1F6}"/>
              </a:ext>
            </a:extLst>
          </p:cNvPr>
          <p:cNvPicPr>
            <a:picLocks noChangeAspect="1"/>
          </p:cNvPicPr>
          <p:nvPr/>
        </p:nvPicPr>
        <p:blipFill>
          <a:blip r:embed="rId3"/>
          <a:stretch>
            <a:fillRect/>
          </a:stretch>
        </p:blipFill>
        <p:spPr>
          <a:xfrm>
            <a:off x="200821" y="2161122"/>
            <a:ext cx="5203631" cy="3545408"/>
          </a:xfrm>
          <a:prstGeom prst="rect">
            <a:avLst/>
          </a:prstGeom>
        </p:spPr>
      </p:pic>
      <p:pic>
        <p:nvPicPr>
          <p:cNvPr id="6" name="Picture 5">
            <a:extLst>
              <a:ext uri="{FF2B5EF4-FFF2-40B4-BE49-F238E27FC236}">
                <a16:creationId xmlns:a16="http://schemas.microsoft.com/office/drawing/2014/main" id="{C3417FC0-90B7-41F0-B8E2-44E7EC94EE32}"/>
              </a:ext>
            </a:extLst>
          </p:cNvPr>
          <p:cNvPicPr>
            <a:picLocks noChangeAspect="1"/>
          </p:cNvPicPr>
          <p:nvPr/>
        </p:nvPicPr>
        <p:blipFill>
          <a:blip r:embed="rId4"/>
          <a:stretch>
            <a:fillRect/>
          </a:stretch>
        </p:blipFill>
        <p:spPr>
          <a:xfrm>
            <a:off x="5443436" y="1773507"/>
            <a:ext cx="3110898" cy="3963798"/>
          </a:xfrm>
          <a:prstGeom prst="rect">
            <a:avLst/>
          </a:prstGeom>
        </p:spPr>
      </p:pic>
    </p:spTree>
    <p:extLst>
      <p:ext uri="{BB962C8B-B14F-4D97-AF65-F5344CB8AC3E}">
        <p14:creationId xmlns:p14="http://schemas.microsoft.com/office/powerpoint/2010/main" val="102942510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3" name="Content Placeholder 2"/>
          <p:cNvSpPr>
            <a:spLocks noGrp="1"/>
          </p:cNvSpPr>
          <p:nvPr>
            <p:ph idx="1"/>
          </p:nvPr>
        </p:nvSpPr>
        <p:spPr/>
        <p:txBody>
          <a:bodyPr/>
          <a:lstStyle/>
          <a:p>
            <a:r>
              <a:rPr lang="en-US" dirty="0"/>
              <a:t>Overview Experiment</a:t>
            </a:r>
          </a:p>
          <a:p>
            <a:pPr lvl="1"/>
            <a:r>
              <a:rPr lang="en-US" sz="1800" dirty="0">
                <a:solidFill>
                  <a:schemeClr val="tx1"/>
                </a:solidFill>
              </a:rPr>
              <a:t>Age(</a:t>
            </a:r>
            <a:r>
              <a:rPr lang="en-US" sz="1800" i="1" dirty="0">
                <a:solidFill>
                  <a:schemeClr val="tx1"/>
                </a:solidFill>
              </a:rPr>
              <a:t>Z</a:t>
            </a:r>
            <a:r>
              <a:rPr lang="en-US" sz="1800" dirty="0">
                <a:solidFill>
                  <a:schemeClr val="tx1"/>
                </a:solidFill>
              </a:rPr>
              <a:t>) is protected </a:t>
            </a:r>
          </a:p>
          <a:p>
            <a:pPr lvl="1"/>
            <a:r>
              <a:rPr lang="en-US" sz="1800" dirty="0">
                <a:solidFill>
                  <a:schemeClr val="tx1"/>
                </a:solidFill>
              </a:rPr>
              <a:t>Age(</a:t>
            </a:r>
            <a:r>
              <a:rPr lang="en-US" sz="1800" i="1" dirty="0">
                <a:solidFill>
                  <a:schemeClr val="tx1"/>
                </a:solidFill>
              </a:rPr>
              <a:t>Z</a:t>
            </a:r>
            <a:r>
              <a:rPr lang="en-US" sz="1800" dirty="0">
                <a:solidFill>
                  <a:schemeClr val="tx1"/>
                </a:solidFill>
              </a:rPr>
              <a:t>) Correlated with explanatory (X) of predictor model </a:t>
            </a:r>
          </a:p>
          <a:p>
            <a:endParaRPr lang="en-US" dirty="0"/>
          </a:p>
          <a:p>
            <a:r>
              <a:rPr lang="en-US" dirty="0"/>
              <a:t>Goals</a:t>
            </a:r>
          </a:p>
          <a:p>
            <a:pPr lvl="1"/>
            <a:r>
              <a:rPr lang="en-US" sz="1800" dirty="0">
                <a:solidFill>
                  <a:schemeClr val="tx1"/>
                </a:solidFill>
              </a:rPr>
              <a:t>Demographic Parity</a:t>
            </a:r>
          </a:p>
          <a:p>
            <a:pPr lvl="2"/>
            <a:r>
              <a:rPr lang="en-US" sz="1400" dirty="0">
                <a:solidFill>
                  <a:schemeClr val="tx1"/>
                </a:solidFill>
              </a:rPr>
              <a:t>Both protected and unprotected classes receive a positive outcome at equal rates.</a:t>
            </a:r>
          </a:p>
        </p:txBody>
      </p:sp>
      <p:sp>
        <p:nvSpPr>
          <p:cNvPr id="4" name="Slide Number Placeholder 3"/>
          <p:cNvSpPr>
            <a:spLocks noGrp="1"/>
          </p:cNvSpPr>
          <p:nvPr>
            <p:ph type="sldNum" sz="quarter" idx="12"/>
          </p:nvPr>
        </p:nvSpPr>
        <p:spPr/>
        <p:txBody>
          <a:bodyPr/>
          <a:lstStyle/>
          <a:p>
            <a:fld id="{38327683-8978-6B4B-9130-4A6A841F0549}" type="slidenum">
              <a:rPr lang="en-US" smtClean="0"/>
              <a:t>12</a:t>
            </a:fld>
            <a:endParaRPr lang="en-US" dirty="0"/>
          </a:p>
        </p:txBody>
      </p:sp>
    </p:spTree>
    <p:extLst>
      <p:ext uri="{BB962C8B-B14F-4D97-AF65-F5344CB8AC3E}">
        <p14:creationId xmlns:p14="http://schemas.microsoft.com/office/powerpoint/2010/main" val="131752403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Baseline</a:t>
                </a:r>
              </a:p>
              <a:p>
                <a:r>
                  <a:rPr lang="en-US" dirty="0"/>
                  <a:t>Logistic model </a:t>
                </a:r>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𝐴𝑡𝑡𝑟𝑖𝑡𝑖𝑜𝑛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𝑛</m:t>
                            </m:r>
                          </m:sub>
                        </m:sSub>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𝜀</m:t>
                    </m:r>
                  </m:oMath>
                </a14:m>
                <a:endParaRPr lang="en-US" dirty="0"/>
              </a:p>
              <a:p>
                <a:r>
                  <a:rPr lang="en-US" dirty="0"/>
                  <a:t>Binary Cross-Entropy</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7" t="-29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8327683-8978-6B4B-9130-4A6A841F0549}" type="slidenum">
              <a:rPr lang="en-US" smtClean="0"/>
              <a:t>13</a:t>
            </a:fld>
            <a:endParaRPr lang="en-US" dirty="0"/>
          </a:p>
        </p:txBody>
      </p:sp>
    </p:spTree>
    <p:extLst>
      <p:ext uri="{BB962C8B-B14F-4D97-AF65-F5344CB8AC3E}">
        <p14:creationId xmlns:p14="http://schemas.microsoft.com/office/powerpoint/2010/main" val="7169702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Adversarial Architecture</a:t>
                </a:r>
              </a:p>
              <a:p>
                <a:endParaRPr lang="en-US" dirty="0"/>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𝐴𝑡𝑡𝑟𝑖𝑡𝑖𝑜𝑛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𝑛</m:t>
                            </m:r>
                          </m:sub>
                        </m:sSub>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𝜀</m:t>
                    </m:r>
                  </m:oMath>
                </a14:m>
                <a:endParaRPr lang="en-US" dirty="0"/>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𝐴</m:t>
                            </m:r>
                          </m:e>
                        </m:acc>
                      </m:e>
                      <m:sub>
                        <m:r>
                          <a:rPr lang="en-US" i="1">
                            <a:latin typeface="Cambria Math" panose="02040503050406030204" pitchFamily="18" charset="0"/>
                          </a:rPr>
                          <m:t>𝐴𝑔𝑒</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𝑛</m:t>
                            </m:r>
                          </m:sub>
                        </m:sSub>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𝜀</m:t>
                    </m:r>
                  </m:oMath>
                </a14:m>
                <a:endParaRPr lang="en-US" dirty="0"/>
              </a:p>
              <a:p>
                <a14:m>
                  <m:oMath xmlns:m="http://schemas.openxmlformats.org/officeDocument/2006/math">
                    <m:r>
                      <a:rPr lang="en-US" i="1">
                        <a:latin typeface="Cambria Math" panose="02040503050406030204" pitchFamily="18" charset="0"/>
                      </a:rPr>
                      <m:t>𝐿𝑜𝑠𝑠</m:t>
                    </m:r>
                    <m:r>
                      <a:rPr lang="en-US" i="1">
                        <a:latin typeface="Cambria Math" panose="02040503050406030204" pitchFamily="18" charset="0"/>
                      </a:rPr>
                      <m:t>=−</m:t>
                    </m:r>
                    <m:r>
                      <a:rPr lang="en-US" i="1">
                        <a:latin typeface="Cambria Math" panose="02040503050406030204" pitchFamily="18" charset="0"/>
                      </a:rPr>
                      <m:t>𝛼</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i="1">
                                    <a:latin typeface="Cambria Math" panose="02040503050406030204" pitchFamily="18" charset="0"/>
                                  </a:rPr>
                                  <m:t>𝑖</m:t>
                                </m:r>
                              </m:sub>
                            </m:sSub>
                            <m:r>
                              <a:rPr lang="en-US" i="1">
                                <a:latin typeface="Cambria Math" panose="02040503050406030204" pitchFamily="18" charset="0"/>
                              </a:rPr>
                              <m:t>)</m:t>
                            </m:r>
                          </m:e>
                          <m:sup>
                            <m:r>
                              <a:rPr lang="en-US" i="1">
                                <a:latin typeface="Cambria Math" panose="02040503050406030204" pitchFamily="18" charset="0"/>
                              </a:rPr>
                              <m:t>2</m:t>
                            </m:r>
                          </m:sup>
                        </m:sSup>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7" t="-29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8327683-8978-6B4B-9130-4A6A841F0549}" type="slidenum">
              <a:rPr lang="en-US" smtClean="0"/>
              <a:t>14</a:t>
            </a:fld>
            <a:endParaRPr lang="en-US" dirty="0"/>
          </a:p>
        </p:txBody>
      </p:sp>
    </p:spTree>
    <p:extLst>
      <p:ext uri="{BB962C8B-B14F-4D97-AF65-F5344CB8AC3E}">
        <p14:creationId xmlns:p14="http://schemas.microsoft.com/office/powerpoint/2010/main" val="141952992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432"/>
            <a:ext cx="7886700" cy="870550"/>
          </a:xfrm>
        </p:spPr>
        <p:txBody>
          <a:bodyPr>
            <a:normAutofit fontScale="90000"/>
          </a:bodyPr>
          <a:lstStyle/>
          <a:p>
            <a:pPr algn="l"/>
            <a:r>
              <a:rPr lang="en-US" dirty="0"/>
              <a:t>Experiment - Results (accuracy)</a:t>
            </a:r>
          </a:p>
        </p:txBody>
      </p:sp>
      <p:sp>
        <p:nvSpPr>
          <p:cNvPr id="3" name="Content Placeholder 2"/>
          <p:cNvSpPr>
            <a:spLocks noGrp="1"/>
          </p:cNvSpPr>
          <p:nvPr>
            <p:ph idx="1"/>
          </p:nvPr>
        </p:nvSpPr>
        <p:spPr>
          <a:xfrm>
            <a:off x="628650" y="1235678"/>
            <a:ext cx="7886700" cy="4769706"/>
          </a:xfrm>
        </p:spPr>
        <p:txBody>
          <a:bodyPr>
            <a:normAutofit/>
          </a:bodyPr>
          <a:lstStyle/>
          <a:p>
            <a:r>
              <a:rPr lang="en-US" sz="2400" dirty="0"/>
              <a:t>Results from the GAN model were compared to the baseline model</a:t>
            </a:r>
          </a:p>
          <a:p>
            <a:endParaRPr lang="en-US" sz="2400" dirty="0"/>
          </a:p>
          <a:p>
            <a:pPr marL="0" indent="0">
              <a:buNone/>
            </a:pPr>
            <a:br>
              <a:rPr lang="en-US" sz="2400" dirty="0"/>
            </a:br>
            <a:br>
              <a:rPr lang="en-US" sz="2400" dirty="0"/>
            </a:br>
            <a:endParaRPr lang="en-US" sz="2400" dirty="0"/>
          </a:p>
          <a:p>
            <a:r>
              <a:rPr lang="en-US" sz="2400" dirty="0"/>
              <a:t>Accuracy in both models was expected to be similar</a:t>
            </a:r>
          </a:p>
          <a:p>
            <a:pPr lvl="1"/>
            <a:r>
              <a:rPr lang="en-US" sz="2400" dirty="0"/>
              <a:t>Groups less than 35 and our older population over 50, resulted in a lower accuracy on Attrition</a:t>
            </a:r>
            <a:br>
              <a:rPr lang="en-US" sz="2400" dirty="0"/>
            </a:br>
            <a:endParaRPr lang="en-US" sz="2400" dirty="0"/>
          </a:p>
          <a:p>
            <a:pPr lvl="2"/>
            <a:r>
              <a:rPr lang="en-US" dirty="0"/>
              <a:t>Attributed this to the fact that the data set had a larger population in the middle age groups.</a:t>
            </a:r>
          </a:p>
          <a:p>
            <a:pPr lvl="1"/>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15</a:t>
            </a:fld>
            <a:endParaRPr lang="en-US" dirty="0"/>
          </a:p>
        </p:txBody>
      </p:sp>
      <p:pic>
        <p:nvPicPr>
          <p:cNvPr id="5" name="Picture 4">
            <a:extLst>
              <a:ext uri="{FF2B5EF4-FFF2-40B4-BE49-F238E27FC236}">
                <a16:creationId xmlns:a16="http://schemas.microsoft.com/office/drawing/2014/main" id="{79DD9054-644A-4B54-963C-B23834ABD79A}"/>
              </a:ext>
            </a:extLst>
          </p:cNvPr>
          <p:cNvPicPr>
            <a:picLocks noChangeAspect="1"/>
          </p:cNvPicPr>
          <p:nvPr/>
        </p:nvPicPr>
        <p:blipFill>
          <a:blip r:embed="rId2"/>
          <a:stretch>
            <a:fillRect/>
          </a:stretch>
        </p:blipFill>
        <p:spPr>
          <a:xfrm>
            <a:off x="1346885" y="2071593"/>
            <a:ext cx="6796989" cy="1123769"/>
          </a:xfrm>
          <a:prstGeom prst="rect">
            <a:avLst/>
          </a:prstGeom>
        </p:spPr>
      </p:pic>
    </p:spTree>
    <p:extLst>
      <p:ext uri="{BB962C8B-B14F-4D97-AF65-F5344CB8AC3E}">
        <p14:creationId xmlns:p14="http://schemas.microsoft.com/office/powerpoint/2010/main" val="1643598145"/>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096" y="844572"/>
            <a:ext cx="8463805" cy="5245305"/>
          </a:xfrm>
        </p:spPr>
        <p:txBody>
          <a:bodyPr>
            <a:normAutofit/>
          </a:bodyPr>
          <a:lstStyle/>
          <a:p>
            <a:r>
              <a:rPr lang="en-US" sz="2800" dirty="0"/>
              <a:t>No protected or unprotected groups</a:t>
            </a:r>
            <a:br>
              <a:rPr lang="en-US" sz="2800" dirty="0"/>
            </a:br>
            <a:endParaRPr lang="en-US" sz="2800" dirty="0"/>
          </a:p>
          <a:p>
            <a:r>
              <a:rPr lang="en-US" sz="2800" dirty="0"/>
              <a:t>Compared fairness across age groups </a:t>
            </a:r>
            <a:br>
              <a:rPr lang="en-US" sz="2800" dirty="0"/>
            </a:br>
            <a:endParaRPr lang="en-US" sz="2800" dirty="0"/>
          </a:p>
          <a:p>
            <a:r>
              <a:rPr lang="en-US" sz="2800" dirty="0"/>
              <a:t>Demographic parity is achieved when</a:t>
            </a:r>
          </a:p>
          <a:p>
            <a:pPr lvl="1"/>
            <a:r>
              <a:rPr lang="en-US" dirty="0"/>
              <a:t>Each group has equal likelihood to be assigned a positive outcome</a:t>
            </a:r>
          </a:p>
          <a:p>
            <a:pPr lvl="1"/>
            <a:r>
              <a:rPr lang="en-US" dirty="0"/>
              <a:t>If the proportion of positive predictions in the subgroups are closed to each other</a:t>
            </a:r>
          </a:p>
        </p:txBody>
      </p:sp>
      <p:sp>
        <p:nvSpPr>
          <p:cNvPr id="4" name="Slide Number Placeholder 3"/>
          <p:cNvSpPr>
            <a:spLocks noGrp="1"/>
          </p:cNvSpPr>
          <p:nvPr>
            <p:ph type="sldNum" sz="quarter" idx="12"/>
          </p:nvPr>
        </p:nvSpPr>
        <p:spPr/>
        <p:txBody>
          <a:bodyPr/>
          <a:lstStyle/>
          <a:p>
            <a:fld id="{38327683-8978-6B4B-9130-4A6A841F0549}" type="slidenum">
              <a:rPr lang="en-US" smtClean="0"/>
              <a:t>16</a:t>
            </a:fld>
            <a:endParaRPr lang="en-US" dirty="0"/>
          </a:p>
        </p:txBody>
      </p:sp>
      <p:sp>
        <p:nvSpPr>
          <p:cNvPr id="7" name="Title 1">
            <a:extLst>
              <a:ext uri="{FF2B5EF4-FFF2-40B4-BE49-F238E27FC236}">
                <a16:creationId xmlns:a16="http://schemas.microsoft.com/office/drawing/2014/main" id="{96A5DD91-26D2-4204-8B5E-0DAB52082228}"/>
              </a:ext>
            </a:extLst>
          </p:cNvPr>
          <p:cNvSpPr>
            <a:spLocks noGrp="1"/>
          </p:cNvSpPr>
          <p:nvPr>
            <p:ph type="title"/>
          </p:nvPr>
        </p:nvSpPr>
        <p:spPr>
          <a:xfrm>
            <a:off x="111211" y="143432"/>
            <a:ext cx="8847437" cy="701140"/>
          </a:xfrm>
        </p:spPr>
        <p:txBody>
          <a:bodyPr>
            <a:normAutofit/>
          </a:bodyPr>
          <a:lstStyle/>
          <a:p>
            <a:pPr algn="l"/>
            <a:r>
              <a:rPr lang="en-US" sz="3200" dirty="0"/>
              <a:t>Experiment - Results (Demographic Parity)</a:t>
            </a:r>
          </a:p>
        </p:txBody>
      </p:sp>
      <p:pic>
        <p:nvPicPr>
          <p:cNvPr id="8" name="Picture 7">
            <a:extLst>
              <a:ext uri="{FF2B5EF4-FFF2-40B4-BE49-F238E27FC236}">
                <a16:creationId xmlns:a16="http://schemas.microsoft.com/office/drawing/2014/main" id="{A362FF8A-428A-4456-821A-5F027E22CAA3}"/>
              </a:ext>
            </a:extLst>
          </p:cNvPr>
          <p:cNvPicPr>
            <a:picLocks noChangeAspect="1"/>
          </p:cNvPicPr>
          <p:nvPr/>
        </p:nvPicPr>
        <p:blipFill>
          <a:blip r:embed="rId2"/>
          <a:stretch>
            <a:fillRect/>
          </a:stretch>
        </p:blipFill>
        <p:spPr>
          <a:xfrm>
            <a:off x="285585" y="4957223"/>
            <a:ext cx="8572825" cy="1201848"/>
          </a:xfrm>
          <a:prstGeom prst="rect">
            <a:avLst/>
          </a:prstGeom>
        </p:spPr>
      </p:pic>
    </p:spTree>
    <p:extLst>
      <p:ext uri="{BB962C8B-B14F-4D97-AF65-F5344CB8AC3E}">
        <p14:creationId xmlns:p14="http://schemas.microsoft.com/office/powerpoint/2010/main" val="87187165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r>
              <a:rPr lang="en-US" dirty="0"/>
              <a:t>We would like to have seen a more balanced distribution across age groups in the data</a:t>
            </a:r>
            <a:br>
              <a:rPr lang="en-US" dirty="0"/>
            </a:br>
            <a:endParaRPr lang="en-US" dirty="0"/>
          </a:p>
          <a:p>
            <a:pPr lvl="1"/>
            <a:r>
              <a:rPr lang="en-US" dirty="0"/>
              <a:t>No significant pre-processing on the data (perhaps as a future exercise) </a:t>
            </a:r>
          </a:p>
        </p:txBody>
      </p:sp>
      <p:sp>
        <p:nvSpPr>
          <p:cNvPr id="4" name="Slide Number Placeholder 3"/>
          <p:cNvSpPr>
            <a:spLocks noGrp="1"/>
          </p:cNvSpPr>
          <p:nvPr>
            <p:ph type="sldNum" sz="quarter" idx="12"/>
          </p:nvPr>
        </p:nvSpPr>
        <p:spPr/>
        <p:txBody>
          <a:bodyPr/>
          <a:lstStyle/>
          <a:p>
            <a:fld id="{38327683-8978-6B4B-9130-4A6A841F0549}" type="slidenum">
              <a:rPr lang="en-US" smtClean="0"/>
              <a:t>17</a:t>
            </a:fld>
            <a:endParaRPr lang="en-US" dirty="0"/>
          </a:p>
        </p:txBody>
      </p:sp>
      <p:sp>
        <p:nvSpPr>
          <p:cNvPr id="7" name="Title 1">
            <a:extLst>
              <a:ext uri="{FF2B5EF4-FFF2-40B4-BE49-F238E27FC236}">
                <a16:creationId xmlns:a16="http://schemas.microsoft.com/office/drawing/2014/main" id="{F8ED518E-C291-4F05-837A-F2C732F59687}"/>
              </a:ext>
            </a:extLst>
          </p:cNvPr>
          <p:cNvSpPr txBox="1">
            <a:spLocks/>
          </p:cNvSpPr>
          <p:nvPr/>
        </p:nvSpPr>
        <p:spPr>
          <a:xfrm>
            <a:off x="296563" y="245762"/>
            <a:ext cx="8847437" cy="87055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a:lstStyle>
          <a:p>
            <a:pPr algn="l"/>
            <a:r>
              <a:rPr lang="en-US" sz="3200" dirty="0"/>
              <a:t>Experiment - Results (Group Alignment)</a:t>
            </a:r>
          </a:p>
        </p:txBody>
      </p:sp>
    </p:spTree>
    <p:extLst>
      <p:ext uri="{BB962C8B-B14F-4D97-AF65-F5344CB8AC3E}">
        <p14:creationId xmlns:p14="http://schemas.microsoft.com/office/powerpoint/2010/main" val="1265965297"/>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69017"/>
          </a:xfrm>
        </p:spPr>
        <p:txBody>
          <a:bodyPr/>
          <a:lstStyle/>
          <a:p>
            <a:r>
              <a:rPr lang="en-US" dirty="0"/>
              <a:t>Conclusion</a:t>
            </a:r>
          </a:p>
        </p:txBody>
      </p:sp>
      <p:sp>
        <p:nvSpPr>
          <p:cNvPr id="3" name="Content Placeholder 2"/>
          <p:cNvSpPr>
            <a:spLocks noGrp="1"/>
          </p:cNvSpPr>
          <p:nvPr>
            <p:ph idx="1"/>
          </p:nvPr>
        </p:nvSpPr>
        <p:spPr>
          <a:xfrm>
            <a:off x="391886" y="1382486"/>
            <a:ext cx="8382000" cy="4794477"/>
          </a:xfrm>
        </p:spPr>
        <p:txBody>
          <a:bodyPr>
            <a:normAutofit/>
          </a:bodyPr>
          <a:lstStyle/>
          <a:p>
            <a:r>
              <a:rPr lang="en-US" sz="2800" dirty="0"/>
              <a:t>Based on the comparative analysis executed  between the baseline model and the GAN model, we think demographic parity was achieved </a:t>
            </a:r>
          </a:p>
          <a:p>
            <a:endParaRPr lang="en-US" sz="2800" dirty="0"/>
          </a:p>
          <a:p>
            <a:r>
              <a:rPr lang="en-US" sz="2800" dirty="0"/>
              <a:t>We noticed that most of adversarial debiasing was focused on protected groups such as race, sex and gender bias. </a:t>
            </a:r>
            <a:br>
              <a:rPr lang="en-US" sz="2800" dirty="0"/>
            </a:br>
            <a:endParaRPr lang="en-US" sz="2800" dirty="0"/>
          </a:p>
          <a:p>
            <a:r>
              <a:rPr lang="en-US" sz="2800" dirty="0"/>
              <a:t>The focus of our study was Age, and how we can prevent age bias in deep learning models results </a:t>
            </a:r>
          </a:p>
        </p:txBody>
      </p:sp>
      <p:sp>
        <p:nvSpPr>
          <p:cNvPr id="4" name="Slide Number Placeholder 3"/>
          <p:cNvSpPr>
            <a:spLocks noGrp="1"/>
          </p:cNvSpPr>
          <p:nvPr>
            <p:ph type="sldNum" sz="quarter" idx="12"/>
          </p:nvPr>
        </p:nvSpPr>
        <p:spPr/>
        <p:txBody>
          <a:bodyPr/>
          <a:lstStyle/>
          <a:p>
            <a:fld id="{38327683-8978-6B4B-9130-4A6A841F0549}" type="slidenum">
              <a:rPr lang="en-US" smtClean="0"/>
              <a:t>18</a:t>
            </a:fld>
            <a:endParaRPr lang="en-US" dirty="0"/>
          </a:p>
        </p:txBody>
      </p:sp>
    </p:spTree>
    <p:extLst>
      <p:ext uri="{BB962C8B-B14F-4D97-AF65-F5344CB8AC3E}">
        <p14:creationId xmlns:p14="http://schemas.microsoft.com/office/powerpoint/2010/main" val="195825585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Another aspect of the code could be to refine it to create an “early stop” in the models when the adversary has sufficiently removed bias and correlation is no longer detected in the adversarial model for Z(X), Age of our input vector.</a:t>
            </a:r>
          </a:p>
        </p:txBody>
      </p:sp>
      <p:sp>
        <p:nvSpPr>
          <p:cNvPr id="4" name="Slide Number Placeholder 3"/>
          <p:cNvSpPr>
            <a:spLocks noGrp="1"/>
          </p:cNvSpPr>
          <p:nvPr>
            <p:ph type="sldNum" sz="quarter" idx="12"/>
          </p:nvPr>
        </p:nvSpPr>
        <p:spPr/>
        <p:txBody>
          <a:bodyPr/>
          <a:lstStyle/>
          <a:p>
            <a:fld id="{38327683-8978-6B4B-9130-4A6A841F0549}" type="slidenum">
              <a:rPr lang="en-US" smtClean="0"/>
              <a:t>19</a:t>
            </a:fld>
            <a:endParaRPr lang="en-US" dirty="0"/>
          </a:p>
        </p:txBody>
      </p:sp>
    </p:spTree>
    <p:extLst>
      <p:ext uri="{BB962C8B-B14F-4D97-AF65-F5344CB8AC3E}">
        <p14:creationId xmlns:p14="http://schemas.microsoft.com/office/powerpoint/2010/main" val="922487993"/>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2</a:t>
            </a:fld>
            <a:endParaRPr lang="en-US" dirty="0"/>
          </a:p>
        </p:txBody>
      </p:sp>
      <p:pic>
        <p:nvPicPr>
          <p:cNvPr id="5" name="Picture 4">
            <a:extLst>
              <a:ext uri="{FF2B5EF4-FFF2-40B4-BE49-F238E27FC236}">
                <a16:creationId xmlns:a16="http://schemas.microsoft.com/office/drawing/2014/main" id="{18C06C6F-C16C-45CA-A4C1-D4B5F76321AD}"/>
              </a:ext>
            </a:extLst>
          </p:cNvPr>
          <p:cNvPicPr>
            <a:picLocks noChangeAspect="1"/>
          </p:cNvPicPr>
          <p:nvPr/>
        </p:nvPicPr>
        <p:blipFill>
          <a:blip r:embed="rId2"/>
          <a:stretch>
            <a:fillRect/>
          </a:stretch>
        </p:blipFill>
        <p:spPr>
          <a:xfrm>
            <a:off x="2118457" y="1690689"/>
            <a:ext cx="4907086" cy="3512441"/>
          </a:xfrm>
          <a:prstGeom prst="rect">
            <a:avLst/>
          </a:prstGeom>
        </p:spPr>
      </p:pic>
      <p:sp>
        <p:nvSpPr>
          <p:cNvPr id="6" name="TextBox 5">
            <a:extLst>
              <a:ext uri="{FF2B5EF4-FFF2-40B4-BE49-F238E27FC236}">
                <a16:creationId xmlns:a16="http://schemas.microsoft.com/office/drawing/2014/main" id="{1D00E95E-264D-4551-A1D1-94403D7CB307}"/>
              </a:ext>
            </a:extLst>
          </p:cNvPr>
          <p:cNvSpPr txBox="1"/>
          <p:nvPr/>
        </p:nvSpPr>
        <p:spPr>
          <a:xfrm>
            <a:off x="628650" y="5240751"/>
            <a:ext cx="7886700" cy="1077218"/>
          </a:xfrm>
          <a:prstGeom prst="rect">
            <a:avLst/>
          </a:prstGeom>
          <a:noFill/>
        </p:spPr>
        <p:txBody>
          <a:bodyPr wrap="square" rtlCol="0">
            <a:spAutoFit/>
          </a:bodyPr>
          <a:lstStyle/>
          <a:p>
            <a:pPr algn="ctr"/>
            <a:r>
              <a:rPr lang="en-US" sz="3200" dirty="0"/>
              <a:t>Is it BIASED because it is UNFAIR?</a:t>
            </a:r>
          </a:p>
          <a:p>
            <a:pPr algn="ctr"/>
            <a:r>
              <a:rPr lang="en-US" sz="3200" dirty="0"/>
              <a:t>Is it UNFAIR because it is BIASED?</a:t>
            </a:r>
          </a:p>
        </p:txBody>
      </p:sp>
    </p:spTree>
    <p:extLst>
      <p:ext uri="{BB962C8B-B14F-4D97-AF65-F5344CB8AC3E}">
        <p14:creationId xmlns:p14="http://schemas.microsoft.com/office/powerpoint/2010/main" val="2023716259"/>
      </p:ext>
    </p:extLst>
  </p:cSld>
  <p:clrMapOvr>
    <a:masterClrMapping/>
  </p:clrMapOvr>
  <mc:AlternateContent xmlns:mc="http://schemas.openxmlformats.org/markup-compatibility/2006">
    <mc:Choice xmlns:p14="http://schemas.microsoft.com/office/powerpoint/2010/main" Requires="p14">
      <p:transition spd="slow" p14:dur="2750" advClick="0" advTm="15000"/>
    </mc:Choice>
    <mc:Fallback>
      <p:transition spd="slow" advClick="0" advTm="1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628650" y="2601685"/>
            <a:ext cx="7886700" cy="3575277"/>
          </a:xfrm>
        </p:spPr>
        <p:txBody>
          <a:bodyPr>
            <a:normAutofit/>
          </a:bodyPr>
          <a:lstStyle/>
          <a:p>
            <a:pPr marL="0" indent="0" algn="ctr">
              <a:buNone/>
            </a:pPr>
            <a:r>
              <a:rPr lang="en-US" dirty="0"/>
              <a:t>Ultimately, the opportunity to mitigate bias in continuous variables using adversarial network architecture shows promise yet we cannot become complacent and confident that systems are unbiased and fair. </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20</a:t>
            </a:fld>
            <a:endParaRPr lang="en-US" dirty="0"/>
          </a:p>
        </p:txBody>
      </p:sp>
    </p:spTree>
    <p:extLst>
      <p:ext uri="{BB962C8B-B14F-4D97-AF65-F5344CB8AC3E}">
        <p14:creationId xmlns:p14="http://schemas.microsoft.com/office/powerpoint/2010/main" val="1029844376"/>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628650" y="2133599"/>
            <a:ext cx="7886700" cy="4043363"/>
          </a:xfrm>
        </p:spPr>
        <p:txBody>
          <a:bodyPr/>
          <a:lstStyle/>
          <a:p>
            <a:pPr marL="0" indent="0" algn="ctr">
              <a:buNone/>
            </a:pPr>
            <a:r>
              <a:rPr lang="en-US" dirty="0"/>
              <a:t>There exists a myriad of tool kits, packages, process interventions, new techniques, or improved data collection cannot and must not replace the sensitivity to foresee decisions’ consequence, inquisitiveness, skepticism, mortal imagination, and compassion that humans bring to bear to on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21</a:t>
            </a:fld>
            <a:endParaRPr lang="en-US" dirty="0"/>
          </a:p>
        </p:txBody>
      </p:sp>
    </p:spTree>
    <p:extLst>
      <p:ext uri="{BB962C8B-B14F-4D97-AF65-F5344CB8AC3E}">
        <p14:creationId xmlns:p14="http://schemas.microsoft.com/office/powerpoint/2010/main" val="157125065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pic>
        <p:nvPicPr>
          <p:cNvPr id="5" name="Content Placeholder 4">
            <a:extLst>
              <a:ext uri="{FF2B5EF4-FFF2-40B4-BE49-F238E27FC236}">
                <a16:creationId xmlns:a16="http://schemas.microsoft.com/office/drawing/2014/main" id="{7B978572-BCB9-4718-A746-164A053E70A0}"/>
              </a:ext>
            </a:extLst>
          </p:cNvPr>
          <p:cNvPicPr>
            <a:picLocks noGrp="1" noChangeAspect="1"/>
          </p:cNvPicPr>
          <p:nvPr>
            <p:ph idx="1"/>
          </p:nvPr>
        </p:nvPicPr>
        <p:blipFill>
          <a:blip r:embed="rId2"/>
          <a:stretch>
            <a:fillRect/>
          </a:stretch>
        </p:blipFill>
        <p:spPr>
          <a:xfrm>
            <a:off x="929755" y="2275464"/>
            <a:ext cx="2338999" cy="2860646"/>
          </a:xfrm>
          <a:prstGeom prst="rect">
            <a:avLst/>
          </a:prstGeom>
        </p:spPr>
      </p:pic>
      <p:sp>
        <p:nvSpPr>
          <p:cNvPr id="4" name="Slide Number Placeholder 3"/>
          <p:cNvSpPr>
            <a:spLocks noGrp="1"/>
          </p:cNvSpPr>
          <p:nvPr>
            <p:ph type="sldNum" sz="quarter" idx="12"/>
          </p:nvPr>
        </p:nvSpPr>
        <p:spPr/>
        <p:txBody>
          <a:bodyPr/>
          <a:lstStyle/>
          <a:p>
            <a:fld id="{38327683-8978-6B4B-9130-4A6A841F0549}" type="slidenum">
              <a:rPr lang="en-US" smtClean="0"/>
              <a:t>3</a:t>
            </a:fld>
            <a:endParaRPr lang="en-US" dirty="0"/>
          </a:p>
        </p:txBody>
      </p:sp>
      <p:sp>
        <p:nvSpPr>
          <p:cNvPr id="7" name="TextBox 6">
            <a:extLst>
              <a:ext uri="{FF2B5EF4-FFF2-40B4-BE49-F238E27FC236}">
                <a16:creationId xmlns:a16="http://schemas.microsoft.com/office/drawing/2014/main" id="{8D4D3953-36F7-46D8-9C66-2A1FB16634B5}"/>
              </a:ext>
            </a:extLst>
          </p:cNvPr>
          <p:cNvSpPr txBox="1"/>
          <p:nvPr/>
        </p:nvSpPr>
        <p:spPr>
          <a:xfrm>
            <a:off x="930491" y="1727123"/>
            <a:ext cx="2338999" cy="584775"/>
          </a:xfrm>
          <a:prstGeom prst="rect">
            <a:avLst/>
          </a:prstGeom>
          <a:noFill/>
        </p:spPr>
        <p:txBody>
          <a:bodyPr wrap="square" rtlCol="0">
            <a:spAutoFit/>
          </a:bodyPr>
          <a:lstStyle/>
          <a:p>
            <a:pPr algn="ctr"/>
            <a:r>
              <a:rPr lang="en-US" sz="3200" dirty="0"/>
              <a:t>COMPAS</a:t>
            </a:r>
          </a:p>
        </p:txBody>
      </p:sp>
      <p:pic>
        <p:nvPicPr>
          <p:cNvPr id="8" name="Picture 7">
            <a:extLst>
              <a:ext uri="{FF2B5EF4-FFF2-40B4-BE49-F238E27FC236}">
                <a16:creationId xmlns:a16="http://schemas.microsoft.com/office/drawing/2014/main" id="{FB5D696C-4046-4507-9AF4-E0C9EB18FB9B}"/>
              </a:ext>
            </a:extLst>
          </p:cNvPr>
          <p:cNvPicPr>
            <a:picLocks noChangeAspect="1"/>
          </p:cNvPicPr>
          <p:nvPr/>
        </p:nvPicPr>
        <p:blipFill>
          <a:blip r:embed="rId3"/>
          <a:stretch>
            <a:fillRect/>
          </a:stretch>
        </p:blipFill>
        <p:spPr>
          <a:xfrm>
            <a:off x="605282" y="5170867"/>
            <a:ext cx="2963626" cy="1100036"/>
          </a:xfrm>
          <a:prstGeom prst="rect">
            <a:avLst/>
          </a:prstGeom>
        </p:spPr>
      </p:pic>
      <p:pic>
        <p:nvPicPr>
          <p:cNvPr id="10" name="Picture 9">
            <a:extLst>
              <a:ext uri="{FF2B5EF4-FFF2-40B4-BE49-F238E27FC236}">
                <a16:creationId xmlns:a16="http://schemas.microsoft.com/office/drawing/2014/main" id="{CBF0395D-F609-43B5-8ADC-F5C7D64EBACA}"/>
              </a:ext>
            </a:extLst>
          </p:cNvPr>
          <p:cNvPicPr>
            <a:picLocks noChangeAspect="1"/>
          </p:cNvPicPr>
          <p:nvPr/>
        </p:nvPicPr>
        <p:blipFill>
          <a:blip r:embed="rId4"/>
          <a:stretch>
            <a:fillRect/>
          </a:stretch>
        </p:blipFill>
        <p:spPr>
          <a:xfrm>
            <a:off x="5207755" y="4375396"/>
            <a:ext cx="2339000" cy="1034558"/>
          </a:xfrm>
          <a:prstGeom prst="rect">
            <a:avLst/>
          </a:prstGeom>
        </p:spPr>
      </p:pic>
      <p:sp>
        <p:nvSpPr>
          <p:cNvPr id="11" name="TextBox 10">
            <a:extLst>
              <a:ext uri="{FF2B5EF4-FFF2-40B4-BE49-F238E27FC236}">
                <a16:creationId xmlns:a16="http://schemas.microsoft.com/office/drawing/2014/main" id="{512506A1-EC34-4CB0-96C6-4A031AC97F0E}"/>
              </a:ext>
            </a:extLst>
          </p:cNvPr>
          <p:cNvSpPr txBox="1"/>
          <p:nvPr/>
        </p:nvSpPr>
        <p:spPr>
          <a:xfrm>
            <a:off x="3719743" y="2505670"/>
            <a:ext cx="5315023" cy="923330"/>
          </a:xfrm>
          <a:prstGeom prst="rect">
            <a:avLst/>
          </a:prstGeom>
          <a:noFill/>
        </p:spPr>
        <p:txBody>
          <a:bodyPr wrap="square" rtlCol="0">
            <a:spAutoFit/>
          </a:bodyPr>
          <a:lstStyle/>
          <a:p>
            <a:pPr algn="ctr"/>
            <a:r>
              <a:rPr lang="en-US" dirty="0"/>
              <a:t>Male : Doctor | Female : Nurse </a:t>
            </a:r>
          </a:p>
          <a:p>
            <a:pPr algn="ctr"/>
            <a:endParaRPr lang="en-US" dirty="0"/>
          </a:p>
          <a:p>
            <a:pPr algn="ctr"/>
            <a:r>
              <a:rPr lang="en-US" dirty="0"/>
              <a:t>Man : Computer Programmer | Woman : Homemaker</a:t>
            </a:r>
          </a:p>
        </p:txBody>
      </p:sp>
    </p:spTree>
    <p:extLst>
      <p:ext uri="{BB962C8B-B14F-4D97-AF65-F5344CB8AC3E}">
        <p14:creationId xmlns:p14="http://schemas.microsoft.com/office/powerpoint/2010/main" val="753163827"/>
      </p:ext>
    </p:extLst>
  </p:cSld>
  <p:clrMapOvr>
    <a:masterClrMapping/>
  </p:clrMapOvr>
  <mc:AlternateContent xmlns:mc="http://schemas.openxmlformats.org/markup-compatibility/2006">
    <mc:Choice xmlns:p14="http://schemas.microsoft.com/office/powerpoint/2010/main" Requires="p14">
      <p:transition p14:dur="0" advClick="0" advTm="30000"/>
    </mc:Choice>
    <mc:Fallback>
      <p:transition advClick="0" advTm="3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5" name="Slide Number Placeholder 4"/>
          <p:cNvSpPr>
            <a:spLocks noGrp="1"/>
          </p:cNvSpPr>
          <p:nvPr>
            <p:ph type="sldNum" sz="quarter" idx="12"/>
          </p:nvPr>
        </p:nvSpPr>
        <p:spPr/>
        <p:txBody>
          <a:bodyPr/>
          <a:lstStyle/>
          <a:p>
            <a:fld id="{38327683-8978-6B4B-9130-4A6A841F0549}" type="slidenum">
              <a:rPr lang="en-US" smtClean="0"/>
              <a:t>4</a:t>
            </a:fld>
            <a:endParaRPr lang="en-US" dirty="0"/>
          </a:p>
        </p:txBody>
      </p:sp>
      <p:pic>
        <p:nvPicPr>
          <p:cNvPr id="6" name="Picture 5">
            <a:extLst>
              <a:ext uri="{FF2B5EF4-FFF2-40B4-BE49-F238E27FC236}">
                <a16:creationId xmlns:a16="http://schemas.microsoft.com/office/drawing/2014/main" id="{EBB1E9B6-7847-4EB8-93BD-5BF532968420}"/>
              </a:ext>
            </a:extLst>
          </p:cNvPr>
          <p:cNvPicPr>
            <a:picLocks noChangeAspect="1"/>
          </p:cNvPicPr>
          <p:nvPr/>
        </p:nvPicPr>
        <p:blipFill>
          <a:blip r:embed="rId2"/>
          <a:stretch>
            <a:fillRect/>
          </a:stretch>
        </p:blipFill>
        <p:spPr>
          <a:xfrm>
            <a:off x="239697" y="1690689"/>
            <a:ext cx="8664606" cy="4346870"/>
          </a:xfrm>
          <a:prstGeom prst="rect">
            <a:avLst/>
          </a:prstGeom>
        </p:spPr>
      </p:pic>
      <p:sp>
        <p:nvSpPr>
          <p:cNvPr id="8" name="Oval 7">
            <a:extLst>
              <a:ext uri="{FF2B5EF4-FFF2-40B4-BE49-F238E27FC236}">
                <a16:creationId xmlns:a16="http://schemas.microsoft.com/office/drawing/2014/main" id="{9EDB3FF0-D75F-468C-BA32-E63FAFEE616E}"/>
              </a:ext>
            </a:extLst>
          </p:cNvPr>
          <p:cNvSpPr/>
          <p:nvPr/>
        </p:nvSpPr>
        <p:spPr>
          <a:xfrm>
            <a:off x="239697" y="2379216"/>
            <a:ext cx="1535837" cy="262829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6F43CE7-7151-4685-ABEA-346960F35750}"/>
              </a:ext>
            </a:extLst>
          </p:cNvPr>
          <p:cNvSpPr/>
          <p:nvPr/>
        </p:nvSpPr>
        <p:spPr>
          <a:xfrm rot="4654216">
            <a:off x="2514182" y="3291851"/>
            <a:ext cx="1533218" cy="35490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F4210B3-66FC-4786-A344-6549C6261694}"/>
              </a:ext>
            </a:extLst>
          </p:cNvPr>
          <p:cNvSpPr/>
          <p:nvPr/>
        </p:nvSpPr>
        <p:spPr>
          <a:xfrm rot="4817903">
            <a:off x="4088605" y="179850"/>
            <a:ext cx="2659453" cy="53565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7110967-E49D-4262-8ECC-AB04D2B61021}"/>
              </a:ext>
            </a:extLst>
          </p:cNvPr>
          <p:cNvSpPr txBox="1"/>
          <p:nvPr/>
        </p:nvSpPr>
        <p:spPr>
          <a:xfrm>
            <a:off x="239697" y="1846555"/>
            <a:ext cx="1535837" cy="523220"/>
          </a:xfrm>
          <a:prstGeom prst="rect">
            <a:avLst/>
          </a:prstGeom>
          <a:noFill/>
        </p:spPr>
        <p:txBody>
          <a:bodyPr wrap="square" rtlCol="0">
            <a:spAutoFit/>
          </a:bodyPr>
          <a:lstStyle/>
          <a:p>
            <a:pPr algn="ctr"/>
            <a:r>
              <a:rPr lang="en-US" sz="2800" dirty="0">
                <a:solidFill>
                  <a:srgbClr val="FF0000"/>
                </a:solidFill>
              </a:rPr>
              <a:t>DATA</a:t>
            </a:r>
          </a:p>
        </p:txBody>
      </p:sp>
      <p:sp>
        <p:nvSpPr>
          <p:cNvPr id="14" name="TextBox 13">
            <a:extLst>
              <a:ext uri="{FF2B5EF4-FFF2-40B4-BE49-F238E27FC236}">
                <a16:creationId xmlns:a16="http://schemas.microsoft.com/office/drawing/2014/main" id="{CFE63141-A1A2-44C8-A5D1-DD17C53E6250}"/>
              </a:ext>
            </a:extLst>
          </p:cNvPr>
          <p:cNvSpPr txBox="1"/>
          <p:nvPr/>
        </p:nvSpPr>
        <p:spPr>
          <a:xfrm>
            <a:off x="3036163" y="1314634"/>
            <a:ext cx="1535837" cy="523220"/>
          </a:xfrm>
          <a:prstGeom prst="rect">
            <a:avLst/>
          </a:prstGeom>
          <a:noFill/>
        </p:spPr>
        <p:txBody>
          <a:bodyPr wrap="square" rtlCol="0">
            <a:spAutoFit/>
          </a:bodyPr>
          <a:lstStyle/>
          <a:p>
            <a:pPr algn="ctr"/>
            <a:r>
              <a:rPr lang="en-US" sz="2800" dirty="0">
                <a:solidFill>
                  <a:srgbClr val="FF0000"/>
                </a:solidFill>
              </a:rPr>
              <a:t>PROCESS</a:t>
            </a:r>
          </a:p>
        </p:txBody>
      </p:sp>
      <p:sp>
        <p:nvSpPr>
          <p:cNvPr id="15" name="TextBox 14">
            <a:extLst>
              <a:ext uri="{FF2B5EF4-FFF2-40B4-BE49-F238E27FC236}">
                <a16:creationId xmlns:a16="http://schemas.microsoft.com/office/drawing/2014/main" id="{2718A6A3-0853-4A43-BF41-4A184BA4B473}"/>
              </a:ext>
            </a:extLst>
          </p:cNvPr>
          <p:cNvSpPr txBox="1"/>
          <p:nvPr/>
        </p:nvSpPr>
        <p:spPr>
          <a:xfrm>
            <a:off x="4253883" y="5424161"/>
            <a:ext cx="1535837" cy="523220"/>
          </a:xfrm>
          <a:prstGeom prst="rect">
            <a:avLst/>
          </a:prstGeom>
          <a:noFill/>
        </p:spPr>
        <p:txBody>
          <a:bodyPr wrap="square" rtlCol="0">
            <a:spAutoFit/>
          </a:bodyPr>
          <a:lstStyle/>
          <a:p>
            <a:pPr algn="ctr"/>
            <a:r>
              <a:rPr lang="en-US" sz="2800" dirty="0">
                <a:solidFill>
                  <a:srgbClr val="FF0000"/>
                </a:solidFill>
              </a:rPr>
              <a:t>PEOPLE</a:t>
            </a:r>
          </a:p>
        </p:txBody>
      </p:sp>
    </p:spTree>
    <p:extLst>
      <p:ext uri="{BB962C8B-B14F-4D97-AF65-F5344CB8AC3E}">
        <p14:creationId xmlns:p14="http://schemas.microsoft.com/office/powerpoint/2010/main" val="724448261"/>
      </p:ext>
    </p:extLst>
  </p:cSld>
  <p:clrMapOvr>
    <a:masterClrMapping/>
  </p:clrMapOvr>
  <mc:AlternateContent xmlns:mc="http://schemas.openxmlformats.org/markup-compatibility/2006">
    <mc:Choice xmlns:p14="http://schemas.microsoft.com/office/powerpoint/2010/main" Requires="p14">
      <p:transition p14:dur="10" advClick="0" advTm="10000"/>
    </mc:Choice>
    <mc:Fallback>
      <p:transition advClick="0" advTm="1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5</a:t>
            </a:fld>
            <a:endParaRPr lang="en-US" dirty="0"/>
          </a:p>
        </p:txBody>
      </p:sp>
      <p:graphicFrame>
        <p:nvGraphicFramePr>
          <p:cNvPr id="5" name="Diagram 4">
            <a:extLst>
              <a:ext uri="{FF2B5EF4-FFF2-40B4-BE49-F238E27FC236}">
                <a16:creationId xmlns:a16="http://schemas.microsoft.com/office/drawing/2014/main" id="{873D6E09-DE38-4B5C-B9D4-3655D9CE0160}"/>
              </a:ext>
            </a:extLst>
          </p:cNvPr>
          <p:cNvGraphicFramePr/>
          <p:nvPr>
            <p:extLst>
              <p:ext uri="{D42A27DB-BD31-4B8C-83A1-F6EECF244321}">
                <p14:modId xmlns:p14="http://schemas.microsoft.com/office/powerpoint/2010/main" val="2605382104"/>
              </p:ext>
            </p:extLst>
          </p:nvPr>
        </p:nvGraphicFramePr>
        <p:xfrm>
          <a:off x="699671" y="1685016"/>
          <a:ext cx="7886700" cy="4595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157A2D6D-F421-4A80-B0AC-466904103EC1}"/>
              </a:ext>
            </a:extLst>
          </p:cNvPr>
          <p:cNvSpPr txBox="1"/>
          <p:nvPr/>
        </p:nvSpPr>
        <p:spPr>
          <a:xfrm>
            <a:off x="2696592" y="2290439"/>
            <a:ext cx="3750815" cy="646331"/>
          </a:xfrm>
          <a:prstGeom prst="rect">
            <a:avLst/>
          </a:prstGeom>
          <a:noFill/>
        </p:spPr>
        <p:txBody>
          <a:bodyPr wrap="square" rtlCol="0">
            <a:spAutoFit/>
          </a:bodyPr>
          <a:lstStyle/>
          <a:p>
            <a:pPr algn="ctr"/>
            <a:r>
              <a:rPr lang="en-US" sz="3600" dirty="0">
                <a:solidFill>
                  <a:srgbClr val="FF0000"/>
                </a:solidFill>
              </a:rPr>
              <a:t>Intervention Points</a:t>
            </a:r>
          </a:p>
        </p:txBody>
      </p:sp>
    </p:spTree>
    <p:extLst>
      <p:ext uri="{BB962C8B-B14F-4D97-AF65-F5344CB8AC3E}">
        <p14:creationId xmlns:p14="http://schemas.microsoft.com/office/powerpoint/2010/main" val="1155824971"/>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6</a:t>
            </a:fld>
            <a:endParaRPr lang="en-US" dirty="0"/>
          </a:p>
        </p:txBody>
      </p:sp>
      <p:graphicFrame>
        <p:nvGraphicFramePr>
          <p:cNvPr id="5" name="Content Placeholder 4">
            <a:extLst>
              <a:ext uri="{FF2B5EF4-FFF2-40B4-BE49-F238E27FC236}">
                <a16:creationId xmlns:a16="http://schemas.microsoft.com/office/drawing/2014/main" id="{5FEB510F-C691-4E4F-A2CA-17054AE464AB}"/>
              </a:ext>
            </a:extLst>
          </p:cNvPr>
          <p:cNvGraphicFramePr>
            <a:graphicFrameLocks noGrp="1"/>
          </p:cNvGraphicFramePr>
          <p:nvPr>
            <p:ph idx="1"/>
            <p:extLst>
              <p:ext uri="{D42A27DB-BD31-4B8C-83A1-F6EECF244321}">
                <p14:modId xmlns:p14="http://schemas.microsoft.com/office/powerpoint/2010/main" val="2709977780"/>
              </p:ext>
            </p:extLst>
          </p:nvPr>
        </p:nvGraphicFramePr>
        <p:xfrm>
          <a:off x="628650" y="1825625"/>
          <a:ext cx="7886700" cy="21782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DBC44E73-662B-412A-B840-7D112F6AB6B6}"/>
              </a:ext>
            </a:extLst>
          </p:cNvPr>
          <p:cNvSpPr txBox="1"/>
          <p:nvPr/>
        </p:nvSpPr>
        <p:spPr>
          <a:xfrm>
            <a:off x="3824941" y="4003829"/>
            <a:ext cx="274917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Classification</a:t>
            </a:r>
          </a:p>
          <a:p>
            <a:pPr marL="285750" indent="-285750">
              <a:buFont typeface="Arial" panose="020B0604020202020204" pitchFamily="34" charset="0"/>
              <a:buChar char="•"/>
            </a:pPr>
            <a:r>
              <a:rPr lang="en-US" dirty="0"/>
              <a:t>Regression</a:t>
            </a:r>
          </a:p>
          <a:p>
            <a:pPr marL="285750" indent="-285750">
              <a:buFont typeface="Arial" panose="020B0604020202020204" pitchFamily="34" charset="0"/>
              <a:buChar char="•"/>
            </a:pPr>
            <a:r>
              <a:rPr lang="en-US" dirty="0">
                <a:solidFill>
                  <a:srgbClr val="FF0000"/>
                </a:solidFill>
              </a:rPr>
              <a:t>Adversarial Debiasing</a:t>
            </a:r>
          </a:p>
          <a:p>
            <a:pPr marL="285750" indent="-285750">
              <a:buFont typeface="Arial" panose="020B0604020202020204" pitchFamily="34" charset="0"/>
              <a:buChar char="•"/>
            </a:pPr>
            <a:r>
              <a:rPr lang="en-US" dirty="0"/>
              <a:t>Prejudice Remover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8141730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 Overview</a:t>
            </a:r>
          </a:p>
        </p:txBody>
      </p:sp>
      <p:sp>
        <p:nvSpPr>
          <p:cNvPr id="3" name="Content Placeholder 2"/>
          <p:cNvSpPr>
            <a:spLocks noGrp="1"/>
          </p:cNvSpPr>
          <p:nvPr>
            <p:ph idx="1"/>
          </p:nvPr>
        </p:nvSpPr>
        <p:spPr>
          <a:xfrm>
            <a:off x="6106381" y="4153826"/>
            <a:ext cx="2389758" cy="225117"/>
          </a:xfrm>
        </p:spPr>
        <p:txBody>
          <a:bodyPr>
            <a:normAutofit/>
          </a:bodyPr>
          <a:lstStyle/>
          <a:p>
            <a:pPr marL="0" indent="0">
              <a:buNone/>
            </a:pPr>
            <a:r>
              <a:rPr lang="en-US" sz="800" dirty="0">
                <a:hlinkClick r:id="rId2"/>
              </a:rPr>
              <a:t>https://ya-webdesign.com/imgdownload.html</a:t>
            </a:r>
            <a:endParaRPr lang="en-US" sz="800" dirty="0"/>
          </a:p>
        </p:txBody>
      </p:sp>
      <p:sp>
        <p:nvSpPr>
          <p:cNvPr id="4" name="Slide Number Placeholder 3"/>
          <p:cNvSpPr>
            <a:spLocks noGrp="1"/>
          </p:cNvSpPr>
          <p:nvPr>
            <p:ph type="sldNum" sz="quarter" idx="12"/>
          </p:nvPr>
        </p:nvSpPr>
        <p:spPr/>
        <p:txBody>
          <a:bodyPr/>
          <a:lstStyle/>
          <a:p>
            <a:fld id="{38327683-8978-6B4B-9130-4A6A841F0549}" type="slidenum">
              <a:rPr lang="en-US" smtClean="0"/>
              <a:t>7</a:t>
            </a:fld>
            <a:endParaRPr lang="en-US" dirty="0"/>
          </a:p>
        </p:txBody>
      </p:sp>
      <p:pic>
        <p:nvPicPr>
          <p:cNvPr id="6" name="Picture 5" descr="A picture containing outdoor, riding, person, skiing&#10;&#10;Description automatically generated">
            <a:extLst>
              <a:ext uri="{FF2B5EF4-FFF2-40B4-BE49-F238E27FC236}">
                <a16:creationId xmlns:a16="http://schemas.microsoft.com/office/drawing/2014/main" id="{A4EB3568-CE63-4E81-BEE0-37007E20007F}"/>
              </a:ext>
            </a:extLst>
          </p:cNvPr>
          <p:cNvPicPr>
            <a:picLocks noChangeAspect="1"/>
          </p:cNvPicPr>
          <p:nvPr/>
        </p:nvPicPr>
        <p:blipFill>
          <a:blip r:embed="rId3"/>
          <a:stretch>
            <a:fillRect/>
          </a:stretch>
        </p:blipFill>
        <p:spPr>
          <a:xfrm>
            <a:off x="3009530" y="1217358"/>
            <a:ext cx="5771319" cy="3251447"/>
          </a:xfrm>
          <a:prstGeom prst="rect">
            <a:avLst/>
          </a:prstGeom>
        </p:spPr>
      </p:pic>
      <p:sp>
        <p:nvSpPr>
          <p:cNvPr id="7" name="TextBox 6">
            <a:extLst>
              <a:ext uri="{FF2B5EF4-FFF2-40B4-BE49-F238E27FC236}">
                <a16:creationId xmlns:a16="http://schemas.microsoft.com/office/drawing/2014/main" id="{92E7EE81-25E0-40DC-BD30-220A59DF4FD1}"/>
              </a:ext>
            </a:extLst>
          </p:cNvPr>
          <p:cNvSpPr txBox="1"/>
          <p:nvPr/>
        </p:nvSpPr>
        <p:spPr>
          <a:xfrm>
            <a:off x="363151" y="3045905"/>
            <a:ext cx="2380880" cy="369332"/>
          </a:xfrm>
          <a:prstGeom prst="rect">
            <a:avLst/>
          </a:prstGeom>
          <a:noFill/>
        </p:spPr>
        <p:txBody>
          <a:bodyPr wrap="square" rtlCol="0">
            <a:spAutoFit/>
          </a:bodyPr>
          <a:lstStyle/>
          <a:p>
            <a:r>
              <a:rPr lang="en-US" dirty="0"/>
              <a:t>Two competing modes</a:t>
            </a:r>
          </a:p>
        </p:txBody>
      </p:sp>
    </p:spTree>
    <p:extLst>
      <p:ext uri="{BB962C8B-B14F-4D97-AF65-F5344CB8AC3E}">
        <p14:creationId xmlns:p14="http://schemas.microsoft.com/office/powerpoint/2010/main" val="27362362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 Overview</a:t>
            </a:r>
          </a:p>
        </p:txBody>
      </p:sp>
      <p:pic>
        <p:nvPicPr>
          <p:cNvPr id="64" name="Content Placeholder 63">
            <a:extLst>
              <a:ext uri="{FF2B5EF4-FFF2-40B4-BE49-F238E27FC236}">
                <a16:creationId xmlns:a16="http://schemas.microsoft.com/office/drawing/2014/main" id="{D6ADAA43-7044-486B-AA13-86C888D19BB6}"/>
              </a:ext>
            </a:extLst>
          </p:cNvPr>
          <p:cNvPicPr>
            <a:picLocks noGrp="1" noChangeAspect="1"/>
          </p:cNvPicPr>
          <p:nvPr>
            <p:ph idx="1"/>
          </p:nvPr>
        </p:nvPicPr>
        <p:blipFill>
          <a:blip r:embed="rId2"/>
          <a:stretch>
            <a:fillRect/>
          </a:stretch>
        </p:blipFill>
        <p:spPr>
          <a:xfrm>
            <a:off x="2200830" y="1327879"/>
            <a:ext cx="4742340" cy="2222186"/>
          </a:xfrm>
          <a:prstGeom prst="rect">
            <a:avLst/>
          </a:prstGeom>
        </p:spPr>
      </p:pic>
      <p:sp>
        <p:nvSpPr>
          <p:cNvPr id="4" name="Slide Number Placeholder 3"/>
          <p:cNvSpPr>
            <a:spLocks noGrp="1"/>
          </p:cNvSpPr>
          <p:nvPr>
            <p:ph type="sldNum" sz="quarter" idx="12"/>
          </p:nvPr>
        </p:nvSpPr>
        <p:spPr/>
        <p:txBody>
          <a:bodyPr/>
          <a:lstStyle/>
          <a:p>
            <a:fld id="{38327683-8978-6B4B-9130-4A6A841F0549}" type="slidenum">
              <a:rPr lang="en-US" smtClean="0"/>
              <a:t>8</a:t>
            </a:fld>
            <a:endParaRPr lang="en-US" dirty="0"/>
          </a:p>
        </p:txBody>
      </p:sp>
      <p:pic>
        <p:nvPicPr>
          <p:cNvPr id="65" name="Picture 64">
            <a:extLst>
              <a:ext uri="{FF2B5EF4-FFF2-40B4-BE49-F238E27FC236}">
                <a16:creationId xmlns:a16="http://schemas.microsoft.com/office/drawing/2014/main" id="{6547EBA0-1362-44F4-A934-53E188FC5C9E}"/>
              </a:ext>
            </a:extLst>
          </p:cNvPr>
          <p:cNvPicPr>
            <a:picLocks noChangeAspect="1"/>
          </p:cNvPicPr>
          <p:nvPr/>
        </p:nvPicPr>
        <p:blipFill>
          <a:blip r:embed="rId3"/>
          <a:stretch>
            <a:fillRect/>
          </a:stretch>
        </p:blipFill>
        <p:spPr>
          <a:xfrm>
            <a:off x="2200831" y="3692540"/>
            <a:ext cx="4742340" cy="2220505"/>
          </a:xfrm>
          <a:prstGeom prst="rect">
            <a:avLst/>
          </a:prstGeom>
        </p:spPr>
      </p:pic>
    </p:spTree>
    <p:extLst>
      <p:ext uri="{BB962C8B-B14F-4D97-AF65-F5344CB8AC3E}">
        <p14:creationId xmlns:p14="http://schemas.microsoft.com/office/powerpoint/2010/main" val="196070048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Inspiration Work</a:t>
            </a:r>
          </a:p>
        </p:txBody>
      </p:sp>
      <p:sp>
        <p:nvSpPr>
          <p:cNvPr id="3" name="Content Placeholder 2"/>
          <p:cNvSpPr>
            <a:spLocks noGrp="1"/>
          </p:cNvSpPr>
          <p:nvPr>
            <p:ph idx="1"/>
          </p:nvPr>
        </p:nvSpPr>
        <p:spPr/>
        <p:txBody>
          <a:bodyPr/>
          <a:lstStyle/>
          <a:p>
            <a:r>
              <a:rPr lang="en-US" dirty="0"/>
              <a:t>Overview of Zhang work</a:t>
            </a:r>
          </a:p>
          <a:p>
            <a:pPr lvl="1"/>
            <a:r>
              <a:rPr lang="en-US" sz="2000" dirty="0">
                <a:solidFill>
                  <a:schemeClr val="tx1"/>
                </a:solidFill>
              </a:rPr>
              <a:t>Adversarial model to remove bias in the prediction model</a:t>
            </a:r>
          </a:p>
          <a:p>
            <a:pPr lvl="1"/>
            <a:r>
              <a:rPr lang="en-US" sz="2000" dirty="0">
                <a:solidFill>
                  <a:schemeClr val="tx1"/>
                </a:solidFill>
              </a:rPr>
              <a:t>Probability distribution from prediction model to predict protected attribute </a:t>
            </a:r>
          </a:p>
          <a:p>
            <a:pPr lvl="1"/>
            <a:r>
              <a:rPr lang="en-US" sz="2000" dirty="0">
                <a:solidFill>
                  <a:schemeClr val="tx1"/>
                </a:solidFill>
              </a:rPr>
              <a:t>Binary protected class</a:t>
            </a:r>
          </a:p>
          <a:p>
            <a:pPr lvl="1"/>
            <a:endParaRPr lang="en-US" sz="2000" dirty="0">
              <a:solidFill>
                <a:schemeClr val="tx1"/>
              </a:solidFill>
            </a:endParaRPr>
          </a:p>
          <a:p>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9</a:t>
            </a:fld>
            <a:endParaRPr lang="en-US" dirty="0"/>
          </a:p>
        </p:txBody>
      </p:sp>
    </p:spTree>
    <p:extLst>
      <p:ext uri="{BB962C8B-B14F-4D97-AF65-F5344CB8AC3E}">
        <p14:creationId xmlns:p14="http://schemas.microsoft.com/office/powerpoint/2010/main" val="35643775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494</TotalTime>
  <Words>610</Words>
  <Application>Microsoft Office PowerPoint</Application>
  <PresentationFormat>On-screen Show (4:3)</PresentationFormat>
  <Paragraphs>115</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Reducing Age Bias in Machine Learning:  An Algorithmic Approach</vt:lpstr>
      <vt:lpstr>Bias in Machine Learning</vt:lpstr>
      <vt:lpstr>Bias in Machine Learning</vt:lpstr>
      <vt:lpstr>Bias in Machine Learning</vt:lpstr>
      <vt:lpstr>Bias in Machine Learning</vt:lpstr>
      <vt:lpstr>Bias in Machine Learning</vt:lpstr>
      <vt:lpstr>GAN Overview</vt:lpstr>
      <vt:lpstr>GAN Overview</vt:lpstr>
      <vt:lpstr>Inspiration Work</vt:lpstr>
      <vt:lpstr>Experiment</vt:lpstr>
      <vt:lpstr>Experiment</vt:lpstr>
      <vt:lpstr>Experiment</vt:lpstr>
      <vt:lpstr>Experiment</vt:lpstr>
      <vt:lpstr>Experiment</vt:lpstr>
      <vt:lpstr>Experiment - Results (accuracy)</vt:lpstr>
      <vt:lpstr>Experiment - Results (Demographic Parity)</vt:lpstr>
      <vt:lpstr>PowerPoint Presentation</vt:lpstr>
      <vt:lpstr>Conclusion</vt:lpstr>
      <vt:lpstr>Conclusion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Nicole Wittlin</cp:lastModifiedBy>
  <cp:revision>49</cp:revision>
  <dcterms:created xsi:type="dcterms:W3CDTF">2017-03-18T16:30:52Z</dcterms:created>
  <dcterms:modified xsi:type="dcterms:W3CDTF">2020-07-08T01:30:20Z</dcterms:modified>
</cp:coreProperties>
</file>