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56" r:id="rId2"/>
    <p:sldId id="269" r:id="rId3"/>
    <p:sldId id="257" r:id="rId4"/>
    <p:sldId id="258" r:id="rId5"/>
    <p:sldId id="272" r:id="rId6"/>
    <p:sldId id="260" r:id="rId7"/>
    <p:sldId id="274" r:id="rId8"/>
    <p:sldId id="261" r:id="rId9"/>
    <p:sldId id="277" r:id="rId10"/>
    <p:sldId id="278" r:id="rId11"/>
    <p:sldId id="279"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55" autoAdjust="0"/>
    <p:restoredTop sz="85429" autoAdjust="0"/>
  </p:normalViewPr>
  <p:slideViewPr>
    <p:cSldViewPr snapToGrid="0" snapToObjects="1">
      <p:cViewPr varScale="1">
        <p:scale>
          <a:sx n="58" d="100"/>
          <a:sy n="58" d="100"/>
        </p:scale>
        <p:origin x="1118" y="29"/>
      </p:cViewPr>
      <p:guideLst/>
    </p:cSldViewPr>
  </p:slideViewPr>
  <p:notesTextViewPr>
    <p:cViewPr>
      <p:scale>
        <a:sx n="1" d="1"/>
        <a:sy n="1" d="1"/>
      </p:scale>
      <p:origin x="0" y="0"/>
    </p:cViewPr>
  </p:notesTextViewPr>
  <p:sorterViewPr>
    <p:cViewPr varScale="1">
      <p:scale>
        <a:sx n="1" d="1"/>
        <a:sy n="1" d="1"/>
      </p:scale>
      <p:origin x="0" y="-1306"/>
    </p:cViewPr>
  </p:sorterViewPr>
  <p:notesViewPr>
    <p:cSldViewPr snapToGrid="0" snapToObjects="1">
      <p:cViewPr varScale="1">
        <p:scale>
          <a:sx n="51" d="100"/>
          <a:sy n="51" d="100"/>
        </p:scale>
        <p:origin x="1642" y="4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7/9/2020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is acknowledging BOTH the prevalence and consequence of bias and fairness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can have major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tune models. </a:t>
            </a:r>
          </a:p>
          <a:p>
            <a:r>
              <a:rPr lang="en-US" sz="1600" dirty="0"/>
              <a:t> </a:t>
            </a:r>
          </a:p>
          <a:p>
            <a:pPr marL="285750" lvl="0" indent="-285750">
              <a:buFont typeface="Arial" panose="020B0604020202020204" pitchFamily="34" charset="0"/>
              <a:buChar char="•"/>
            </a:pPr>
            <a:r>
              <a:rPr lang="en-US" sz="1600" dirty="0"/>
              <a:t>Bias in Implementation: which I think of as related to people as this is where bias and fairness are most visible to the widest community.</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3 additional points to intervene:</a:t>
            </a:r>
          </a:p>
          <a:p>
            <a:r>
              <a:rPr lang="en-US" sz="1600" dirty="0"/>
              <a:t> </a:t>
            </a:r>
          </a:p>
          <a:p>
            <a:pPr marL="285750" lvl="0" indent="-285750">
              <a:buFont typeface="Arial" panose="020B0604020202020204" pitchFamily="34" charset="0"/>
              <a:buChar char="•"/>
            </a:pPr>
            <a:r>
              <a:rPr lang="en-US" sz="1600" dirty="0"/>
              <a:t>Preprocessing, where modify the training data specifically</a:t>
            </a:r>
          </a:p>
          <a:p>
            <a:pPr marL="285750" lvl="0" indent="-285750">
              <a:buFont typeface="Arial" panose="020B0604020202020204" pitchFamily="34" charset="0"/>
              <a:buChar char="•"/>
            </a:pPr>
            <a:r>
              <a:rPr lang="en-US" sz="1600" dirty="0"/>
              <a:t>In Processing to modify learning algorithms to address bias by changing an objective function or imposing a new constraint. </a:t>
            </a:r>
          </a:p>
          <a:p>
            <a:pPr marL="285750" lvl="0" indent="-285750">
              <a:buFont typeface="Arial" panose="020B0604020202020204" pitchFamily="34" charset="0"/>
              <a:buChar char="•"/>
            </a:pPr>
            <a:r>
              <a:rPr lang="en-US" sz="1600" dirty="0"/>
              <a:t>Or Postprocessing, when model training is complete but bias mitigation could be applied to the resulting predicted labels.</a:t>
            </a:r>
          </a:p>
          <a:p>
            <a:r>
              <a:rPr lang="en-US" sz="1600" dirty="0"/>
              <a:t> </a:t>
            </a:r>
          </a:p>
          <a:p>
            <a:r>
              <a:rPr lang="en-US" sz="1600" dirty="0"/>
              <a:t>Of particular interest to this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prediction algorithm is the same as in our baseline  except the weights are modified from the MSE loss function as well as its original loss function .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lstStyle/>
          <a:p>
            <a:r>
              <a:rPr lang="de-DE" dirty="0"/>
              <a:t>Adriana Solange Garcia de Alford, </a:t>
            </a:r>
          </a:p>
          <a:p>
            <a:r>
              <a:rPr lang="de-DE" dirty="0"/>
              <a:t>Steven Hayden, and Nicole Wittlin</a:t>
            </a:r>
            <a:endParaRPr lang="de-DE" baseline="30000" dirty="0"/>
          </a:p>
          <a:p>
            <a:r>
              <a:rPr lang="de-DE" dirty="0"/>
              <a:t>Amy Atwood,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096" y="1016359"/>
            <a:ext cx="8463805" cy="3215173"/>
          </a:xfrm>
        </p:spPr>
        <p:txBody>
          <a:bodyPr>
            <a:normAutofit fontScale="92500" lnSpcReduction="20000"/>
          </a:bodyPr>
          <a:lstStyle/>
          <a:p>
            <a:pPr marL="0" indent="0" algn="ctr">
              <a:buNone/>
            </a:pPr>
            <a:r>
              <a:rPr lang="en-US" sz="2400" b="1" dirty="0">
                <a:solidFill>
                  <a:srgbClr val="C00000"/>
                </a:solidFill>
              </a:rPr>
              <a:t>Fairness</a:t>
            </a:r>
          </a:p>
          <a:p>
            <a:pPr marL="0" indent="0" algn="ctr">
              <a:buNone/>
            </a:pPr>
            <a:endParaRPr lang="en-US" sz="2400" b="1" dirty="0">
              <a:solidFill>
                <a:srgbClr val="C00000"/>
              </a:solidFill>
            </a:endParaRPr>
          </a:p>
          <a:p>
            <a:r>
              <a:rPr lang="en-US" sz="2400" dirty="0"/>
              <a:t>Fairness was compared across age groups in 5-year increments </a:t>
            </a:r>
          </a:p>
          <a:p>
            <a:pPr lvl="1"/>
            <a:r>
              <a:rPr lang="en-US" sz="2000" dirty="0"/>
              <a:t>No protected or unprotected groups</a:t>
            </a:r>
            <a:endParaRPr lang="en-US" dirty="0"/>
          </a:p>
          <a:p>
            <a:pPr marL="0" indent="0">
              <a:buNone/>
            </a:pPr>
            <a:endParaRPr lang="en-US" sz="2400" dirty="0"/>
          </a:p>
          <a:p>
            <a:r>
              <a:rPr lang="en-US" sz="2400" dirty="0"/>
              <a:t>Demographic parity is achieved when</a:t>
            </a:r>
          </a:p>
          <a:p>
            <a:pPr lvl="1"/>
            <a:r>
              <a:rPr lang="en-US" sz="2400" dirty="0"/>
              <a:t>Each group has equal likelihood to be assigned a positive outcome</a:t>
            </a:r>
          </a:p>
          <a:p>
            <a:pPr lvl="1"/>
            <a:r>
              <a:rPr lang="en-US" sz="2400" dirty="0"/>
              <a:t>If the proportion of positive predictions in the subgroups are close to each other</a:t>
            </a:r>
          </a:p>
          <a:p>
            <a:pPr marL="457200" lvl="1" indent="0">
              <a:buNone/>
            </a:pP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340096" y="143432"/>
            <a:ext cx="8618552" cy="555496"/>
          </a:xfrm>
        </p:spPr>
        <p:txBody>
          <a:bodyPr>
            <a:normAutofit/>
          </a:bodyPr>
          <a:lstStyle/>
          <a:p>
            <a:pPr algn="l"/>
            <a:r>
              <a:rPr lang="en-US" sz="3200" dirty="0"/>
              <a:t>Experiment Results - Demographic Parity</a:t>
            </a:r>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285585" y="4494882"/>
            <a:ext cx="8572825" cy="1201848"/>
          </a:xfrm>
          <a:prstGeom prst="rect">
            <a:avLst/>
          </a:prstGeom>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mc:Choice xmlns:p14="http://schemas.microsoft.com/office/powerpoint/2010/main" Requires="p14">
      <p:transition p14:dur="10" advClick="0" advTm="25000"/>
    </mc:Choice>
    <mc:Fallback>
      <p:transition advClick="0" advTm="2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68729"/>
          </a:xfrm>
        </p:spPr>
        <p:txBody>
          <a:bodyPr>
            <a:normAutofit fontScale="90000"/>
          </a:bodyPr>
          <a:lstStyle/>
          <a:p>
            <a:r>
              <a:rPr lang="en-US" dirty="0"/>
              <a:t>Conclusions</a:t>
            </a:r>
          </a:p>
        </p:txBody>
      </p:sp>
      <p:sp>
        <p:nvSpPr>
          <p:cNvPr id="3" name="Content Placeholder 2"/>
          <p:cNvSpPr>
            <a:spLocks noGrp="1"/>
          </p:cNvSpPr>
          <p:nvPr>
            <p:ph idx="1"/>
          </p:nvPr>
        </p:nvSpPr>
        <p:spPr>
          <a:xfrm>
            <a:off x="391886" y="1382486"/>
            <a:ext cx="8382000" cy="4794477"/>
          </a:xfrm>
        </p:spPr>
        <p:txBody>
          <a:bodyPr>
            <a:normAutofit fontScale="92500" lnSpcReduction="20000"/>
          </a:bodyPr>
          <a:lstStyle/>
          <a:p>
            <a:r>
              <a:rPr lang="en-US" dirty="0"/>
              <a:t>We would like to have seen a more balanced distribution across age groups in the data</a:t>
            </a:r>
          </a:p>
          <a:p>
            <a:pPr lvl="1"/>
            <a:r>
              <a:rPr lang="en-US" dirty="0"/>
              <a:t>No significant pre-processing on the data </a:t>
            </a:r>
          </a:p>
          <a:p>
            <a:pPr lvl="1"/>
            <a:r>
              <a:rPr lang="en-US" dirty="0"/>
              <a:t>Perhaps a future exercise</a:t>
            </a:r>
          </a:p>
          <a:p>
            <a:pPr lvl="1"/>
            <a:endParaRPr lang="en-US" dirty="0"/>
          </a:p>
          <a:p>
            <a:r>
              <a:rPr lang="en-US" sz="2800" dirty="0"/>
              <a:t>Based on the comparative analysis between the baseline model and the GAN model, we think we achieved demographic parity</a:t>
            </a:r>
          </a:p>
          <a:p>
            <a:endParaRPr lang="en-US" sz="2800" dirty="0"/>
          </a:p>
          <a:p>
            <a:r>
              <a:rPr lang="en-US" sz="2800" dirty="0"/>
              <a:t>Most of the adversarial debiasing work we found was focused on protected groups such as race, sex and gender bias, but focus of our work was Age, and how can age bias be 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mc:Choice xmlns:p14="http://schemas.microsoft.com/office/powerpoint/2010/main" Requires="p14">
      <p:transition p14:dur="10" advClick="0" advTm="25000"/>
    </mc:Choice>
    <mc:Fallback>
      <p:transition advClick="0" advTm="2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0552"/>
            <a:ext cx="7886700" cy="568729"/>
          </a:xfrm>
        </p:spPr>
        <p:txBody>
          <a:bodyPr>
            <a:normAutofit fontScale="90000"/>
          </a:bodyPr>
          <a:lstStyle/>
          <a:p>
            <a:r>
              <a:rPr lang="en-US" dirty="0"/>
              <a:t>Conclusions</a:t>
            </a:r>
          </a:p>
        </p:txBody>
      </p:sp>
      <p:sp>
        <p:nvSpPr>
          <p:cNvPr id="3" name="Content Placeholder 2"/>
          <p:cNvSpPr>
            <a:spLocks noGrp="1"/>
          </p:cNvSpPr>
          <p:nvPr>
            <p:ph idx="1"/>
          </p:nvPr>
        </p:nvSpPr>
        <p:spPr>
          <a:xfrm>
            <a:off x="628650" y="1128409"/>
            <a:ext cx="8126244" cy="5048554"/>
          </a:xfrm>
        </p:spPr>
        <p:txBody>
          <a:bodyPr>
            <a:normAutofit fontScale="92500" lnSpcReduction="10000"/>
          </a:bodyPr>
          <a:lstStyle/>
          <a:p>
            <a:r>
              <a:rPr lang="en-US" sz="2400" dirty="0"/>
              <a:t>Another aspect of the code could be to refine it to create an “early stop” in the models when the adversary has sufficiently removed bias and correlation is no longer detected in the adversarial model for Z(X), Age of our input vector.</a:t>
            </a:r>
            <a:br>
              <a:rPr lang="en-US" sz="2400" dirty="0"/>
            </a:br>
            <a:endParaRPr lang="en-US" sz="2400" dirty="0"/>
          </a:p>
          <a:p>
            <a:r>
              <a:rPr lang="en-US" sz="2400" dirty="0"/>
              <a:t>Ultimately, the opportunity to mitigate bias in continuous variables using adversarial network architecture shows promise yet we cannot become complacent and confident that systems are unbiased and fair. </a:t>
            </a:r>
          </a:p>
          <a:p>
            <a:endParaRPr lang="en-US" sz="2400" dirty="0"/>
          </a:p>
          <a:p>
            <a:pPr marL="0" indent="0" algn="ctr">
              <a:buNone/>
            </a:pPr>
            <a:r>
              <a:rPr lang="en-US" sz="2400" b="1" dirty="0">
                <a:solidFill>
                  <a:srgbClr val="C00000"/>
                </a:solidFill>
              </a:rPr>
              <a:t>A great number of tool kits, packages, process interventions, new techniques, or improved data collection currently exist, but we cannot and must not replace the sensitivity to foresee decisions’ consequence, inquisitiveness, skepticism, mortal imagination, and compassion that humans bring to bear to on machine learning</a:t>
            </a:r>
          </a:p>
          <a:p>
            <a:endParaRPr lang="en-US" sz="2400" dirty="0"/>
          </a:p>
          <a:p>
            <a:endParaRPr lang="en-US" dirty="0"/>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mc:Choice xmlns:p14="http://schemas.microsoft.com/office/powerpoint/2010/main" Requires="p14">
      <p:transition p14:dur="10" advClick="0" advTm="25000"/>
    </mc:Choice>
    <mc:Fallback>
      <p:transition advClick="0" advTm="2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600" dirty="0">
                <a:solidFill>
                  <a:srgbClr val="FF0000"/>
                </a:solidFill>
              </a:rPr>
              <a:t>Intervention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646331"/>
          </a:xfrm>
          <a:prstGeom prst="rect">
            <a:avLst/>
          </a:prstGeom>
          <a:noFill/>
        </p:spPr>
        <p:txBody>
          <a:bodyPr wrap="square" rtlCol="0">
            <a:spAutoFit/>
          </a:bodyPr>
          <a:lstStyle/>
          <a:p>
            <a:pPr algn="ctr"/>
            <a:r>
              <a:rPr lang="en-US" sz="3600" b="1" dirty="0">
                <a:solidFill>
                  <a:srgbClr val="FF0000"/>
                </a:solidFill>
              </a:rPr>
              <a:t>PROCESS</a:t>
            </a: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405849"/>
            <a:ext cx="5203631" cy="3927853"/>
          </a:xfrm>
          <a:prstGeom prst="rect">
            <a:avLst/>
          </a:prstGeom>
        </p:spPr>
      </p:pic>
      <p:pic>
        <p:nvPicPr>
          <p:cNvPr id="6" name="Picture 5">
            <a:extLst>
              <a:ext uri="{FF2B5EF4-FFF2-40B4-BE49-F238E27FC236}">
                <a16:creationId xmlns:a16="http://schemas.microsoft.com/office/drawing/2014/main" id="{C3417FC0-90B7-41F0-B8E2-44E7EC94EE32}"/>
              </a:ext>
            </a:extLst>
          </p:cNvPr>
          <p:cNvPicPr>
            <a:picLocks noChangeAspect="1"/>
          </p:cNvPicPr>
          <p:nvPr/>
        </p:nvPicPr>
        <p:blipFill>
          <a:blip r:embed="rId4"/>
          <a:stretch>
            <a:fillRect/>
          </a:stretch>
        </p:blipFill>
        <p:spPr>
          <a:xfrm>
            <a:off x="5776965" y="2201663"/>
            <a:ext cx="3110898"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3023371" y="1241610"/>
            <a:ext cx="3097258" cy="369332"/>
          </a:xfrm>
          <a:prstGeom prst="rect">
            <a:avLst/>
          </a:prstGeom>
        </p:spPr>
        <p:txBody>
          <a:bodyPr wrap="none">
            <a:spAutoFit/>
          </a:bodyPr>
          <a:lstStyle/>
          <a:p>
            <a:r>
              <a:rPr lang="en-US" dirty="0"/>
              <a:t>Understand Employee Attrition</a:t>
            </a:r>
          </a:p>
        </p:txBody>
      </p:sp>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1800" dirty="0">
                <a:solidFill>
                  <a:schemeClr val="tx1"/>
                </a:solidFill>
              </a:rPr>
              <a:t>Age(</a:t>
            </a:r>
            <a:r>
              <a:rPr lang="en-US" sz="1800" i="1" dirty="0">
                <a:solidFill>
                  <a:schemeClr val="tx1"/>
                </a:solidFill>
              </a:rPr>
              <a:t>Z</a:t>
            </a:r>
            <a:r>
              <a:rPr lang="en-US" sz="1800" dirty="0">
                <a:solidFill>
                  <a:schemeClr val="tx1"/>
                </a:solidFill>
              </a:rPr>
              <a:t>) is protected </a:t>
            </a:r>
          </a:p>
          <a:p>
            <a:pPr lvl="1"/>
            <a:r>
              <a:rPr lang="en-US" sz="1800" dirty="0">
                <a:solidFill>
                  <a:schemeClr val="tx1"/>
                </a:solidFill>
              </a:rPr>
              <a:t>Age(</a:t>
            </a:r>
            <a:r>
              <a:rPr lang="en-US" sz="1800" i="1" dirty="0">
                <a:solidFill>
                  <a:schemeClr val="tx1"/>
                </a:solidFill>
              </a:rPr>
              <a:t>Z</a:t>
            </a:r>
            <a:r>
              <a:rPr lang="en-US" sz="1800" dirty="0">
                <a:solidFill>
                  <a:schemeClr val="tx1"/>
                </a:solidFill>
              </a:rPr>
              <a:t>) Correlated with explanatory (X) of predictor model </a:t>
            </a:r>
          </a:p>
          <a:p>
            <a:endParaRPr lang="en-US" dirty="0"/>
          </a:p>
          <a:p>
            <a:r>
              <a:rPr lang="en-US" dirty="0"/>
              <a:t>Goals</a:t>
            </a:r>
          </a:p>
          <a:p>
            <a:pPr lvl="1"/>
            <a:r>
              <a:rPr lang="en-US" sz="1800" dirty="0">
                <a:solidFill>
                  <a:schemeClr val="tx1"/>
                </a:solidFill>
              </a:rPr>
              <a:t>Demographic Parity</a:t>
            </a:r>
          </a:p>
          <a:p>
            <a:pPr lvl="2"/>
            <a:r>
              <a:rPr lang="en-US" sz="1400" dirty="0">
                <a:solidFill>
                  <a:schemeClr val="tx1"/>
                </a:solidFill>
              </a:rPr>
              <a:t>Both protected and unprotected classes receive a positive outcome at equal rates.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Baseline</a:t>
                </a:r>
              </a:p>
              <a:p>
                <a:pPr lvl="1"/>
                <a:r>
                  <a:rPr lang="en-US" dirty="0">
                    <a:solidFill>
                      <a:schemeClr val="tx1"/>
                    </a:solidFill>
                  </a:rPr>
                  <a:t>Logistic model </a:t>
                </a:r>
              </a:p>
              <a:p>
                <a:pPr lvl="1"/>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𝐴𝑡𝑡𝑟𝑖𝑡𝑖𝑜𝑛</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endParaRPr lang="en-US" dirty="0"/>
              </a:p>
              <a:p>
                <a:r>
                  <a:rPr lang="en-US" dirty="0"/>
                  <a:t>Adversarial Architecture</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𝐴𝑡𝑡𝑟𝑖𝑡𝑖𝑜𝑛</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𝐴</m:t>
                            </m:r>
                          </m:e>
                        </m:acc>
                      </m:e>
                      <m:sub>
                        <m:r>
                          <a:rPr lang="en-US" i="1">
                            <a:solidFill>
                              <a:schemeClr val="tx1"/>
                            </a:solidFill>
                            <a:latin typeface="Cambria Math" panose="02040503050406030204" pitchFamily="18" charset="0"/>
                          </a:rPr>
                          <m:t>𝐴𝑔𝑒</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pPr lvl="1"/>
                <a14:m>
                  <m:oMath xmlns:m="http://schemas.openxmlformats.org/officeDocument/2006/math">
                    <m:r>
                      <a:rPr lang="en-US" i="1">
                        <a:solidFill>
                          <a:schemeClr val="tx1"/>
                        </a:solidFill>
                        <a:latin typeface="Cambria Math" panose="02040503050406030204" pitchFamily="18" charset="0"/>
                      </a:rPr>
                      <m:t>𝐿𝑜𝑠𝑠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nary>
                      <m:naryPr>
                        <m:chr m:val="∑"/>
                        <m:limLoc m:val="undOvr"/>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𝑌</m:t>
                                    </m:r>
                                  </m:e>
                                </m:acc>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m:t>
                            </m:r>
                          </m:sup>
                        </m:sSup>
                      </m:e>
                    </m:nary>
                  </m:oMath>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77"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5000"/>
    </mc:Choice>
    <mc:Fallback xmlns="">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432"/>
            <a:ext cx="7886700" cy="498594"/>
          </a:xfrm>
        </p:spPr>
        <p:txBody>
          <a:bodyPr>
            <a:normAutofit fontScale="90000"/>
          </a:bodyPr>
          <a:lstStyle/>
          <a:p>
            <a:pPr algn="l"/>
            <a:r>
              <a:rPr lang="en-US" dirty="0"/>
              <a:t>Experiment Results - Accuracy</a:t>
            </a:r>
          </a:p>
        </p:txBody>
      </p:sp>
      <p:sp>
        <p:nvSpPr>
          <p:cNvPr id="3" name="Content Placeholder 2"/>
          <p:cNvSpPr>
            <a:spLocks noGrp="1"/>
          </p:cNvSpPr>
          <p:nvPr>
            <p:ph idx="1"/>
          </p:nvPr>
        </p:nvSpPr>
        <p:spPr>
          <a:xfrm>
            <a:off x="628649" y="1235678"/>
            <a:ext cx="8155427" cy="4769706"/>
          </a:xfrm>
        </p:spPr>
        <p:txBody>
          <a:bodyPr>
            <a:normAutofit/>
          </a:bodyPr>
          <a:lstStyle/>
          <a:p>
            <a:r>
              <a:rPr lang="en-US" sz="2400" dirty="0"/>
              <a:t>Accuracy from the GAN model was compared to the baseline model</a:t>
            </a:r>
          </a:p>
          <a:p>
            <a:endParaRPr lang="en-US" sz="2400" dirty="0"/>
          </a:p>
          <a:p>
            <a:pPr marL="0" indent="0">
              <a:buNone/>
            </a:pPr>
            <a:br>
              <a:rPr lang="en-US" sz="2400" dirty="0"/>
            </a:br>
            <a:endParaRPr lang="en-US" sz="2400" dirty="0"/>
          </a:p>
          <a:p>
            <a:r>
              <a:rPr lang="en-US" sz="2400" dirty="0"/>
              <a:t>Accuracy in both models was expected to be similar</a:t>
            </a:r>
          </a:p>
          <a:p>
            <a:pPr lvl="1"/>
            <a:r>
              <a:rPr lang="en-US" sz="2000" dirty="0"/>
              <a:t>Groups less than 35 and our older population over 50, resulted in a lower accuracy on Attrition</a:t>
            </a:r>
          </a:p>
          <a:p>
            <a:pPr lvl="2"/>
            <a:r>
              <a:rPr lang="en-US" sz="2000" dirty="0"/>
              <a:t>Attributed this to the fact that the data set had a larger population in the middle age groups</a:t>
            </a:r>
            <a:br>
              <a:rPr lang="en-US" dirty="0"/>
            </a:br>
            <a:endParaRPr lang="en-US" dirty="0"/>
          </a:p>
          <a:p>
            <a:r>
              <a:rPr lang="en-US" sz="2400" dirty="0"/>
              <a:t>Yet accuracy from GAN model, as expected, was lower</a:t>
            </a:r>
          </a:p>
          <a:p>
            <a:pPr lvl="1"/>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346885" y="1886768"/>
            <a:ext cx="6796989" cy="1123769"/>
          </a:xfrm>
          <a:prstGeom prst="rect">
            <a:avLst/>
          </a:prstGeom>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mc:Choice xmlns:p14="http://schemas.microsoft.com/office/powerpoint/2010/main" Requires="p14">
      <p:transition p14:dur="10" advClick="0" advTm="25000"/>
    </mc:Choice>
    <mc:Fallback>
      <p:transition advClick="0" advTm="2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1354</TotalTime>
  <Words>1128</Words>
  <Application>Microsoft Office PowerPoint</Application>
  <PresentationFormat>On-screen Show (4:3)</PresentationFormat>
  <Paragraphs>135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 Accuracy</vt:lpstr>
      <vt:lpstr>Experiment Results - Demographic Parity</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75</cp:revision>
  <dcterms:created xsi:type="dcterms:W3CDTF">2017-03-18T16:30:52Z</dcterms:created>
  <dcterms:modified xsi:type="dcterms:W3CDTF">2020-07-10T01:42:11Z</dcterms:modified>
</cp:coreProperties>
</file>