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69" r:id="rId3"/>
    <p:sldId id="270" r:id="rId4"/>
    <p:sldId id="257" r:id="rId5"/>
    <p:sldId id="271" r:id="rId6"/>
    <p:sldId id="258" r:id="rId7"/>
    <p:sldId id="267" r:id="rId8"/>
    <p:sldId id="272" r:id="rId9"/>
    <p:sldId id="273" r:id="rId10"/>
    <p:sldId id="259" r:id="rId11"/>
    <p:sldId id="260" r:id="rId12"/>
    <p:sldId id="274" r:id="rId13"/>
    <p:sldId id="266" r:id="rId14"/>
    <p:sldId id="261" r:id="rId15"/>
    <p:sldId id="262" r:id="rId16"/>
    <p:sldId id="263" r:id="rId17"/>
    <p:sldId id="264" r:id="rId18"/>
    <p:sldId id="265" r:id="rId19"/>
    <p:sldId id="275" r:id="rId20"/>
    <p:sldId id="268"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85429" autoAdjust="0"/>
  </p:normalViewPr>
  <p:slideViewPr>
    <p:cSldViewPr snapToGrid="0" snapToObjects="1">
      <p:cViewPr varScale="1">
        <p:scale>
          <a:sx n="97" d="100"/>
          <a:sy n="97" d="100"/>
        </p:scale>
        <p:origin x="200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dgm:spPr/>
      <dgm:t>
        <a:bodyPr/>
        <a:lstStyle/>
        <a:p>
          <a:r>
            <a:rPr lang="en-US" dirty="0"/>
            <a:t>In-Processing</a:t>
          </a: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dgm:spPr/>
    </dgm:pt>
    <dgm:pt modelId="{E8DAAFF4-B51A-4838-B98B-32E7AFD5FF83}" type="pres">
      <dgm:prSet presAssocID="{531EB079-FD62-4F5B-B282-C4C48894B5EE}" presName="txNode" presStyleLbl="fgAcc1" presStyleIdx="0" presStyleCnt="3">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dgm:spPr/>
    </dgm:pt>
    <dgm:pt modelId="{5A64169B-0D79-4457-8361-473A86DEF1B5}" type="pres">
      <dgm:prSet presAssocID="{9D8E3185-48A8-4297-9132-A8102A3DBBDB}" presName="txNode" presStyleLbl="fgAcc1" presStyleIdx="2" presStyleCnt="3">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rgbClr val="FF0000"/>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924"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620153"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Pre-Processing</a:t>
          </a:r>
        </a:p>
      </dsp:txBody>
      <dsp:txXfrm>
        <a:off x="646406" y="1987841"/>
        <a:ext cx="1908386" cy="843828"/>
      </dsp:txXfrm>
    </dsp:sp>
    <dsp:sp modelId="{ADD4FB50-9602-4448-8D9C-B614072F0714}">
      <dsp:nvSpPr>
        <dsp:cNvPr id="0" name=""/>
        <dsp:cNvSpPr/>
      </dsp:nvSpPr>
      <dsp:spPr>
        <a:xfrm>
          <a:off x="2653289"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272518"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In-Processing</a:t>
          </a:r>
        </a:p>
      </dsp:txBody>
      <dsp:txXfrm>
        <a:off x="3298771" y="1987841"/>
        <a:ext cx="1908386" cy="843828"/>
      </dsp:txXfrm>
    </dsp:sp>
    <dsp:sp modelId="{4D194263-40D2-475F-BEA4-9CA0A462AA83}">
      <dsp:nvSpPr>
        <dsp:cNvPr id="0" name=""/>
        <dsp:cNvSpPr/>
      </dsp:nvSpPr>
      <dsp:spPr>
        <a:xfrm>
          <a:off x="5305654"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5924883"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Post-Processing</a:t>
          </a:r>
        </a:p>
      </dsp:txBody>
      <dsp:txXfrm>
        <a:off x="5951136" y="1987841"/>
        <a:ext cx="1908386" cy="84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a:p>
        </p:txBody>
      </p:sp>
    </p:spTree>
    <p:extLst>
      <p:ext uri="{BB962C8B-B14F-4D97-AF65-F5344CB8AC3E}">
        <p14:creationId xmlns:p14="http://schemas.microsoft.com/office/powerpoint/2010/main" val="274008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a:p>
        </p:txBody>
      </p:sp>
    </p:spTree>
    <p:extLst>
      <p:ext uri="{BB962C8B-B14F-4D97-AF65-F5344CB8AC3E}">
        <p14:creationId xmlns:p14="http://schemas.microsoft.com/office/powerpoint/2010/main" val="58283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a:p>
        </p:txBody>
      </p:sp>
    </p:spTree>
    <p:extLst>
      <p:ext uri="{BB962C8B-B14F-4D97-AF65-F5344CB8AC3E}">
        <p14:creationId xmlns:p14="http://schemas.microsoft.com/office/powerpoint/2010/main" val="302140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prediction algorithm is the same as in our baseline  except the weights are modified from the MSE loss function as well as its original loss function .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14</a:t>
            </a:fld>
            <a:endParaRPr lang="en-US"/>
          </a:p>
        </p:txBody>
      </p:sp>
    </p:spTree>
    <p:extLst>
      <p:ext uri="{BB962C8B-B14F-4D97-AF65-F5344CB8AC3E}">
        <p14:creationId xmlns:p14="http://schemas.microsoft.com/office/powerpoint/2010/main" val="290419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ya-webdesign.com/imgdownloa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Understand Employee Attrition</a:t>
            </a:r>
          </a:p>
          <a:p>
            <a:pPr lvl="1"/>
            <a:r>
              <a:rPr lang="en-US" sz="2000" dirty="0">
                <a:solidFill>
                  <a:schemeClr val="tx1"/>
                </a:solidFill>
              </a:rPr>
              <a:t>Protected attributes </a:t>
            </a:r>
          </a:p>
          <a:p>
            <a:pPr lvl="1"/>
            <a:r>
              <a:rPr lang="en-US" sz="2000" dirty="0">
                <a:solidFill>
                  <a:schemeClr val="tx1"/>
                </a:solidFill>
              </a:rPr>
              <a:t>Dropping protected attributes </a:t>
            </a:r>
          </a:p>
          <a:p>
            <a:pPr lvl="1"/>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405849"/>
            <a:ext cx="5203631" cy="3927853"/>
          </a:xfrm>
          <a:prstGeom prst="rect">
            <a:avLst/>
          </a:prstGeom>
        </p:spPr>
      </p:pic>
      <p:pic>
        <p:nvPicPr>
          <p:cNvPr id="6" name="Picture 5">
            <a:extLst>
              <a:ext uri="{FF2B5EF4-FFF2-40B4-BE49-F238E27FC236}">
                <a16:creationId xmlns:a16="http://schemas.microsoft.com/office/drawing/2014/main" id="{C3417FC0-90B7-41F0-B8E2-44E7EC94EE32}"/>
              </a:ext>
            </a:extLst>
          </p:cNvPr>
          <p:cNvPicPr>
            <a:picLocks noChangeAspect="1"/>
          </p:cNvPicPr>
          <p:nvPr/>
        </p:nvPicPr>
        <p:blipFill>
          <a:blip r:embed="rId4"/>
          <a:stretch>
            <a:fillRect/>
          </a:stretch>
        </p:blipFill>
        <p:spPr>
          <a:xfrm>
            <a:off x="5776965" y="2201663"/>
            <a:ext cx="3110898"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3023371" y="1241610"/>
            <a:ext cx="3097258" cy="369332"/>
          </a:xfrm>
          <a:prstGeom prst="rect">
            <a:avLst/>
          </a:prstGeom>
        </p:spPr>
        <p:txBody>
          <a:bodyPr wrap="none">
            <a:spAutoFit/>
          </a:bodyPr>
          <a:lstStyle/>
          <a:p>
            <a:r>
              <a:rPr lang="en-US" dirty="0"/>
              <a:t>Understand Employee Attrition</a:t>
            </a:r>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1800" dirty="0">
                <a:solidFill>
                  <a:schemeClr val="tx1"/>
                </a:solidFill>
              </a:rPr>
              <a:t>Age(</a:t>
            </a:r>
            <a:r>
              <a:rPr lang="en-US" sz="1800" i="1" dirty="0">
                <a:solidFill>
                  <a:schemeClr val="tx1"/>
                </a:solidFill>
              </a:rPr>
              <a:t>Z</a:t>
            </a:r>
            <a:r>
              <a:rPr lang="en-US" sz="1800" dirty="0">
                <a:solidFill>
                  <a:schemeClr val="tx1"/>
                </a:solidFill>
              </a:rPr>
              <a:t>) is protected </a:t>
            </a:r>
          </a:p>
          <a:p>
            <a:pPr lvl="1"/>
            <a:r>
              <a:rPr lang="en-US" sz="1800" dirty="0">
                <a:solidFill>
                  <a:schemeClr val="tx1"/>
                </a:solidFill>
              </a:rPr>
              <a:t>Age(</a:t>
            </a:r>
            <a:r>
              <a:rPr lang="en-US" sz="1800" i="1" dirty="0">
                <a:solidFill>
                  <a:schemeClr val="tx1"/>
                </a:solidFill>
              </a:rPr>
              <a:t>Z</a:t>
            </a:r>
            <a:r>
              <a:rPr lang="en-US" sz="1800" dirty="0">
                <a:solidFill>
                  <a:schemeClr val="tx1"/>
                </a:solidFill>
              </a:rPr>
              <a:t>) Correlated with explanatory (X) of predictor model </a:t>
            </a:r>
          </a:p>
          <a:p>
            <a:endParaRPr lang="en-US" dirty="0"/>
          </a:p>
          <a:p>
            <a:r>
              <a:rPr lang="en-US" dirty="0"/>
              <a:t>Goals</a:t>
            </a:r>
          </a:p>
          <a:p>
            <a:pPr lvl="1"/>
            <a:r>
              <a:rPr lang="en-US" sz="1800" dirty="0">
                <a:solidFill>
                  <a:schemeClr val="tx1"/>
                </a:solidFill>
              </a:rPr>
              <a:t>Demographic Parity</a:t>
            </a:r>
          </a:p>
          <a:p>
            <a:pPr lvl="2"/>
            <a:r>
              <a:rPr lang="en-US" sz="1400" dirty="0">
                <a:solidFill>
                  <a:schemeClr val="tx1"/>
                </a:solidFill>
              </a:rPr>
              <a:t>Both protected and unprotected classes receive a positive outcome at equal rates.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Baseline</a:t>
                </a:r>
              </a:p>
              <a:p>
                <a:r>
                  <a:rPr lang="en-US" dirty="0"/>
                  <a:t>Logistic model </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𝐴𝑡𝑡𝑟𝑖𝑡𝑖𝑜𝑛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𝜀</m:t>
                    </m:r>
                  </m:oMath>
                </a14:m>
                <a:endParaRPr lang="en-US" dirty="0"/>
              </a:p>
              <a:p>
                <a:r>
                  <a:rPr lang="en-US" dirty="0"/>
                  <a:t>Binary Cross-Entropy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71697028"/>
      </p:ext>
    </p:extLst>
  </p:cSld>
  <p:clrMapOvr>
    <a:masterClrMapping/>
  </p:clrMapOvr>
  <mc:AlternateContent xmlns:mc="http://schemas.openxmlformats.org/markup-compatibility/2006">
    <mc:Choice xmlns:p14="http://schemas.microsoft.com/office/powerpoint/2010/main" Requires="p14">
      <p:transition p14:dur="0" advClick="0" advTm="15000"/>
    </mc:Choice>
    <mc:Fallback>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Baseline</a:t>
                </a:r>
              </a:p>
              <a:p>
                <a:pPr lvl="1"/>
                <a:r>
                  <a:rPr lang="en-US" dirty="0">
                    <a:solidFill>
                      <a:schemeClr val="tx1"/>
                    </a:solidFill>
                  </a:rPr>
                  <a:t>Logistic model </a:t>
                </a: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endParaRPr lang="en-US" dirty="0"/>
              </a:p>
              <a:p>
                <a:r>
                  <a:rPr lang="en-US" dirty="0"/>
                  <a:t>Adversarial Architecture</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𝐴</m:t>
                            </m:r>
                          </m:e>
                        </m:acc>
                      </m:e>
                      <m:sub>
                        <m:r>
                          <a:rPr lang="en-US" i="1">
                            <a:solidFill>
                              <a:schemeClr val="tx1"/>
                            </a:solidFill>
                            <a:latin typeface="Cambria Math" panose="02040503050406030204" pitchFamily="18" charset="0"/>
                          </a:rPr>
                          <m:t>𝐴𝑔𝑒</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r>
                      <a:rPr lang="en-US" i="1">
                        <a:solidFill>
                          <a:schemeClr val="tx1"/>
                        </a:solidFill>
                        <a:latin typeface="Cambria Math" panose="02040503050406030204" pitchFamily="18" charset="0"/>
                      </a:rPr>
                      <m:t>𝐿𝑜𝑠𝑠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nary>
                      <m:naryPr>
                        <m:chr m:val="∑"/>
                        <m:limLoc m:val="undOvr"/>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oMath>
                </a14:m>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mc:Choice xmlns:p14="http://schemas.microsoft.com/office/powerpoint/2010/main" Requires="p14">
      <p:transition p14:dur="0" advClick="0" advTm="45000"/>
    </mc:Choice>
    <mc:Fallback>
      <p:transition advClick="0" advTm="4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432"/>
            <a:ext cx="7886700" cy="870550"/>
          </a:xfrm>
        </p:spPr>
        <p:txBody>
          <a:bodyPr>
            <a:normAutofit fontScale="90000"/>
          </a:bodyPr>
          <a:lstStyle/>
          <a:p>
            <a:pPr algn="l"/>
            <a:r>
              <a:rPr lang="en-US" dirty="0"/>
              <a:t>Experiment - Results (accuracy)</a:t>
            </a:r>
          </a:p>
        </p:txBody>
      </p:sp>
      <p:sp>
        <p:nvSpPr>
          <p:cNvPr id="3" name="Content Placeholder 2"/>
          <p:cNvSpPr>
            <a:spLocks noGrp="1"/>
          </p:cNvSpPr>
          <p:nvPr>
            <p:ph idx="1"/>
          </p:nvPr>
        </p:nvSpPr>
        <p:spPr>
          <a:xfrm>
            <a:off x="628650" y="1235678"/>
            <a:ext cx="7886700" cy="4769706"/>
          </a:xfrm>
        </p:spPr>
        <p:txBody>
          <a:bodyPr>
            <a:normAutofit/>
          </a:bodyPr>
          <a:lstStyle/>
          <a:p>
            <a:r>
              <a:rPr lang="en-US" sz="2400" dirty="0"/>
              <a:t>Results from the GAN model were compared to the baseline model</a:t>
            </a:r>
          </a:p>
          <a:p>
            <a:endParaRPr lang="en-US" sz="2400" dirty="0"/>
          </a:p>
          <a:p>
            <a:pPr marL="0" indent="0">
              <a:buNone/>
            </a:pPr>
            <a:br>
              <a:rPr lang="en-US" sz="2400" dirty="0"/>
            </a:br>
            <a:br>
              <a:rPr lang="en-US" sz="2400" dirty="0"/>
            </a:br>
            <a:endParaRPr lang="en-US" sz="2400" dirty="0"/>
          </a:p>
          <a:p>
            <a:r>
              <a:rPr lang="en-US" sz="2400" dirty="0"/>
              <a:t>Accuracy in both models was expected to be similar</a:t>
            </a:r>
          </a:p>
          <a:p>
            <a:pPr lvl="1"/>
            <a:r>
              <a:rPr lang="en-US" sz="2400" dirty="0"/>
              <a:t>Groups less than 35 and our older population over 50, resulted in a lower accuracy on Attrition</a:t>
            </a:r>
            <a:br>
              <a:rPr lang="en-US" sz="2400" dirty="0"/>
            </a:br>
            <a:endParaRPr lang="en-US" sz="2400" dirty="0"/>
          </a:p>
          <a:p>
            <a:pPr lvl="2"/>
            <a:r>
              <a:rPr lang="en-US" dirty="0"/>
              <a:t>Attributed this to the fact that the data set had a larger population in the middle age groups.</a:t>
            </a:r>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2"/>
          <a:stretch>
            <a:fillRect/>
          </a:stretch>
        </p:blipFill>
        <p:spPr>
          <a:xfrm>
            <a:off x="1346885" y="2071593"/>
            <a:ext cx="6796989" cy="1123769"/>
          </a:xfrm>
          <a:prstGeom prst="rect">
            <a:avLst/>
          </a:prstGeom>
        </p:spPr>
      </p:pic>
    </p:spTree>
    <p:extLst>
      <p:ext uri="{BB962C8B-B14F-4D97-AF65-F5344CB8AC3E}">
        <p14:creationId xmlns:p14="http://schemas.microsoft.com/office/powerpoint/2010/main" val="16435981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096" y="844572"/>
            <a:ext cx="8463805" cy="5245305"/>
          </a:xfrm>
        </p:spPr>
        <p:txBody>
          <a:bodyPr>
            <a:normAutofit/>
          </a:bodyPr>
          <a:lstStyle/>
          <a:p>
            <a:r>
              <a:rPr lang="en-US" sz="2800" dirty="0"/>
              <a:t>No protected or unprotected groups</a:t>
            </a:r>
            <a:br>
              <a:rPr lang="en-US" sz="2800" dirty="0"/>
            </a:br>
            <a:endParaRPr lang="en-US" sz="2800" dirty="0"/>
          </a:p>
          <a:p>
            <a:r>
              <a:rPr lang="en-US" sz="2800" dirty="0"/>
              <a:t>Compared fairness across age groups </a:t>
            </a:r>
            <a:br>
              <a:rPr lang="en-US" sz="2800" dirty="0"/>
            </a:br>
            <a:endParaRPr lang="en-US" sz="2800" dirty="0"/>
          </a:p>
          <a:p>
            <a:r>
              <a:rPr lang="en-US" sz="2800" dirty="0"/>
              <a:t>Demographic parity is achieved when</a:t>
            </a:r>
          </a:p>
          <a:p>
            <a:pPr lvl="1"/>
            <a:r>
              <a:rPr lang="en-US" dirty="0"/>
              <a:t>Each group has equal likelihood to be assigned a positive outcome</a:t>
            </a:r>
          </a:p>
          <a:p>
            <a:pPr lvl="1"/>
            <a:r>
              <a:rPr lang="en-US" dirty="0"/>
              <a:t>If the proportion of positive predictions in the subgroups are closed to each other</a:t>
            </a:r>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dirty="0"/>
          </a:p>
        </p:txBody>
      </p:sp>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111211" y="143432"/>
            <a:ext cx="8847437" cy="701140"/>
          </a:xfrm>
        </p:spPr>
        <p:txBody>
          <a:bodyPr>
            <a:normAutofit/>
          </a:bodyPr>
          <a:lstStyle/>
          <a:p>
            <a:pPr algn="l"/>
            <a:r>
              <a:rPr lang="en-US" sz="3200" dirty="0"/>
              <a:t>Experiment - Results (Demographic Parity)</a:t>
            </a:r>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2"/>
          <a:stretch>
            <a:fillRect/>
          </a:stretch>
        </p:blipFill>
        <p:spPr>
          <a:xfrm>
            <a:off x="285585" y="4957223"/>
            <a:ext cx="8572825" cy="1201848"/>
          </a:xfrm>
          <a:prstGeom prst="rect">
            <a:avLst/>
          </a:prstGeom>
        </p:spPr>
      </p:pic>
    </p:spTree>
    <p:extLst>
      <p:ext uri="{BB962C8B-B14F-4D97-AF65-F5344CB8AC3E}">
        <p14:creationId xmlns:p14="http://schemas.microsoft.com/office/powerpoint/2010/main" val="87187165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We would like to have seen a more balanced distribution across age groups in the data</a:t>
            </a:r>
            <a:br>
              <a:rPr lang="en-US" dirty="0"/>
            </a:br>
            <a:endParaRPr lang="en-US" dirty="0"/>
          </a:p>
          <a:p>
            <a:pPr lvl="1"/>
            <a:r>
              <a:rPr lang="en-US" dirty="0"/>
              <a:t>No significant pre-processing on the data (perhaps as a future exercise) </a:t>
            </a:r>
          </a:p>
        </p:txBody>
      </p:sp>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dirty="0"/>
          </a:p>
        </p:txBody>
      </p:sp>
      <p:sp>
        <p:nvSpPr>
          <p:cNvPr id="7" name="Title 1">
            <a:extLst>
              <a:ext uri="{FF2B5EF4-FFF2-40B4-BE49-F238E27FC236}">
                <a16:creationId xmlns:a16="http://schemas.microsoft.com/office/drawing/2014/main" id="{F8ED518E-C291-4F05-837A-F2C732F59687}"/>
              </a:ext>
            </a:extLst>
          </p:cNvPr>
          <p:cNvSpPr txBox="1">
            <a:spLocks/>
          </p:cNvSpPr>
          <p:nvPr/>
        </p:nvSpPr>
        <p:spPr>
          <a:xfrm>
            <a:off x="296563" y="245762"/>
            <a:ext cx="8847437" cy="87055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r>
              <a:rPr lang="en-US" sz="3200" dirty="0"/>
              <a:t>Experiment - Results (Group Alignment)</a:t>
            </a:r>
          </a:p>
        </p:txBody>
      </p:sp>
    </p:spTree>
    <p:extLst>
      <p:ext uri="{BB962C8B-B14F-4D97-AF65-F5344CB8AC3E}">
        <p14:creationId xmlns:p14="http://schemas.microsoft.com/office/powerpoint/2010/main" val="12659652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69017"/>
          </a:xfrm>
        </p:spPr>
        <p:txBody>
          <a:bodyPr/>
          <a:lstStyle/>
          <a:p>
            <a:r>
              <a:rPr lang="en-US" dirty="0"/>
              <a:t>Conclusion</a:t>
            </a:r>
          </a:p>
        </p:txBody>
      </p:sp>
      <p:sp>
        <p:nvSpPr>
          <p:cNvPr id="3" name="Content Placeholder 2"/>
          <p:cNvSpPr>
            <a:spLocks noGrp="1"/>
          </p:cNvSpPr>
          <p:nvPr>
            <p:ph idx="1"/>
          </p:nvPr>
        </p:nvSpPr>
        <p:spPr>
          <a:xfrm>
            <a:off x="391886" y="1382486"/>
            <a:ext cx="8382000" cy="4794477"/>
          </a:xfrm>
        </p:spPr>
        <p:txBody>
          <a:bodyPr>
            <a:normAutofit/>
          </a:bodyPr>
          <a:lstStyle/>
          <a:p>
            <a:r>
              <a:rPr lang="en-US" sz="2800" dirty="0"/>
              <a:t>Based on the comparative analysis executed  between the baseline model and the GAN model, we think demographic parity was achieved </a:t>
            </a:r>
          </a:p>
          <a:p>
            <a:endParaRPr lang="en-US" sz="2800" dirty="0"/>
          </a:p>
          <a:p>
            <a:r>
              <a:rPr lang="en-US" sz="2800" dirty="0"/>
              <a:t>We noticed that most of adversarial debiasing was focused on protected groups such as race, sex and gender bias. </a:t>
            </a:r>
            <a:br>
              <a:rPr lang="en-US" sz="2800" dirty="0"/>
            </a:br>
            <a:endParaRPr lang="en-US" sz="2800" dirty="0"/>
          </a:p>
          <a:p>
            <a:r>
              <a:rPr lang="en-US" sz="2800" dirty="0"/>
              <a:t>The focus of our study was Age, and how we can prevent age bias in deep learning models results </a:t>
            </a:r>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dirty="0"/>
          </a:p>
        </p:txBody>
      </p:sp>
    </p:spTree>
    <p:extLst>
      <p:ext uri="{BB962C8B-B14F-4D97-AF65-F5344CB8AC3E}">
        <p14:creationId xmlns:p14="http://schemas.microsoft.com/office/powerpoint/2010/main" val="195825585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Another aspect of the code could be to refine it to create an “early stop” in the models when the adversary has sufficiently removed bias and correlation is no longer detected in the adversarial model for Z(X), Age of our input vector.</a:t>
            </a:r>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dirty="0"/>
          </a:p>
        </p:txBody>
      </p:sp>
    </p:spTree>
    <p:extLst>
      <p:ext uri="{BB962C8B-B14F-4D97-AF65-F5344CB8AC3E}">
        <p14:creationId xmlns:p14="http://schemas.microsoft.com/office/powerpoint/2010/main" val="92248799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2"/>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UNFAIR because it is 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spd="slow" p14:dur="2750" advClick="0" advTm="15000"/>
    </mc:Choice>
    <mc:Fallback xmlns="">
      <p:transition spd="slow"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28650" y="2601685"/>
            <a:ext cx="7886700" cy="3575277"/>
          </a:xfrm>
        </p:spPr>
        <p:txBody>
          <a:bodyPr>
            <a:normAutofit/>
          </a:bodyPr>
          <a:lstStyle/>
          <a:p>
            <a:pPr marL="0" indent="0" algn="ctr">
              <a:buNone/>
            </a:pPr>
            <a:r>
              <a:rPr lang="en-US" dirty="0"/>
              <a:t>Ultimately, the opportunity to mitigate bias in continuous variables using adversarial network architecture shows promise yet we cannot become complacent and confident that systems are unbiased and fair.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20</a:t>
            </a:fld>
            <a:endParaRPr lang="en-US" dirty="0"/>
          </a:p>
        </p:txBody>
      </p:sp>
    </p:spTree>
    <p:extLst>
      <p:ext uri="{BB962C8B-B14F-4D97-AF65-F5344CB8AC3E}">
        <p14:creationId xmlns:p14="http://schemas.microsoft.com/office/powerpoint/2010/main" val="102984437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28650" y="2133599"/>
            <a:ext cx="7886700" cy="4043363"/>
          </a:xfrm>
        </p:spPr>
        <p:txBody>
          <a:bodyPr/>
          <a:lstStyle/>
          <a:p>
            <a:pPr marL="0" indent="0" algn="ctr">
              <a:buNone/>
            </a:pPr>
            <a:r>
              <a:rPr lang="en-US" dirty="0"/>
              <a:t>There exists a myriad of tool kits, packages, process interventions, new techniques, or improved data collection cannot and must not replace the sensitivity to foresee decisions’ consequence, inquisitiveness, skepticism, mortal imagination, and compassion that humans bring to bear to on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21</a:t>
            </a:fld>
            <a:endParaRPr lang="en-US" dirty="0"/>
          </a:p>
        </p:txBody>
      </p:sp>
    </p:spTree>
    <p:extLst>
      <p:ext uri="{BB962C8B-B14F-4D97-AF65-F5344CB8AC3E}">
        <p14:creationId xmlns:p14="http://schemas.microsoft.com/office/powerpoint/2010/main" val="157125065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pic>
        <p:nvPicPr>
          <p:cNvPr id="5" name="Content Placeholder 4">
            <a:extLst>
              <a:ext uri="{FF2B5EF4-FFF2-40B4-BE49-F238E27FC236}">
                <a16:creationId xmlns:a16="http://schemas.microsoft.com/office/drawing/2014/main" id="{7B978572-BCB9-4718-A746-164A053E70A0}"/>
              </a:ext>
            </a:extLst>
          </p:cNvPr>
          <p:cNvPicPr>
            <a:picLocks noGrp="1" noChangeAspect="1"/>
          </p:cNvPicPr>
          <p:nvPr>
            <p:ph idx="1"/>
          </p:nvPr>
        </p:nvPicPr>
        <p:blipFill>
          <a:blip r:embed="rId2"/>
          <a:stretch>
            <a:fillRect/>
          </a:stretch>
        </p:blipFill>
        <p:spPr>
          <a:xfrm>
            <a:off x="929755" y="2275464"/>
            <a:ext cx="2338999" cy="286064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dirty="0"/>
          </a:p>
        </p:txBody>
      </p:sp>
      <p:sp>
        <p:nvSpPr>
          <p:cNvPr id="7" name="TextBox 6">
            <a:extLst>
              <a:ext uri="{FF2B5EF4-FFF2-40B4-BE49-F238E27FC236}">
                <a16:creationId xmlns:a16="http://schemas.microsoft.com/office/drawing/2014/main" id="{8D4D3953-36F7-46D8-9C66-2A1FB16634B5}"/>
              </a:ext>
            </a:extLst>
          </p:cNvPr>
          <p:cNvSpPr txBox="1"/>
          <p:nvPr/>
        </p:nvSpPr>
        <p:spPr>
          <a:xfrm>
            <a:off x="930491" y="1727123"/>
            <a:ext cx="2338999" cy="584775"/>
          </a:xfrm>
          <a:prstGeom prst="rect">
            <a:avLst/>
          </a:prstGeom>
          <a:noFill/>
        </p:spPr>
        <p:txBody>
          <a:bodyPr wrap="square" rtlCol="0">
            <a:spAutoFit/>
          </a:bodyPr>
          <a:lstStyle/>
          <a:p>
            <a:pPr algn="ctr"/>
            <a:r>
              <a:rPr lang="en-US" sz="3200" dirty="0"/>
              <a:t>COMPAS</a:t>
            </a:r>
          </a:p>
        </p:txBody>
      </p:sp>
      <p:pic>
        <p:nvPicPr>
          <p:cNvPr id="8" name="Picture 7">
            <a:extLst>
              <a:ext uri="{FF2B5EF4-FFF2-40B4-BE49-F238E27FC236}">
                <a16:creationId xmlns:a16="http://schemas.microsoft.com/office/drawing/2014/main" id="{FB5D696C-4046-4507-9AF4-E0C9EB18FB9B}"/>
              </a:ext>
            </a:extLst>
          </p:cNvPr>
          <p:cNvPicPr>
            <a:picLocks noChangeAspect="1"/>
          </p:cNvPicPr>
          <p:nvPr/>
        </p:nvPicPr>
        <p:blipFill>
          <a:blip r:embed="rId3"/>
          <a:stretch>
            <a:fillRect/>
          </a:stretch>
        </p:blipFill>
        <p:spPr>
          <a:xfrm>
            <a:off x="605282" y="5170867"/>
            <a:ext cx="2963626" cy="1100036"/>
          </a:xfrm>
          <a:prstGeom prst="rect">
            <a:avLst/>
          </a:prstGeom>
        </p:spPr>
      </p:pic>
      <p:pic>
        <p:nvPicPr>
          <p:cNvPr id="10" name="Picture 9">
            <a:extLst>
              <a:ext uri="{FF2B5EF4-FFF2-40B4-BE49-F238E27FC236}">
                <a16:creationId xmlns:a16="http://schemas.microsoft.com/office/drawing/2014/main" id="{CBF0395D-F609-43B5-8ADC-F5C7D64EBACA}"/>
              </a:ext>
            </a:extLst>
          </p:cNvPr>
          <p:cNvPicPr>
            <a:picLocks noChangeAspect="1"/>
          </p:cNvPicPr>
          <p:nvPr/>
        </p:nvPicPr>
        <p:blipFill>
          <a:blip r:embed="rId4"/>
          <a:stretch>
            <a:fillRect/>
          </a:stretch>
        </p:blipFill>
        <p:spPr>
          <a:xfrm>
            <a:off x="5207755" y="4375396"/>
            <a:ext cx="2339000" cy="1034558"/>
          </a:xfrm>
          <a:prstGeom prst="rect">
            <a:avLst/>
          </a:prstGeom>
        </p:spPr>
      </p:pic>
      <p:sp>
        <p:nvSpPr>
          <p:cNvPr id="11" name="TextBox 10">
            <a:extLst>
              <a:ext uri="{FF2B5EF4-FFF2-40B4-BE49-F238E27FC236}">
                <a16:creationId xmlns:a16="http://schemas.microsoft.com/office/drawing/2014/main" id="{512506A1-EC34-4CB0-96C6-4A031AC97F0E}"/>
              </a:ext>
            </a:extLst>
          </p:cNvPr>
          <p:cNvSpPr txBox="1"/>
          <p:nvPr/>
        </p:nvSpPr>
        <p:spPr>
          <a:xfrm>
            <a:off x="3719743" y="2505670"/>
            <a:ext cx="5315023" cy="923330"/>
          </a:xfrm>
          <a:prstGeom prst="rect">
            <a:avLst/>
          </a:prstGeom>
          <a:noFill/>
        </p:spPr>
        <p:txBody>
          <a:bodyPr wrap="square" rtlCol="0">
            <a:spAutoFit/>
          </a:bodyPr>
          <a:lstStyle/>
          <a:p>
            <a:pPr algn="ctr"/>
            <a:r>
              <a:rPr lang="en-US" dirty="0"/>
              <a:t>Male : Doctor | Female : Nurse </a:t>
            </a:r>
          </a:p>
          <a:p>
            <a:pPr algn="ctr"/>
            <a:endParaRPr lang="en-US" dirty="0"/>
          </a:p>
          <a:p>
            <a:pPr algn="ctr"/>
            <a:r>
              <a:rPr lang="en-US" dirty="0"/>
              <a:t>Man : Computer Programmer | Woman : Homemaker</a:t>
            </a:r>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xmlns:p14="http://schemas.microsoft.com/office/powerpoint/2010/main">
    <mc:Choice Requires="p14">
      <p:transition p14:dur="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4</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2"/>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10000"/>
    </mc:Choice>
    <mc:Fallback xmlns="">
      <p:transition advClick="0"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graphicFrame>
        <p:nvGraphicFramePr>
          <p:cNvPr id="5" name="Diagram 4">
            <a:extLst>
              <a:ext uri="{FF2B5EF4-FFF2-40B4-BE49-F238E27FC236}">
                <a16:creationId xmlns:a16="http://schemas.microsoft.com/office/drawing/2014/main" id="{873D6E09-DE38-4B5C-B9D4-3655D9CE0160}"/>
              </a:ext>
            </a:extLst>
          </p:cNvPr>
          <p:cNvGraphicFramePr/>
          <p:nvPr>
            <p:extLst>
              <p:ext uri="{D42A27DB-BD31-4B8C-83A1-F6EECF244321}">
                <p14:modId xmlns:p14="http://schemas.microsoft.com/office/powerpoint/2010/main" val="2605382104"/>
              </p:ext>
            </p:extLst>
          </p:nvPr>
        </p:nvGraphicFramePr>
        <p:xfrm>
          <a:off x="699671" y="1685016"/>
          <a:ext cx="7886700" cy="4595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57A2D6D-F421-4A80-B0AC-466904103EC1}"/>
              </a:ext>
            </a:extLst>
          </p:cNvPr>
          <p:cNvSpPr txBox="1"/>
          <p:nvPr/>
        </p:nvSpPr>
        <p:spPr>
          <a:xfrm>
            <a:off x="2696592" y="2290439"/>
            <a:ext cx="3750815" cy="646331"/>
          </a:xfrm>
          <a:prstGeom prst="rect">
            <a:avLst/>
          </a:prstGeom>
          <a:noFill/>
        </p:spPr>
        <p:txBody>
          <a:bodyPr wrap="square" rtlCol="0">
            <a:spAutoFit/>
          </a:bodyPr>
          <a:lstStyle/>
          <a:p>
            <a:pPr algn="ctr"/>
            <a:r>
              <a:rPr lang="en-US" sz="3600" dirty="0">
                <a:solidFill>
                  <a:srgbClr val="FF0000"/>
                </a:solidFill>
              </a:rPr>
              <a:t>Intervention Points</a:t>
            </a:r>
          </a:p>
        </p:txBody>
      </p:sp>
    </p:spTree>
    <p:extLst>
      <p:ext uri="{BB962C8B-B14F-4D97-AF65-F5344CB8AC3E}">
        <p14:creationId xmlns:p14="http://schemas.microsoft.com/office/powerpoint/2010/main" val="115582497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2709977780"/>
              </p:ext>
            </p:extLst>
          </p:nvPr>
        </p:nvGraphicFramePr>
        <p:xfrm>
          <a:off x="628650" y="1825625"/>
          <a:ext cx="7886700" cy="2178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24941" y="4003829"/>
            <a:ext cx="274917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solidFill>
                  <a:srgbClr val="FF0000"/>
                </a:solidFill>
              </a:rPr>
              <a:t>Adversarial Debiasing</a:t>
            </a:r>
          </a:p>
          <a:p>
            <a:pPr marL="285750" indent="-285750">
              <a:buFont typeface="Arial" panose="020B0604020202020204" pitchFamily="34" charset="0"/>
              <a:buChar char="•"/>
            </a:pPr>
            <a:r>
              <a:rPr lang="en-US" dirty="0"/>
              <a:t>Prejudice Remover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sp>
        <p:nvSpPr>
          <p:cNvPr id="3" name="Content Placeholder 2"/>
          <p:cNvSpPr>
            <a:spLocks noGrp="1"/>
          </p:cNvSpPr>
          <p:nvPr>
            <p:ph idx="1"/>
          </p:nvPr>
        </p:nvSpPr>
        <p:spPr>
          <a:xfrm>
            <a:off x="6106381" y="4153826"/>
            <a:ext cx="2389758" cy="225117"/>
          </a:xfrm>
        </p:spPr>
        <p:txBody>
          <a:bodyPr>
            <a:normAutofit/>
          </a:bodyPr>
          <a:lstStyle/>
          <a:p>
            <a:pPr marL="0" indent="0">
              <a:buNone/>
            </a:pPr>
            <a:r>
              <a:rPr lang="en-US" sz="800" dirty="0">
                <a:hlinkClick r:id="rId2"/>
              </a:rPr>
              <a:t>https://ya-webdesign.com/imgdownload.html</a:t>
            </a:r>
            <a:endParaRPr lang="en-US" sz="800" dirty="0"/>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pic>
        <p:nvPicPr>
          <p:cNvPr id="6" name="Picture 5" descr="A picture containing outdoor, riding, person, skiing&#10;&#10;Description automatically generated">
            <a:extLst>
              <a:ext uri="{FF2B5EF4-FFF2-40B4-BE49-F238E27FC236}">
                <a16:creationId xmlns:a16="http://schemas.microsoft.com/office/drawing/2014/main" id="{A4EB3568-CE63-4E81-BEE0-37007E20007F}"/>
              </a:ext>
            </a:extLst>
          </p:cNvPr>
          <p:cNvPicPr>
            <a:picLocks noChangeAspect="1"/>
          </p:cNvPicPr>
          <p:nvPr/>
        </p:nvPicPr>
        <p:blipFill>
          <a:blip r:embed="rId3"/>
          <a:stretch>
            <a:fillRect/>
          </a:stretch>
        </p:blipFill>
        <p:spPr>
          <a:xfrm>
            <a:off x="2636668" y="416650"/>
            <a:ext cx="5771319" cy="3251447"/>
          </a:xfrm>
          <a:prstGeom prst="rect">
            <a:avLst/>
          </a:prstGeom>
        </p:spPr>
      </p:pic>
      <p:sp>
        <p:nvSpPr>
          <p:cNvPr id="7" name="TextBox 6">
            <a:extLst>
              <a:ext uri="{FF2B5EF4-FFF2-40B4-BE49-F238E27FC236}">
                <a16:creationId xmlns:a16="http://schemas.microsoft.com/office/drawing/2014/main" id="{92E7EE81-25E0-40DC-BD30-220A59DF4FD1}"/>
              </a:ext>
            </a:extLst>
          </p:cNvPr>
          <p:cNvSpPr txBox="1"/>
          <p:nvPr/>
        </p:nvSpPr>
        <p:spPr>
          <a:xfrm>
            <a:off x="363151" y="3045905"/>
            <a:ext cx="2380880" cy="369332"/>
          </a:xfrm>
          <a:prstGeom prst="rect">
            <a:avLst/>
          </a:prstGeom>
          <a:noFill/>
        </p:spPr>
        <p:txBody>
          <a:bodyPr wrap="square" rtlCol="0">
            <a:spAutoFit/>
          </a:bodyPr>
          <a:lstStyle/>
          <a:p>
            <a:r>
              <a:rPr lang="en-US" dirty="0"/>
              <a:t>Two competing modes</a:t>
            </a:r>
          </a:p>
        </p:txBody>
      </p:sp>
    </p:spTree>
    <p:extLst>
      <p:ext uri="{BB962C8B-B14F-4D97-AF65-F5344CB8AC3E}">
        <p14:creationId xmlns:p14="http://schemas.microsoft.com/office/powerpoint/2010/main" val="2736236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mc:Choice xmlns:p14="http://schemas.microsoft.com/office/powerpoint/2010/main" Requires="p14">
      <p:transition p14:dur="10" advClick="0" advTm="30000"/>
    </mc:Choice>
    <mc:Fallback>
      <p:transition advClick="0" advTm="3000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 Work</a:t>
            </a:r>
          </a:p>
        </p:txBody>
      </p:sp>
      <p:sp>
        <p:nvSpPr>
          <p:cNvPr id="3" name="Content Placeholder 2"/>
          <p:cNvSpPr>
            <a:spLocks noGrp="1"/>
          </p:cNvSpPr>
          <p:nvPr>
            <p:ph idx="1"/>
          </p:nvPr>
        </p:nvSpPr>
        <p:spPr/>
        <p:txBody>
          <a:bodyPr/>
          <a:lstStyle/>
          <a:p>
            <a:r>
              <a:rPr lang="en-US" dirty="0"/>
              <a:t>Overview of Zhang work</a:t>
            </a:r>
          </a:p>
          <a:p>
            <a:pPr lvl="1"/>
            <a:r>
              <a:rPr lang="en-US" sz="2000" dirty="0">
                <a:solidFill>
                  <a:schemeClr val="tx1"/>
                </a:solidFill>
              </a:rPr>
              <a:t>Adversarial model to remove bias in the prediction model</a:t>
            </a:r>
          </a:p>
          <a:p>
            <a:pPr lvl="1"/>
            <a:r>
              <a:rPr lang="en-US" sz="2000" dirty="0">
                <a:solidFill>
                  <a:schemeClr val="tx1"/>
                </a:solidFill>
              </a:rPr>
              <a:t>Probability distribution from prediction model to predict protected attribute </a:t>
            </a:r>
          </a:p>
          <a:p>
            <a:pPr lvl="1"/>
            <a:r>
              <a:rPr lang="en-US" sz="2000" dirty="0">
                <a:solidFill>
                  <a:schemeClr val="tx1"/>
                </a:solidFill>
              </a:rPr>
              <a:t>Binary protected class</a:t>
            </a:r>
          </a:p>
          <a:p>
            <a:pPr lvl="1"/>
            <a:endParaRPr lang="en-US" sz="20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356437759"/>
      </p:ext>
    </p:extLst>
  </p:cSld>
  <p:clrMapOvr>
    <a:masterClrMapping/>
  </p:clrMapOvr>
  <mc:AlternateContent xmlns:mc="http://schemas.openxmlformats.org/markup-compatibility/2006">
    <mc:Choice xmlns:p14="http://schemas.microsoft.com/office/powerpoint/2010/main" Requires="p14">
      <p:transition p14:dur="0" advClick="0" advTm="15000"/>
    </mc:Choice>
    <mc:Fallback>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1163</TotalTime>
  <Words>958</Words>
  <Application>Microsoft Office PowerPoint</Application>
  <PresentationFormat>On-screen Show (4:3)</PresentationFormat>
  <Paragraphs>140</Paragraphs>
  <Slides>21</Slides>
  <Notes>5</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Bias in Machine Learning</vt:lpstr>
      <vt:lpstr>Bias in Machine Learning</vt:lpstr>
      <vt:lpstr>GAN Overview</vt:lpstr>
      <vt:lpstr>GAN Overview</vt:lpstr>
      <vt:lpstr>Inspiration Work</vt:lpstr>
      <vt:lpstr>Experiment</vt:lpstr>
      <vt:lpstr>Experiment</vt:lpstr>
      <vt:lpstr>Experiment</vt:lpstr>
      <vt:lpstr>Experiment</vt:lpstr>
      <vt:lpstr>Experiment</vt:lpstr>
      <vt:lpstr>Experiment - Results (accuracy)</vt:lpstr>
      <vt:lpstr>Experiment - Results (Demographic Parity)</vt:lpstr>
      <vt:lpstr>PowerPoint Presentation</vt:lpstr>
      <vt:lpstr>Conclusion</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Hayden, Steven</cp:lastModifiedBy>
  <cp:revision>61</cp:revision>
  <dcterms:created xsi:type="dcterms:W3CDTF">2017-03-18T16:30:52Z</dcterms:created>
  <dcterms:modified xsi:type="dcterms:W3CDTF">2020-07-09T05:38:03Z</dcterms:modified>
</cp:coreProperties>
</file>