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3300"/>
    <a:srgbClr val="0257A1"/>
    <a:srgbClr val="011893"/>
    <a:srgbClr val="0432FF"/>
    <a:srgbClr val="FF6600"/>
    <a:srgbClr val="FF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/>
    <p:restoredTop sz="92473" autoAdjust="0"/>
  </p:normalViewPr>
  <p:slideViewPr>
    <p:cSldViewPr snapToGrid="0">
      <p:cViewPr>
        <p:scale>
          <a:sx n="91" d="100"/>
          <a:sy n="91" d="100"/>
        </p:scale>
        <p:origin x="-26" y="43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821B2E0-6076-4483-95AC-DA8C25BC7F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E3330B-E6BC-4219-B0B7-A45C63D306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5697332-3A9B-41E4-8F39-44195472CD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B93A689-FE21-455C-99ED-97E63DCC24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02F338DA-31BB-4FDC-AA8A-ED60DA3E00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A915A6-AE62-4660-A888-9B7860B40F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25DE89B-47E3-4A7D-9D2D-98D4D6276D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FFE5D93-401C-4A7F-83E5-9BF486A792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9073E7A-5C41-44DC-A752-2189F9EED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9C139F6A-3879-47D6-ABDA-29CFF80E1C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0E8A18D-AF01-428B-848C-2F2E7BBA258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5EE27FD-16D0-4BA3-A77D-A5C5A65AE6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73E4B170-4E8A-4454-8D5E-BEE79F498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16D8B6-E39A-438E-9E81-0A5E264D2AFA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 dirty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EE3DDC6-EAEC-4D52-9DE1-1C9081CB3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8142DB7-FEBB-4009-A09F-DC3430561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27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87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5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95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7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56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4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FCC08B2-71F0-4E82-A4F0-893FC1C4C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8FD9E99D-8099-4C99-B28E-876C0626B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D5DC6A0F-AD60-442C-9C91-62EB5E76F5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563B12-87F6-4967-8174-DA96222F69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28251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13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7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A166B018-E523-49F1-9744-ED6DAFFA34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, clock, monitor, large&#10;&#10;Description automatically generated">
            <a:extLst>
              <a:ext uri="{FF2B5EF4-FFF2-40B4-BE49-F238E27FC236}">
                <a16:creationId xmlns:a16="http://schemas.microsoft.com/office/drawing/2014/main" id="{ECA20634-4CA1-4E12-9D7B-AD1427DEB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023" y="1701394"/>
            <a:ext cx="4622543" cy="207205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785620F-58AB-4B71-932A-71A30B18F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19" y="7137288"/>
            <a:ext cx="2738744" cy="1991328"/>
          </a:xfrm>
          <a:prstGeom prst="rect">
            <a:avLst/>
          </a:prstGeom>
        </p:spPr>
      </p:pic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FB1E2E55-20C5-44E4-8D32-373EC894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41222"/>
              </p:ext>
            </p:extLst>
          </p:nvPr>
        </p:nvGraphicFramePr>
        <p:xfrm>
          <a:off x="3097493" y="5771456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ACCUR</a:t>
                      </a:r>
                    </a:p>
                    <a:p>
                      <a:endParaRPr lang="en-US" dirty="0">
                        <a:solidFill>
                          <a:srgbClr val="99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0.7575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0.9138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0.6970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0.8929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sp>
        <p:nvSpPr>
          <p:cNvPr id="5122" name="Rectangle 463">
            <a:extLst>
              <a:ext uri="{FF2B5EF4-FFF2-40B4-BE49-F238E27FC236}">
                <a16:creationId xmlns:a16="http://schemas.microsoft.com/office/drawing/2014/main" id="{D13CB74E-F1E3-4B71-989E-2DB7DA98F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38" y="5985817"/>
            <a:ext cx="2710387" cy="116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b="1" dirty="0">
                <a:latin typeface="Arial" panose="020B0604020202020204" pitchFamily="34" charset="0"/>
              </a:rPr>
              <a:t>IBM Employee Attrition Dataset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Attrition: 84% NO / 16% YES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Age binned in 5-year ranges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More attrition &lt;= age 35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84D01DD8-5BFF-4060-B048-4018D42FF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Clip" r:id="rId6" imgW="20457143" imgH="13384127" progId="MS_ClipArt_Gallery.2">
                  <p:embed/>
                </p:oleObj>
              </mc:Choice>
              <mc:Fallback>
                <p:oleObj name="Clip" r:id="rId6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F6B338E1-B434-4A9C-B6B5-F7605DD0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98670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9E0700"/>
                </a:solidFill>
                <a:latin typeface="Arial" charset="0"/>
              </a:rPr>
              <a:t>Bias in Machine Learning: An Adversarial Approach</a:t>
            </a:r>
            <a:endParaRPr lang="en-US" altLang="en-US" sz="2600" b="1" dirty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Solange Garcia de Alford, Steven Hayden, Nicole Wittlin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6" name="Rectangle 104">
            <a:extLst>
              <a:ext uri="{FF2B5EF4-FFF2-40B4-BE49-F238E27FC236}">
                <a16:creationId xmlns:a16="http://schemas.microsoft.com/office/drawing/2014/main" id="{C6A8A0A0-5CBB-4B83-9CE0-E586AE9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127" name="Rectangle 459">
            <a:extLst>
              <a:ext uri="{FF2B5EF4-FFF2-40B4-BE49-F238E27FC236}">
                <a16:creationId xmlns:a16="http://schemas.microsoft.com/office/drawing/2014/main" id="{EE775E16-9FF1-4B13-9A40-AE2BB7AD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867150"/>
            <a:ext cx="4473575" cy="183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Adversarial learning can be leveraged to mitigate bias and unfairness.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Competing models of GAN, where Predictor (P) tries hinder Discriminator (D) with fake data, while feedback from D tries to hinder P prediction ability.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study: P -- predict employee prediction; D -- predict age.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Goal: improve group fairness via demographic parity (DP) (all equally likely of positive outcome </a:t>
            </a:r>
            <a:r>
              <a:rPr lang="en-US" altLang="en-US" sz="1200" dirty="0">
                <a:latin typeface="Arial" panose="020B0604020202020204" pitchFamily="34" charset="0"/>
              </a:rPr>
              <a:t>(TP + FP)</a:t>
            </a:r>
            <a:r>
              <a:rPr lang="en-US" altLang="en-US" sz="1200" b="1" dirty="0">
                <a:latin typeface="Arial" panose="020B0604020202020204" pitchFamily="34" charset="0"/>
              </a:rPr>
              <a:t>).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28" name="Rectangle 460">
            <a:extLst>
              <a:ext uri="{FF2B5EF4-FFF2-40B4-BE49-F238E27FC236}">
                <a16:creationId xmlns:a16="http://schemas.microsoft.com/office/drawing/2014/main" id="{00764842-2441-4D91-8BCF-737169DD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4" y="5884274"/>
            <a:ext cx="2710387" cy="38721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9" name="Rectangle 462">
            <a:extLst>
              <a:ext uri="{FF2B5EF4-FFF2-40B4-BE49-F238E27FC236}">
                <a16:creationId xmlns:a16="http://schemas.microsoft.com/office/drawing/2014/main" id="{CBC7A9AE-4D89-4133-A274-6B8979D1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646217"/>
            <a:ext cx="191480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Data Overview</a:t>
            </a:r>
          </a:p>
        </p:txBody>
      </p:sp>
      <p:sp>
        <p:nvSpPr>
          <p:cNvPr id="5130" name="Rectangle 470">
            <a:extLst>
              <a:ext uri="{FF2B5EF4-FFF2-40B4-BE49-F238E27FC236}">
                <a16:creationId xmlns:a16="http://schemas.microsoft.com/office/drawing/2014/main" id="{D4A51A71-CBB7-4082-B50D-4876A135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725" y="2001838"/>
            <a:ext cx="4468813" cy="20251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1" name="Rectangle 471">
            <a:extLst>
              <a:ext uri="{FF2B5EF4-FFF2-40B4-BE49-F238E27FC236}">
                <a16:creationId xmlns:a16="http://schemas.microsoft.com/office/drawing/2014/main" id="{BA2136AA-31BC-4A16-B0DE-C00C00CB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1800225"/>
            <a:ext cx="239911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Model Architecture</a:t>
            </a:r>
            <a:endParaRPr lang="en-US" altLang="en-US" sz="18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7162" tIns="77788" rIns="157162" bIns="77788"/>
              <a:lstStyle>
                <a:lvl1pPr marL="171450" indent="-17145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Baseline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r>
                  <a:rPr lang="en-US" altLang="en-US" sz="1200" dirty="0">
                    <a:latin typeface="Arial" panose="020B0604020202020204" pitchFamily="34" charset="0"/>
                  </a:rPr>
                  <a:t>Logistic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Adversarial Models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endParaRPr lang="en-US" altLang="en-US" sz="1200" b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blipFill>
                <a:blip r:embed="rId9"/>
                <a:stretch>
                  <a:fillRect b="-230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3" name="Rectangle 563">
            <a:extLst>
              <a:ext uri="{FF2B5EF4-FFF2-40B4-BE49-F238E27FC236}">
                <a16:creationId xmlns:a16="http://schemas.microsoft.com/office/drawing/2014/main" id="{71A915FF-65C8-4B8D-B527-5B744D39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3" y="5852338"/>
            <a:ext cx="2719035" cy="390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4" name="Rectangle 564">
            <a:extLst>
              <a:ext uri="{FF2B5EF4-FFF2-40B4-BE49-F238E27FC236}">
                <a16:creationId xmlns:a16="http://schemas.microsoft.com/office/drawing/2014/main" id="{03785F17-B5C3-467C-A97C-2C363888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938" y="5626533"/>
            <a:ext cx="2016386" cy="7110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Conclusions / Future Work</a:t>
            </a:r>
          </a:p>
        </p:txBody>
      </p:sp>
      <p:sp>
        <p:nvSpPr>
          <p:cNvPr id="5135" name="Rectangle 142">
            <a:extLst>
              <a:ext uri="{FF2B5EF4-FFF2-40B4-BE49-F238E27FC236}">
                <a16:creationId xmlns:a16="http://schemas.microsoft.com/office/drawing/2014/main" id="{765707B5-DB6E-4BF2-ABC1-212F010C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702944"/>
            <a:ext cx="4467225" cy="20288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7" name="Rectangle 458">
            <a:extLst>
              <a:ext uri="{FF2B5EF4-FFF2-40B4-BE49-F238E27FC236}">
                <a16:creationId xmlns:a16="http://schemas.microsoft.com/office/drawing/2014/main" id="{1B5923A1-5E3B-479A-B444-E25AF0B9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3497263"/>
            <a:ext cx="1633537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Main Topics</a:t>
            </a:r>
          </a:p>
        </p:txBody>
      </p:sp>
      <p:sp>
        <p:nvSpPr>
          <p:cNvPr id="5138" name="Rectangle 476">
            <a:extLst>
              <a:ext uri="{FF2B5EF4-FFF2-40B4-BE49-F238E27FC236}">
                <a16:creationId xmlns:a16="http://schemas.microsoft.com/office/drawing/2014/main" id="{0DAEAFC2-86F4-465A-924D-85491AA2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499" y="4267340"/>
            <a:ext cx="4468813" cy="1432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9" name="Rectangle 477">
            <a:extLst>
              <a:ext uri="{FF2B5EF4-FFF2-40B4-BE49-F238E27FC236}">
                <a16:creationId xmlns:a16="http://schemas.microsoft.com/office/drawing/2014/main" id="{81EF0CDE-D536-4638-BD2C-48108791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4039262"/>
            <a:ext cx="1150955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5140" name="Rectangle 478">
            <a:extLst>
              <a:ext uri="{FF2B5EF4-FFF2-40B4-BE49-F238E27FC236}">
                <a16:creationId xmlns:a16="http://schemas.microsoft.com/office/drawing/2014/main" id="{BFAF0C74-D9AD-488D-A445-CC556263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0581" y="4304013"/>
            <a:ext cx="4373796" cy="13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Improved DP</a:t>
            </a:r>
            <a:r>
              <a:rPr lang="en-US" altLang="en-US" sz="1200" dirty="0">
                <a:latin typeface="Arial" panose="020B0604020202020204" pitchFamily="34" charset="0"/>
              </a:rPr>
              <a:t>: range Pre-GAN for all groups between  94-100%; Post-GAN range 98-100%.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Small trade-off between Accuracy and Fairness Post-GAN: </a:t>
            </a:r>
            <a:r>
              <a:rPr lang="en-US" altLang="en-US" sz="1200" dirty="0">
                <a:latin typeface="Arial" panose="020B0604020202020204" pitchFamily="34" charset="0"/>
              </a:rPr>
              <a:t>accuracy decreased 2% but DP increased 6%. 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Demonstrate work beyond binary classes</a:t>
            </a:r>
            <a:r>
              <a:rPr lang="en-US" altLang="en-US" sz="1200" dirty="0">
                <a:latin typeface="Arial" panose="020B0604020202020204" pitchFamily="34" charset="0"/>
              </a:rPr>
              <a:t>: can work toward having more than one unprotected group.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See Results Chart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45" name="Rectangle 104">
            <a:extLst>
              <a:ext uri="{FF2B5EF4-FFF2-40B4-BE49-F238E27FC236}">
                <a16:creationId xmlns:a16="http://schemas.microsoft.com/office/drawing/2014/main" id="{FEE9BF51-1D77-47AF-931E-5A1315BD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2" y="6247598"/>
            <a:ext cx="271903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must be addressed in advance and throughout – NOT as an afterthought.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Re-run study with larger, real dataset and/or pre-processed data that balances attrition % or sampled differently.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Refine code with Early Stop, when the adversary has sufficiently mitigated bias and correlation is no longer detected in the adversarial model for Z(x), Age.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We CANNOT and MUST NOT replace the inquisitiveness, skepticism, mortal imagination and compassion that humans bring to bear on Machine Learning.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46" name="Rectangle 104">
            <a:extLst>
              <a:ext uri="{FF2B5EF4-FFF2-40B4-BE49-F238E27FC236}">
                <a16:creationId xmlns:a16="http://schemas.microsoft.com/office/drawing/2014/main" id="{B7CACB8B-484C-4079-A8A5-166A5F50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" y="2116138"/>
            <a:ext cx="4486632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is very prevalent, occurring in ML models at pre-process, in-process, post-process stages.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Examples of ML bias are widely known – COMPAS, Amazon hiring algorithm/resume scan, Word2Vec. Most are binary: protected class vs unprotected class.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 focuses on eliminating bias stemming from AGE when predicting employee attrition.</a:t>
            </a:r>
          </a:p>
        </p:txBody>
      </p:sp>
      <p:sp>
        <p:nvSpPr>
          <p:cNvPr id="5147" name="Rectangle 106">
            <a:extLst>
              <a:ext uri="{FF2B5EF4-FFF2-40B4-BE49-F238E27FC236}">
                <a16:creationId xmlns:a16="http://schemas.microsoft.com/office/drawing/2014/main" id="{7B85D486-AF30-4827-8A2A-DE3F7F8A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48" name="Rectangle 96">
            <a:extLst>
              <a:ext uri="{FF2B5EF4-FFF2-40B4-BE49-F238E27FC236}">
                <a16:creationId xmlns:a16="http://schemas.microsoft.com/office/drawing/2014/main" id="{D35AE2A0-A5B4-4CC5-A00F-C5328322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738313"/>
            <a:ext cx="166370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pic>
        <p:nvPicPr>
          <p:cNvPr id="40" name="Picture 39" descr="A picture containing outdoor, riding, person, skiing&#10;&#10;Description automatically generated">
            <a:extLst>
              <a:ext uri="{FF2B5EF4-FFF2-40B4-BE49-F238E27FC236}">
                <a16:creationId xmlns:a16="http://schemas.microsoft.com/office/drawing/2014/main" id="{6A10EA0F-7CC1-4C7B-BD8C-4E010C80BA9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0838"/>
          <a:stretch/>
        </p:blipFill>
        <p:spPr>
          <a:xfrm>
            <a:off x="4980625" y="3994151"/>
            <a:ext cx="1967082" cy="67310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9DBB8-6007-4E40-BEA9-53B4B8FF3076}"/>
              </a:ext>
            </a:extLst>
          </p:cNvPr>
          <p:cNvCxnSpPr>
            <a:cxnSpLocks/>
          </p:cNvCxnSpPr>
          <p:nvPr/>
        </p:nvCxnSpPr>
        <p:spPr>
          <a:xfrm flipH="1">
            <a:off x="5120368" y="3879620"/>
            <a:ext cx="5264605" cy="14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7732BB-3A1D-4BFA-B2FC-BD1C0BF3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03337"/>
              </p:ext>
            </p:extLst>
          </p:nvPr>
        </p:nvGraphicFramePr>
        <p:xfrm>
          <a:off x="3078162" y="7835087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DEMO PARITY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0.9438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6FDAE8D-93EA-479D-A565-4DFDC367CE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8783" y="3930650"/>
            <a:ext cx="3200784" cy="1835738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499</Words>
  <Application>Microsoft Office PowerPoint</Application>
  <PresentationFormat>Custom</PresentationFormat>
  <Paragraphs>94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Desktop</vt:lpstr>
      <vt:lpstr>Clip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Hayden, Steven</cp:lastModifiedBy>
  <cp:revision>43</cp:revision>
  <dcterms:created xsi:type="dcterms:W3CDTF">2015-10-22T04:37:18Z</dcterms:created>
  <dcterms:modified xsi:type="dcterms:W3CDTF">2020-07-17T21:56:26Z</dcterms:modified>
</cp:coreProperties>
</file>