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257A1"/>
    <a:srgbClr val="011893"/>
    <a:srgbClr val="0432FF"/>
    <a:srgbClr val="FF6600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2473" autoAdjust="0"/>
  </p:normalViewPr>
  <p:slideViewPr>
    <p:cSldViewPr snapToGrid="0">
      <p:cViewPr varScale="1">
        <p:scale>
          <a:sx n="43" d="100"/>
          <a:sy n="43" d="100"/>
        </p:scale>
        <p:origin x="1450" y="26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21B2E0-6076-4483-95AC-DA8C25BC7F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3330B-E6BC-4219-B0B7-A45C63D30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697332-3A9B-41E4-8F39-44195472C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93A689-FE21-455C-99ED-97E63DCC24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2F338DA-31BB-4FDC-AA8A-ED60DA3E00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15A6-AE62-4660-A888-9B7860B40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5DE89B-47E3-4A7D-9D2D-98D4D6276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FE5D93-401C-4A7F-83E5-9BF486A79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073E7A-5C41-44DC-A752-2189F9EED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9C139F6A-3879-47D6-ABDA-29CFF80E1C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E8A18D-AF01-428B-848C-2F2E7BBA25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EE27FD-16D0-4BA3-A77D-A5C5A65AE6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3E4B170-4E8A-4454-8D5E-BEE79F49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6D8B6-E39A-438E-9E81-0A5E264D2AF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EE3DDC6-EAEC-4D52-9DE1-1C9081CB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142DB7-FEBB-4009-A09F-DC3430561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7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6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CC08B2-71F0-4E82-A4F0-893FC1C4C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FD9E99D-8099-4C99-B28E-876C0626B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D5DC6A0F-AD60-442C-9C91-62EB5E76F5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63B12-87F6-4967-8174-DA96222F69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8251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166B018-E523-49F1-9744-ED6DAFFA3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AEF4D28B-E846-4B78-8AF3-A5132F5FE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879" y="3963308"/>
            <a:ext cx="3089429" cy="1789316"/>
          </a:xfrm>
          <a:prstGeom prst="rect">
            <a:avLst/>
          </a:prstGeom>
        </p:spPr>
      </p:pic>
      <p:pic>
        <p:nvPicPr>
          <p:cNvPr id="9" name="Picture 8" descr="A picture containing object, clock, monitor, large&#10;&#10;Description automatically generated">
            <a:extLst>
              <a:ext uri="{FF2B5EF4-FFF2-40B4-BE49-F238E27FC236}">
                <a16:creationId xmlns:a16="http://schemas.microsoft.com/office/drawing/2014/main" id="{ECA20634-4CA1-4E12-9D7B-AD1427DEB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023" y="1701394"/>
            <a:ext cx="4622543" cy="207205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785620F-58AB-4B71-932A-71A30B18F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19" y="7137288"/>
            <a:ext cx="2738744" cy="1991328"/>
          </a:xfrm>
          <a:prstGeom prst="rect">
            <a:avLst/>
          </a:prstGeom>
        </p:spPr>
      </p:pic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FB1E2E55-20C5-44E4-8D32-373EC894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41222"/>
              </p:ext>
            </p:extLst>
          </p:nvPr>
        </p:nvGraphicFramePr>
        <p:xfrm>
          <a:off x="3097493" y="5771456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ACCUR</a:t>
                      </a:r>
                    </a:p>
                    <a:p>
                      <a:endParaRPr lang="en-US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0.8929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sp>
        <p:nvSpPr>
          <p:cNvPr id="5122" name="Rectangle 463">
            <a:extLst>
              <a:ext uri="{FF2B5EF4-FFF2-40B4-BE49-F238E27FC236}">
                <a16:creationId xmlns:a16="http://schemas.microsoft.com/office/drawing/2014/main" id="{D13CB74E-F1E3-4B71-989E-2DB7DA98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8" y="5985817"/>
            <a:ext cx="2710387" cy="11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IBM Employee Attrition Dataset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Attrition: 84% NO / 16% YES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Age binned in 5-year ranges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More attrition &lt;= age 35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4D01DD8-5BFF-4060-B048-4018D42F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Clip" r:id="rId7" imgW="20457143" imgH="13384127" progId="MS_ClipArt_Gallery.2">
                  <p:embed/>
                </p:oleObj>
              </mc:Choice>
              <mc:Fallback>
                <p:oleObj name="Clip" r:id="rId7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F6B338E1-B434-4A9C-B6B5-F7605DD0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98670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Bias in Machine Learning: An Adversarial Approach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Solange Garcia de Alford, Steven Hayden, Nicole Wittlin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C6A8A0A0-5CBB-4B83-9CE0-E586AE9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EE775E16-9FF1-4B13-9A40-AE2BB7A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Adversarial learning can be leveraged to mitigate bias and unfairness.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Competing models of GAN, where Predictor (P) tries hinder Discriminator (D) with fake data, while feedback from D tries to hinder P prediction ability.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study: P -- predict employee prediction; D -- predict age.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Goal: improve group fairness via demographic parity (DP) (all equally likely of positive outcome </a:t>
            </a:r>
            <a:r>
              <a:rPr lang="en-US" altLang="en-US" sz="1200" dirty="0">
                <a:latin typeface="Arial" panose="020B0604020202020204" pitchFamily="34" charset="0"/>
              </a:rPr>
              <a:t>(TP + FP)</a:t>
            </a:r>
            <a:r>
              <a:rPr lang="en-US" altLang="en-US" sz="1200" b="1" dirty="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00764842-2441-4D91-8BCF-737169DD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" y="5884274"/>
            <a:ext cx="2710387" cy="3872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CBC7A9AE-4D89-4133-A274-6B8979D1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646217"/>
            <a:ext cx="191480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Overview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D4A51A71-CBB7-4082-B50D-4876A13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0251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BA2136AA-31BC-4A16-B0DE-C00C00C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39911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 Architecture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7162" tIns="77788" rIns="157162" bIns="77788"/>
              <a:lstStyle>
                <a:lvl1pPr marL="171450" indent="-17145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Baseline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Logistic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Adversarial Models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endParaRPr lang="en-US" altLang="en-US" sz="12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blipFill>
                <a:blip r:embed="rId9"/>
                <a:stretch>
                  <a:fillRect b="-23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Rectangle 563">
            <a:extLst>
              <a:ext uri="{FF2B5EF4-FFF2-40B4-BE49-F238E27FC236}">
                <a16:creationId xmlns:a16="http://schemas.microsoft.com/office/drawing/2014/main" id="{71A915FF-65C8-4B8D-B527-5B744D39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3" y="5852338"/>
            <a:ext cx="2719035" cy="390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3785F17-B5C3-467C-A97C-2C363888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38" y="5626533"/>
            <a:ext cx="2016386" cy="711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 / Future Work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765707B5-DB6E-4BF2-ABC1-212F010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2944"/>
            <a:ext cx="4467225" cy="2028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B5923A1-5E3B-479A-B444-E25AF0B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0DAEAFC2-86F4-465A-924D-85491AA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499" y="4267340"/>
            <a:ext cx="4468813" cy="143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81EF0CDE-D536-4638-BD2C-481087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039262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BFAF0C74-D9AD-488D-A445-CC55626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581" y="4304013"/>
            <a:ext cx="4373796" cy="13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Improved DP</a:t>
            </a:r>
            <a:r>
              <a:rPr lang="en-US" altLang="en-US" sz="1200" dirty="0">
                <a:latin typeface="Arial" panose="020B0604020202020204" pitchFamily="34" charset="0"/>
              </a:rPr>
              <a:t>: range Pre-GAN for all groups between  94-100%; Post-GAN range 98-100%.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2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Demonstrate work beyond binary classes</a:t>
            </a:r>
            <a:r>
              <a:rPr lang="en-US" altLang="en-US" sz="1200" dirty="0">
                <a:latin typeface="Arial" panose="020B0604020202020204" pitchFamily="34" charset="0"/>
              </a:rPr>
              <a:t>: can work toward having more than one unprotected group.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See Results Chart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FEE9BF51-1D77-47AF-931E-5A1315B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2" y="6247598"/>
            <a:ext cx="271903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must be addressed in advance and throughout – NOT as an afterthought.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Re-run study with larger, real dataset and/or pre-processed data that balances attrition % or sampled differently.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Refine code with Early Stop, when the adversary has sufficiently mitigated bias and correlation is no longer detected in the adversarial model for Z(x), Age.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CANNOT and MUST NOT replace the inquisitiveness, skepticism, mortal imagination and compassion that humans bring to bear to on ML.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B7CACB8B-484C-4079-A8A5-166A5F50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2116138"/>
            <a:ext cx="448663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is very prevalent, occurring in ML models at pre-process, in-process, post-process stages.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Examples of ML bias are widely known – COMPAS, Amazon hiring algorithm/resume scan, Word2Vec. Most are binary: protected class vs unprotected class.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 focuses on eliminating bias stemming from AGE when predicting employee attrition.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7B85D486-AF30-4827-8A2A-DE3F7F8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D35AE2A0-A5B4-4CC5-A00F-C532832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40" name="Picture 39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6A10EA0F-7CC1-4C7B-BD8C-4E010C80BA9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0838"/>
          <a:stretch/>
        </p:blipFill>
        <p:spPr>
          <a:xfrm>
            <a:off x="4980625" y="3994151"/>
            <a:ext cx="1967082" cy="67310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9DBB8-6007-4E40-BEA9-53B4B8FF3076}"/>
              </a:ext>
            </a:extLst>
          </p:cNvPr>
          <p:cNvCxnSpPr>
            <a:cxnSpLocks/>
          </p:cNvCxnSpPr>
          <p:nvPr/>
        </p:nvCxnSpPr>
        <p:spPr>
          <a:xfrm flipH="1">
            <a:off x="5120368" y="3879620"/>
            <a:ext cx="5264605" cy="14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7732BB-3A1D-4BFA-B2FC-BD1C0BF3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3337"/>
              </p:ext>
            </p:extLst>
          </p:nvPr>
        </p:nvGraphicFramePr>
        <p:xfrm>
          <a:off x="3078162" y="7835087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DEMO PARITY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0.9438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499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Nicole Wittlin</cp:lastModifiedBy>
  <cp:revision>40</cp:revision>
  <dcterms:created xsi:type="dcterms:W3CDTF">2015-10-22T04:37:18Z</dcterms:created>
  <dcterms:modified xsi:type="dcterms:W3CDTF">2020-07-17T01:29:19Z</dcterms:modified>
</cp:coreProperties>
</file>