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9" r:id="rId3"/>
    <p:sldId id="270" r:id="rId4"/>
    <p:sldId id="257" r:id="rId5"/>
    <p:sldId id="271" r:id="rId6"/>
    <p:sldId id="258" r:id="rId7"/>
    <p:sldId id="267" r:id="rId8"/>
    <p:sldId id="272" r:id="rId9"/>
    <p:sldId id="273" r:id="rId10"/>
    <p:sldId id="259" r:id="rId11"/>
    <p:sldId id="260" r:id="rId12"/>
    <p:sldId id="274" r:id="rId13"/>
    <p:sldId id="266" r:id="rId14"/>
    <p:sldId id="261" r:id="rId15"/>
    <p:sldId id="262" r:id="rId16"/>
    <p:sldId id="263" r:id="rId17"/>
    <p:sldId id="264" r:id="rId18"/>
    <p:sldId id="277" r:id="rId19"/>
    <p:sldId id="278" r:id="rId20"/>
    <p:sldId id="279"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85429" autoAdjust="0"/>
  </p:normalViewPr>
  <p:slideViewPr>
    <p:cSldViewPr snapToGrid="0" snapToObjects="1">
      <p:cViewPr varScale="1">
        <p:scale>
          <a:sx n="58" d="100"/>
          <a:sy n="58" d="100"/>
        </p:scale>
        <p:origin x="151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dgm:spPr/>
      <dgm:t>
        <a:bodyPr/>
        <a:lstStyle/>
        <a:p>
          <a:r>
            <a:rPr lang="en-US" dirty="0"/>
            <a:t>In-Processing</a:t>
          </a: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dgm:spPr/>
    </dgm:pt>
    <dgm:pt modelId="{E8DAAFF4-B51A-4838-B98B-32E7AFD5FF83}" type="pres">
      <dgm:prSet presAssocID="{531EB079-FD62-4F5B-B282-C4C48894B5EE}" presName="txNode" presStyleLbl="fgAcc1" presStyleIdx="0" presStyleCnt="3">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dgm:spPr/>
    </dgm:pt>
    <dgm:pt modelId="{5A64169B-0D79-4457-8361-473A86DEF1B5}" type="pres">
      <dgm:prSet presAssocID="{9D8E3185-48A8-4297-9132-A8102A3DBBDB}" presName="txNode" presStyleLbl="fgAcc1" presStyleIdx="2" presStyleCnt="3">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rgbClr val="FF0000"/>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92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62015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Pre-Processing</a:t>
          </a:r>
        </a:p>
      </dsp:txBody>
      <dsp:txXfrm>
        <a:off x="646406" y="1987841"/>
        <a:ext cx="1908386" cy="843828"/>
      </dsp:txXfrm>
    </dsp:sp>
    <dsp:sp modelId="{ADD4FB50-9602-4448-8D9C-B614072F0714}">
      <dsp:nvSpPr>
        <dsp:cNvPr id="0" name=""/>
        <dsp:cNvSpPr/>
      </dsp:nvSpPr>
      <dsp:spPr>
        <a:xfrm>
          <a:off x="2653289"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272518"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In-Processing</a:t>
          </a:r>
        </a:p>
      </dsp:txBody>
      <dsp:txXfrm>
        <a:off x="3298771" y="1987841"/>
        <a:ext cx="1908386" cy="843828"/>
      </dsp:txXfrm>
    </dsp:sp>
    <dsp:sp modelId="{4D194263-40D2-475F-BEA4-9CA0A462AA83}">
      <dsp:nvSpPr>
        <dsp:cNvPr id="0" name=""/>
        <dsp:cNvSpPr/>
      </dsp:nvSpPr>
      <dsp:spPr>
        <a:xfrm>
          <a:off x="5305654" y="1737504"/>
          <a:ext cx="2322109" cy="89633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5924883" y="1961588"/>
          <a:ext cx="1960892" cy="8963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Post-Processing</a:t>
          </a:r>
        </a:p>
      </dsp:txBody>
      <dsp:txXfrm>
        <a:off x="5951136" y="1987841"/>
        <a:ext cx="1908386" cy="84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a:p>
        </p:txBody>
      </p:sp>
    </p:spTree>
    <p:extLst>
      <p:ext uri="{BB962C8B-B14F-4D97-AF65-F5344CB8AC3E}">
        <p14:creationId xmlns:p14="http://schemas.microsoft.com/office/powerpoint/2010/main" val="274008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a:p>
        </p:txBody>
      </p:sp>
    </p:spTree>
    <p:extLst>
      <p:ext uri="{BB962C8B-B14F-4D97-AF65-F5344CB8AC3E}">
        <p14:creationId xmlns:p14="http://schemas.microsoft.com/office/powerpoint/2010/main" val="58283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a:p>
        </p:txBody>
      </p:sp>
    </p:spTree>
    <p:extLst>
      <p:ext uri="{BB962C8B-B14F-4D97-AF65-F5344CB8AC3E}">
        <p14:creationId xmlns:p14="http://schemas.microsoft.com/office/powerpoint/2010/main" val="302140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prediction algorithm is the same as in our baseline  except the weights are modified from the MSE loss function as well as its original loss function .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29041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20</a:t>
            </a:fld>
            <a:endParaRPr lang="en-US"/>
          </a:p>
        </p:txBody>
      </p:sp>
    </p:spTree>
    <p:extLst>
      <p:ext uri="{BB962C8B-B14F-4D97-AF65-F5344CB8AC3E}">
        <p14:creationId xmlns:p14="http://schemas.microsoft.com/office/powerpoint/2010/main" val="74016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ya-webdesign.com/imgdownloa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Understand Employee Attrition</a:t>
            </a:r>
          </a:p>
          <a:p>
            <a:pPr lvl="1"/>
            <a:r>
              <a:rPr lang="en-US" sz="2000" dirty="0">
                <a:solidFill>
                  <a:schemeClr val="tx1"/>
                </a:solidFill>
              </a:rPr>
              <a:t>Protected attributes </a:t>
            </a:r>
          </a:p>
          <a:p>
            <a:pPr lvl="1"/>
            <a:r>
              <a:rPr lang="en-US" sz="2000" dirty="0">
                <a:solidFill>
                  <a:schemeClr val="tx1"/>
                </a:solidFill>
              </a:rPr>
              <a:t>Dropping protected attributes </a:t>
            </a:r>
          </a:p>
          <a:p>
            <a:pPr lvl="1"/>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405849"/>
            <a:ext cx="5203631" cy="3927853"/>
          </a:xfrm>
          <a:prstGeom prst="rect">
            <a:avLst/>
          </a:prstGeom>
        </p:spPr>
      </p:pic>
      <p:pic>
        <p:nvPicPr>
          <p:cNvPr id="6" name="Picture 5">
            <a:extLst>
              <a:ext uri="{FF2B5EF4-FFF2-40B4-BE49-F238E27FC236}">
                <a16:creationId xmlns:a16="http://schemas.microsoft.com/office/drawing/2014/main" id="{C3417FC0-90B7-41F0-B8E2-44E7EC94EE32}"/>
              </a:ext>
            </a:extLst>
          </p:cNvPr>
          <p:cNvPicPr>
            <a:picLocks noChangeAspect="1"/>
          </p:cNvPicPr>
          <p:nvPr/>
        </p:nvPicPr>
        <p:blipFill>
          <a:blip r:embed="rId4"/>
          <a:stretch>
            <a:fillRect/>
          </a:stretch>
        </p:blipFill>
        <p:spPr>
          <a:xfrm>
            <a:off x="5776965" y="2201663"/>
            <a:ext cx="3110898"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3023371" y="1241610"/>
            <a:ext cx="3097258" cy="369332"/>
          </a:xfrm>
          <a:prstGeom prst="rect">
            <a:avLst/>
          </a:prstGeom>
        </p:spPr>
        <p:txBody>
          <a:bodyPr wrap="none">
            <a:spAutoFit/>
          </a:bodyPr>
          <a:lstStyle/>
          <a:p>
            <a:r>
              <a:rPr lang="en-US" dirty="0"/>
              <a:t>Understand Employee Attrition</a:t>
            </a:r>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0" advClick="0" advTm="20000"/>
    </mc:Choice>
    <mc:Fallback xmlns="">
      <p:transition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1800" dirty="0">
                <a:solidFill>
                  <a:schemeClr val="tx1"/>
                </a:solidFill>
              </a:rPr>
              <a:t>Age(</a:t>
            </a:r>
            <a:r>
              <a:rPr lang="en-US" sz="1800" i="1" dirty="0">
                <a:solidFill>
                  <a:schemeClr val="tx1"/>
                </a:solidFill>
              </a:rPr>
              <a:t>Z</a:t>
            </a:r>
            <a:r>
              <a:rPr lang="en-US" sz="1800" dirty="0">
                <a:solidFill>
                  <a:schemeClr val="tx1"/>
                </a:solidFill>
              </a:rPr>
              <a:t>) is protected </a:t>
            </a:r>
          </a:p>
          <a:p>
            <a:pPr lvl="1"/>
            <a:r>
              <a:rPr lang="en-US" sz="1800" dirty="0">
                <a:solidFill>
                  <a:schemeClr val="tx1"/>
                </a:solidFill>
              </a:rPr>
              <a:t>Age(</a:t>
            </a:r>
            <a:r>
              <a:rPr lang="en-US" sz="1800" i="1" dirty="0">
                <a:solidFill>
                  <a:schemeClr val="tx1"/>
                </a:solidFill>
              </a:rPr>
              <a:t>Z</a:t>
            </a:r>
            <a:r>
              <a:rPr lang="en-US" sz="1800" dirty="0">
                <a:solidFill>
                  <a:schemeClr val="tx1"/>
                </a:solidFill>
              </a:rPr>
              <a:t>) Correlated with explanatory (X) of predictor model </a:t>
            </a:r>
          </a:p>
          <a:p>
            <a:endParaRPr lang="en-US" dirty="0"/>
          </a:p>
          <a:p>
            <a:r>
              <a:rPr lang="en-US" dirty="0"/>
              <a:t>Goals</a:t>
            </a:r>
          </a:p>
          <a:p>
            <a:pPr lvl="1"/>
            <a:r>
              <a:rPr lang="en-US" sz="1800" dirty="0">
                <a:solidFill>
                  <a:schemeClr val="tx1"/>
                </a:solidFill>
              </a:rPr>
              <a:t>Demographic Parity</a:t>
            </a:r>
          </a:p>
          <a:p>
            <a:pPr lvl="2"/>
            <a:r>
              <a:rPr lang="en-US" sz="1400" dirty="0">
                <a:solidFill>
                  <a:schemeClr val="tx1"/>
                </a:solidFill>
              </a:rPr>
              <a:t>Both protected and unprotected classes receive a positive outcome at equal rates.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Baseline</a:t>
                </a:r>
              </a:p>
              <a:p>
                <a:r>
                  <a:rPr lang="en-US" dirty="0"/>
                  <a:t>Logistic model </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𝐴𝑡𝑡𝑟𝑖𝑡𝑖𝑜𝑛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𝑛</m:t>
                            </m:r>
                          </m:sub>
                        </m:sSub>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𝜀</m:t>
                    </m:r>
                  </m:oMath>
                </a14:m>
                <a:endParaRPr lang="en-US" dirty="0"/>
              </a:p>
              <a:p>
                <a:r>
                  <a:rPr lang="en-US" dirty="0"/>
                  <a:t>Binary Cross-Entropy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Baseline</a:t>
                </a:r>
              </a:p>
              <a:p>
                <a:pPr lvl="1"/>
                <a:r>
                  <a:rPr lang="en-US" dirty="0">
                    <a:solidFill>
                      <a:schemeClr val="tx1"/>
                    </a:solidFill>
                  </a:rPr>
                  <a:t>Logistic model </a:t>
                </a: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endParaRPr lang="en-US" dirty="0"/>
              </a:p>
              <a:p>
                <a:r>
                  <a:rPr lang="en-US" dirty="0"/>
                  <a:t>Adversarial Architecture</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𝑦</m:t>
                            </m:r>
                          </m:e>
                        </m:acc>
                      </m:e>
                      <m:sub>
                        <m:r>
                          <a:rPr lang="en-US" i="1">
                            <a:solidFill>
                              <a:schemeClr val="tx1"/>
                            </a:solidFill>
                            <a:latin typeface="Cambria Math" panose="02040503050406030204" pitchFamily="18" charset="0"/>
                          </a:rPr>
                          <m:t>𝐴𝑡𝑡𝑟𝑖𝑡𝑖𝑜𝑛</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𝐴</m:t>
                            </m:r>
                          </m:e>
                        </m:acc>
                      </m:e>
                      <m:sub>
                        <m:r>
                          <a:rPr lang="en-US" i="1">
                            <a:solidFill>
                              <a:schemeClr val="tx1"/>
                            </a:solidFill>
                            <a:latin typeface="Cambria Math" panose="02040503050406030204" pitchFamily="18" charset="0"/>
                          </a:rPr>
                          <m:t>𝐴𝑔𝑒</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𝑛</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𝜀</m:t>
                    </m:r>
                  </m:oMath>
                </a14:m>
                <a:endParaRPr lang="en-US" dirty="0">
                  <a:solidFill>
                    <a:schemeClr val="tx1"/>
                  </a:solidFill>
                </a:endParaRPr>
              </a:p>
              <a:p>
                <a:pPr lvl="1"/>
                <a14:m>
                  <m:oMath xmlns:m="http://schemas.openxmlformats.org/officeDocument/2006/math">
                    <m:r>
                      <a:rPr lang="en-US" i="1">
                        <a:solidFill>
                          <a:schemeClr val="tx1"/>
                        </a:solidFill>
                        <a:latin typeface="Cambria Math" panose="02040503050406030204" pitchFamily="18" charset="0"/>
                      </a:rPr>
                      <m:t>𝐿𝑜𝑠𝑠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nary>
                      <m:naryPr>
                        <m:chr m:val="∑"/>
                        <m:limLoc m:val="undOvr"/>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𝑌</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2</m:t>
                            </m:r>
                          </m:sup>
                        </m:sSup>
                      </m:e>
                    </m:nary>
                  </m:oMath>
                </a14:m>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77" t="-29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0" advClick="0" advTm="45000"/>
    </mc:Choice>
    <mc:Fallback xmlns="">
      <p:transition advClick="0" advTm="4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870550"/>
          </a:xfrm>
        </p:spPr>
        <p:txBody>
          <a:bodyPr>
            <a:normAutofit fontScale="90000"/>
          </a:bodyPr>
          <a:lstStyle/>
          <a:p>
            <a:pPr algn="l"/>
            <a:r>
              <a:rPr lang="en-US" dirty="0"/>
              <a:t>Experiment - Results (accuracy)</a:t>
            </a:r>
          </a:p>
        </p:txBody>
      </p:sp>
      <p:sp>
        <p:nvSpPr>
          <p:cNvPr id="3" name="Content Placeholder 2"/>
          <p:cNvSpPr>
            <a:spLocks noGrp="1"/>
          </p:cNvSpPr>
          <p:nvPr>
            <p:ph idx="1"/>
          </p:nvPr>
        </p:nvSpPr>
        <p:spPr>
          <a:xfrm>
            <a:off x="628650" y="1235678"/>
            <a:ext cx="7886700" cy="4769706"/>
          </a:xfrm>
        </p:spPr>
        <p:txBody>
          <a:bodyPr>
            <a:normAutofit/>
          </a:bodyPr>
          <a:lstStyle/>
          <a:p>
            <a:r>
              <a:rPr lang="en-US" sz="2400" dirty="0"/>
              <a:t>Results from the GAN model were compared to the baseline model</a:t>
            </a:r>
          </a:p>
          <a:p>
            <a:endParaRPr lang="en-US" sz="2400" dirty="0"/>
          </a:p>
          <a:p>
            <a:pPr marL="0" indent="0">
              <a:buNone/>
            </a:pPr>
            <a:br>
              <a:rPr lang="en-US" sz="2400" dirty="0"/>
            </a:br>
            <a:br>
              <a:rPr lang="en-US" sz="2400" dirty="0"/>
            </a:br>
            <a:endParaRPr lang="en-US" sz="2400" dirty="0"/>
          </a:p>
          <a:p>
            <a:r>
              <a:rPr lang="en-US" sz="2400" dirty="0"/>
              <a:t>Accuracy in both models was expected to be similar</a:t>
            </a:r>
          </a:p>
          <a:p>
            <a:pPr lvl="1"/>
            <a:r>
              <a:rPr lang="en-US" sz="2400" dirty="0"/>
              <a:t>Groups less than 35 and our older population over 50, resulted in a lower accuracy on Attrition</a:t>
            </a:r>
            <a:br>
              <a:rPr lang="en-US" sz="2400" dirty="0"/>
            </a:br>
            <a:endParaRPr lang="en-US" sz="2400" dirty="0"/>
          </a:p>
          <a:p>
            <a:pPr lvl="2"/>
            <a:r>
              <a:rPr lang="en-US" dirty="0"/>
              <a:t>Attributed this to the fact that the data set had a larger population in the middle age groups.</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2"/>
          <a:stretch>
            <a:fillRect/>
          </a:stretch>
        </p:blipFill>
        <p:spPr>
          <a:xfrm>
            <a:off x="1346885" y="2071593"/>
            <a:ext cx="6796989" cy="1123769"/>
          </a:xfrm>
          <a:prstGeom prst="rect">
            <a:avLst/>
          </a:prstGeom>
        </p:spPr>
      </p:pic>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844572"/>
            <a:ext cx="8463805" cy="5245305"/>
          </a:xfrm>
        </p:spPr>
        <p:txBody>
          <a:bodyPr>
            <a:normAutofit/>
          </a:bodyPr>
          <a:lstStyle/>
          <a:p>
            <a:r>
              <a:rPr lang="en-US" sz="2800" dirty="0"/>
              <a:t>No protected or unprotected groups</a:t>
            </a:r>
            <a:br>
              <a:rPr lang="en-US" sz="2800" dirty="0"/>
            </a:br>
            <a:endParaRPr lang="en-US" sz="2800" dirty="0"/>
          </a:p>
          <a:p>
            <a:r>
              <a:rPr lang="en-US" sz="2800" dirty="0"/>
              <a:t>Compared fairness across age groups </a:t>
            </a:r>
            <a:br>
              <a:rPr lang="en-US" sz="2800" dirty="0"/>
            </a:br>
            <a:endParaRPr lang="en-US" sz="2800" dirty="0"/>
          </a:p>
          <a:p>
            <a:r>
              <a:rPr lang="en-US" sz="2800" dirty="0"/>
              <a:t>Demographic parity is achieved when</a:t>
            </a:r>
          </a:p>
          <a:p>
            <a:pPr lvl="1"/>
            <a:r>
              <a:rPr lang="en-US" dirty="0"/>
              <a:t>Each group has equal likelihood to be assigned a positive outcome</a:t>
            </a:r>
          </a:p>
          <a:p>
            <a:pPr lvl="1"/>
            <a:r>
              <a:rPr lang="en-US" dirty="0"/>
              <a:t>If the proportion of positive predictions in the subgroups are closed to each other</a:t>
            </a:r>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111211" y="143432"/>
            <a:ext cx="8847437" cy="701140"/>
          </a:xfrm>
        </p:spPr>
        <p:txBody>
          <a:bodyPr>
            <a:normAutofit/>
          </a:bodyPr>
          <a:lstStyle/>
          <a:p>
            <a:pPr algn="l"/>
            <a:r>
              <a:rPr lang="en-US" sz="3200" dirty="0"/>
              <a:t>Experiment - Results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2"/>
          <a:stretch>
            <a:fillRect/>
          </a:stretch>
        </p:blipFill>
        <p:spPr>
          <a:xfrm>
            <a:off x="285585" y="4957223"/>
            <a:ext cx="8572825" cy="1201848"/>
          </a:xfrm>
          <a:prstGeom prst="rect">
            <a:avLst/>
          </a:prstGeom>
        </p:spPr>
      </p:pic>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We would like to have seen a more balanced distribution across age groups in the data</a:t>
            </a:r>
            <a:br>
              <a:rPr lang="en-US" dirty="0"/>
            </a:br>
            <a:endParaRPr lang="en-US" dirty="0"/>
          </a:p>
          <a:p>
            <a:pPr lvl="1"/>
            <a:r>
              <a:rPr lang="en-US" dirty="0"/>
              <a:t>No significant pre-processing on the data (perhaps as a future exercise) </a:t>
            </a:r>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
        <p:nvSpPr>
          <p:cNvPr id="7" name="Title 1">
            <a:extLst>
              <a:ext uri="{FF2B5EF4-FFF2-40B4-BE49-F238E27FC236}">
                <a16:creationId xmlns:a16="http://schemas.microsoft.com/office/drawing/2014/main" id="{F8ED518E-C291-4F05-837A-F2C732F59687}"/>
              </a:ext>
            </a:extLst>
          </p:cNvPr>
          <p:cNvSpPr txBox="1">
            <a:spLocks/>
          </p:cNvSpPr>
          <p:nvPr/>
        </p:nvSpPr>
        <p:spPr>
          <a:xfrm>
            <a:off x="296563" y="245762"/>
            <a:ext cx="8847437" cy="8705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a:lstStyle>
          <a:p>
            <a:pPr algn="l"/>
            <a:r>
              <a:rPr lang="en-US" sz="3200" dirty="0"/>
              <a:t>Experiment - Results (Group Alignment)</a:t>
            </a:r>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432"/>
            <a:ext cx="7886700" cy="498594"/>
          </a:xfrm>
        </p:spPr>
        <p:txBody>
          <a:bodyPr>
            <a:normAutofit fontScale="90000"/>
          </a:bodyPr>
          <a:lstStyle/>
          <a:p>
            <a:pPr algn="l"/>
            <a:r>
              <a:rPr lang="en-US" dirty="0"/>
              <a:t>Experiment Results - Accuracy</a:t>
            </a:r>
          </a:p>
        </p:txBody>
      </p:sp>
      <p:sp>
        <p:nvSpPr>
          <p:cNvPr id="3" name="Content Placeholder 2"/>
          <p:cNvSpPr>
            <a:spLocks noGrp="1"/>
          </p:cNvSpPr>
          <p:nvPr>
            <p:ph idx="1"/>
          </p:nvPr>
        </p:nvSpPr>
        <p:spPr>
          <a:xfrm>
            <a:off x="628649" y="1235678"/>
            <a:ext cx="8155427" cy="4769706"/>
          </a:xfrm>
        </p:spPr>
        <p:txBody>
          <a:bodyPr>
            <a:normAutofit/>
          </a:bodyPr>
          <a:lstStyle/>
          <a:p>
            <a:r>
              <a:rPr lang="en-US" sz="2400" dirty="0"/>
              <a:t>Accuracy from the GAN model was compared to the baseline model</a:t>
            </a:r>
          </a:p>
          <a:p>
            <a:endParaRPr lang="en-US" sz="2400" dirty="0"/>
          </a:p>
          <a:p>
            <a:pPr marL="0" indent="0">
              <a:buNone/>
            </a:pPr>
            <a:br>
              <a:rPr lang="en-US" sz="2400" dirty="0"/>
            </a:br>
            <a:endParaRPr lang="en-US" sz="2400" dirty="0"/>
          </a:p>
          <a:p>
            <a:r>
              <a:rPr lang="en-US" sz="2400" dirty="0"/>
              <a:t>Accuracy in both models was expected to be similar</a:t>
            </a:r>
          </a:p>
          <a:p>
            <a:pPr lvl="1"/>
            <a:r>
              <a:rPr lang="en-US" sz="2000" dirty="0"/>
              <a:t>Groups less than 35 and our older population over 50, resulted in a lower accuracy on Attrition</a:t>
            </a:r>
          </a:p>
          <a:p>
            <a:pPr lvl="2"/>
            <a:r>
              <a:rPr lang="en-US" sz="2000" dirty="0"/>
              <a:t>Attributed this to the fact that the data set had a larger population in the middle age groups</a:t>
            </a:r>
            <a:br>
              <a:rPr lang="en-US" dirty="0"/>
            </a:br>
            <a:endParaRPr lang="en-US" dirty="0"/>
          </a:p>
          <a:p>
            <a:r>
              <a:rPr lang="en-US" sz="2400" dirty="0"/>
              <a:t>Yet accuracy from GAN model, as expected, was lower</a:t>
            </a:r>
          </a:p>
          <a:p>
            <a:pPr lvl="1"/>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2"/>
          <a:stretch>
            <a:fillRect/>
          </a:stretch>
        </p:blipFill>
        <p:spPr>
          <a:xfrm>
            <a:off x="1346885" y="1886768"/>
            <a:ext cx="6796989" cy="1123769"/>
          </a:xfrm>
          <a:prstGeom prst="rect">
            <a:avLst/>
          </a:prstGeom>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096" y="1016359"/>
            <a:ext cx="8463805" cy="3215173"/>
          </a:xfrm>
        </p:spPr>
        <p:txBody>
          <a:bodyPr>
            <a:normAutofit fontScale="92500" lnSpcReduction="20000"/>
          </a:bodyPr>
          <a:lstStyle/>
          <a:p>
            <a:pPr marL="0" indent="0" algn="ctr">
              <a:buNone/>
            </a:pPr>
            <a:r>
              <a:rPr lang="en-US" sz="2400" b="1" dirty="0">
                <a:solidFill>
                  <a:srgbClr val="C00000"/>
                </a:solidFill>
              </a:rPr>
              <a:t>Fairness</a:t>
            </a:r>
          </a:p>
          <a:p>
            <a:pPr marL="0" indent="0" algn="ctr">
              <a:buNone/>
            </a:pPr>
            <a:endParaRPr lang="en-US" sz="2400" b="1" dirty="0">
              <a:solidFill>
                <a:srgbClr val="C00000"/>
              </a:solidFill>
            </a:endParaRPr>
          </a:p>
          <a:p>
            <a:r>
              <a:rPr lang="en-US" sz="2400" dirty="0"/>
              <a:t>Fairness was compared across age groups in 5-year increments </a:t>
            </a:r>
          </a:p>
          <a:p>
            <a:pPr lvl="1"/>
            <a:r>
              <a:rPr lang="en-US" sz="2000" dirty="0"/>
              <a:t>No protected or unprotected groups</a:t>
            </a:r>
            <a:endParaRPr lang="en-US" dirty="0"/>
          </a:p>
          <a:p>
            <a:pPr marL="0" indent="0">
              <a:buNone/>
            </a:pPr>
            <a:endParaRPr lang="en-US" sz="2400" dirty="0"/>
          </a:p>
          <a:p>
            <a:r>
              <a:rPr lang="en-US" sz="2400" dirty="0"/>
              <a:t>Demographic parity is achieved when</a:t>
            </a:r>
          </a:p>
          <a:p>
            <a:pPr lvl="1"/>
            <a:r>
              <a:rPr lang="en-US" sz="2400" dirty="0"/>
              <a:t>Each group has equal likelihood to be assigned a positive outcome</a:t>
            </a:r>
          </a:p>
          <a:p>
            <a:pPr lvl="1"/>
            <a:r>
              <a:rPr lang="en-US" sz="2400" dirty="0"/>
              <a:t>If the proportion of positive predictions in the subgroups are closed to each other</a:t>
            </a:r>
          </a:p>
          <a:p>
            <a:pPr marL="457200" lvl="1" indent="0">
              <a:buNone/>
            </a:pP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40096" y="143432"/>
            <a:ext cx="8618552" cy="555496"/>
          </a:xfrm>
        </p:spPr>
        <p:txBody>
          <a:bodyPr>
            <a:normAutofit/>
          </a:bodyPr>
          <a:lstStyle/>
          <a:p>
            <a:pPr algn="l"/>
            <a:r>
              <a:rPr lang="en-US" sz="3200" dirty="0"/>
              <a:t>Experiment Results - Demographic Parity</a:t>
            </a:r>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2"/>
          <a:stretch>
            <a:fillRect/>
          </a:stretch>
        </p:blipFill>
        <p:spPr>
          <a:xfrm>
            <a:off x="285585" y="4494882"/>
            <a:ext cx="8572825" cy="1201848"/>
          </a:xfrm>
          <a:prstGeom prst="rect">
            <a:avLst/>
          </a:prstGeom>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2"/>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UNFAIR because it is 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391886" y="1382486"/>
            <a:ext cx="8382000" cy="4794477"/>
          </a:xfrm>
        </p:spPr>
        <p:txBody>
          <a:bodyPr>
            <a:normAutofit fontScale="92500" lnSpcReduction="20000"/>
          </a:bodyPr>
          <a:lstStyle/>
          <a:p>
            <a:r>
              <a:rPr lang="en-US" dirty="0"/>
              <a:t>We would like to have seen a more balanced distribution across age groups in the data</a:t>
            </a:r>
          </a:p>
          <a:p>
            <a:pPr lvl="1"/>
            <a:r>
              <a:rPr lang="en-US" dirty="0"/>
              <a:t>No significant pre-processing on the data perhaps as a future exercise</a:t>
            </a:r>
          </a:p>
          <a:p>
            <a:pPr lvl="1"/>
            <a:endParaRPr lang="en-US" dirty="0"/>
          </a:p>
          <a:p>
            <a:r>
              <a:rPr lang="en-US" sz="2800" dirty="0"/>
              <a:t>Based on the comparative analysis between the baseline model and the GAN model, we think we achieved demographic parity</a:t>
            </a:r>
          </a:p>
          <a:p>
            <a:endParaRPr lang="en-US" sz="2800" dirty="0"/>
          </a:p>
          <a:p>
            <a:r>
              <a:rPr lang="en-US" sz="2800" dirty="0"/>
              <a:t>Most of the adversarial debiasing work we found was focused on protected groups such as race, sex and gender bias, but focus of our work was Age, and how can age bias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0552"/>
            <a:ext cx="7886700" cy="568729"/>
          </a:xfrm>
        </p:spPr>
        <p:txBody>
          <a:bodyPr>
            <a:normAutofit fontScale="90000"/>
          </a:bodyPr>
          <a:lstStyle/>
          <a:p>
            <a:r>
              <a:rPr lang="en-US" dirty="0"/>
              <a:t>Conclusions</a:t>
            </a:r>
          </a:p>
        </p:txBody>
      </p:sp>
      <p:sp>
        <p:nvSpPr>
          <p:cNvPr id="3" name="Content Placeholder 2"/>
          <p:cNvSpPr>
            <a:spLocks noGrp="1"/>
          </p:cNvSpPr>
          <p:nvPr>
            <p:ph idx="1"/>
          </p:nvPr>
        </p:nvSpPr>
        <p:spPr>
          <a:xfrm>
            <a:off x="628650" y="1128409"/>
            <a:ext cx="8126244" cy="5048554"/>
          </a:xfrm>
        </p:spPr>
        <p:txBody>
          <a:bodyPr>
            <a:normAutofit fontScale="92500" lnSpcReduction="10000"/>
          </a:bodyPr>
          <a:lstStyle/>
          <a:p>
            <a:r>
              <a:rPr lang="en-US" sz="2400" dirty="0"/>
              <a:t>Another aspect of the code could be to refine it to create an “early stop” in the models when the adversary has sufficiently removed bias and correlation is no longer detected in the adversarial model for Z(X), Age of our input vector.</a:t>
            </a:r>
            <a:br>
              <a:rPr lang="en-US" sz="2400" dirty="0"/>
            </a:br>
            <a:endParaRPr lang="en-US" sz="2400" dirty="0"/>
          </a:p>
          <a:p>
            <a:r>
              <a:rPr lang="en-US" sz="2400" dirty="0"/>
              <a:t>Ultimately, the opportunity to mitigate bias in continuous variables using adversarial network architecture shows promise yet we cannot become complacent and confident that systems are unbiased and fair. </a:t>
            </a:r>
          </a:p>
          <a:p>
            <a:endParaRPr lang="en-US" sz="2400" dirty="0"/>
          </a:p>
          <a:p>
            <a:pPr marL="0" indent="0" algn="ctr">
              <a:buNone/>
            </a:pPr>
            <a:r>
              <a:rPr lang="en-US" sz="2400" b="1" dirty="0">
                <a:solidFill>
                  <a:srgbClr val="C00000"/>
                </a:solidFill>
              </a:rPr>
              <a:t>A great number of tool kits, packages, process interventions, new techniques, or improved data collection currently exist, but we cannot and must not replace the sensitivity to foresee decisions’ consequence, inquisitiveness, skepticism, mortal imagination, and compassion that humans bring to bear to on machine learning</a:t>
            </a:r>
          </a:p>
          <a:p>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pic>
        <p:nvPicPr>
          <p:cNvPr id="5" name="Content Placeholder 4">
            <a:extLst>
              <a:ext uri="{FF2B5EF4-FFF2-40B4-BE49-F238E27FC236}">
                <a16:creationId xmlns:a16="http://schemas.microsoft.com/office/drawing/2014/main" id="{7B978572-BCB9-4718-A746-164A053E70A0}"/>
              </a:ext>
            </a:extLst>
          </p:cNvPr>
          <p:cNvPicPr>
            <a:picLocks noGrp="1" noChangeAspect="1"/>
          </p:cNvPicPr>
          <p:nvPr>
            <p:ph idx="1"/>
          </p:nvPr>
        </p:nvPicPr>
        <p:blipFill>
          <a:blip r:embed="rId2"/>
          <a:stretch>
            <a:fillRect/>
          </a:stretch>
        </p:blipFill>
        <p:spPr>
          <a:xfrm>
            <a:off x="929755" y="2275464"/>
            <a:ext cx="2338999" cy="286064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3</a:t>
            </a:fld>
            <a:endParaRPr lang="en-US" dirty="0"/>
          </a:p>
        </p:txBody>
      </p:sp>
      <p:sp>
        <p:nvSpPr>
          <p:cNvPr id="7" name="TextBox 6">
            <a:extLst>
              <a:ext uri="{FF2B5EF4-FFF2-40B4-BE49-F238E27FC236}">
                <a16:creationId xmlns:a16="http://schemas.microsoft.com/office/drawing/2014/main" id="{8D4D3953-36F7-46D8-9C66-2A1FB16634B5}"/>
              </a:ext>
            </a:extLst>
          </p:cNvPr>
          <p:cNvSpPr txBox="1"/>
          <p:nvPr/>
        </p:nvSpPr>
        <p:spPr>
          <a:xfrm>
            <a:off x="930491" y="1727123"/>
            <a:ext cx="2338999" cy="584775"/>
          </a:xfrm>
          <a:prstGeom prst="rect">
            <a:avLst/>
          </a:prstGeom>
          <a:noFill/>
        </p:spPr>
        <p:txBody>
          <a:bodyPr wrap="square" rtlCol="0">
            <a:spAutoFit/>
          </a:bodyPr>
          <a:lstStyle/>
          <a:p>
            <a:pPr algn="ctr"/>
            <a:r>
              <a:rPr lang="en-US" sz="3200" dirty="0"/>
              <a:t>COMPAS</a:t>
            </a:r>
          </a:p>
        </p:txBody>
      </p:sp>
      <p:pic>
        <p:nvPicPr>
          <p:cNvPr id="8" name="Picture 7">
            <a:extLst>
              <a:ext uri="{FF2B5EF4-FFF2-40B4-BE49-F238E27FC236}">
                <a16:creationId xmlns:a16="http://schemas.microsoft.com/office/drawing/2014/main" id="{FB5D696C-4046-4507-9AF4-E0C9EB18FB9B}"/>
              </a:ext>
            </a:extLst>
          </p:cNvPr>
          <p:cNvPicPr>
            <a:picLocks noChangeAspect="1"/>
          </p:cNvPicPr>
          <p:nvPr/>
        </p:nvPicPr>
        <p:blipFill>
          <a:blip r:embed="rId3"/>
          <a:stretch>
            <a:fillRect/>
          </a:stretch>
        </p:blipFill>
        <p:spPr>
          <a:xfrm>
            <a:off x="605282" y="5170867"/>
            <a:ext cx="2963626" cy="1100036"/>
          </a:xfrm>
          <a:prstGeom prst="rect">
            <a:avLst/>
          </a:prstGeom>
        </p:spPr>
      </p:pic>
      <p:pic>
        <p:nvPicPr>
          <p:cNvPr id="10" name="Picture 9">
            <a:extLst>
              <a:ext uri="{FF2B5EF4-FFF2-40B4-BE49-F238E27FC236}">
                <a16:creationId xmlns:a16="http://schemas.microsoft.com/office/drawing/2014/main" id="{CBF0395D-F609-43B5-8ADC-F5C7D64EBACA}"/>
              </a:ext>
            </a:extLst>
          </p:cNvPr>
          <p:cNvPicPr>
            <a:picLocks noChangeAspect="1"/>
          </p:cNvPicPr>
          <p:nvPr/>
        </p:nvPicPr>
        <p:blipFill>
          <a:blip r:embed="rId4"/>
          <a:stretch>
            <a:fillRect/>
          </a:stretch>
        </p:blipFill>
        <p:spPr>
          <a:xfrm>
            <a:off x="5207755" y="4375396"/>
            <a:ext cx="2339000" cy="1034558"/>
          </a:xfrm>
          <a:prstGeom prst="rect">
            <a:avLst/>
          </a:prstGeom>
        </p:spPr>
      </p:pic>
      <p:sp>
        <p:nvSpPr>
          <p:cNvPr id="11" name="TextBox 10">
            <a:extLst>
              <a:ext uri="{FF2B5EF4-FFF2-40B4-BE49-F238E27FC236}">
                <a16:creationId xmlns:a16="http://schemas.microsoft.com/office/drawing/2014/main" id="{512506A1-EC34-4CB0-96C6-4A031AC97F0E}"/>
              </a:ext>
            </a:extLst>
          </p:cNvPr>
          <p:cNvSpPr txBox="1"/>
          <p:nvPr/>
        </p:nvSpPr>
        <p:spPr>
          <a:xfrm>
            <a:off x="3719743" y="2505670"/>
            <a:ext cx="5315023" cy="923330"/>
          </a:xfrm>
          <a:prstGeom prst="rect">
            <a:avLst/>
          </a:prstGeom>
          <a:noFill/>
        </p:spPr>
        <p:txBody>
          <a:bodyPr wrap="square" rtlCol="0">
            <a:spAutoFit/>
          </a:bodyPr>
          <a:lstStyle/>
          <a:p>
            <a:pPr algn="ctr"/>
            <a:r>
              <a:rPr lang="en-US" dirty="0"/>
              <a:t>Male : Doctor | Female : Nurse </a:t>
            </a:r>
          </a:p>
          <a:p>
            <a:pPr algn="ctr"/>
            <a:endParaRPr lang="en-US" dirty="0"/>
          </a:p>
          <a:p>
            <a:pPr algn="ctr"/>
            <a:r>
              <a:rPr lang="en-US" dirty="0"/>
              <a:t>Man : Computer Programmer | Woman : Homemaker</a:t>
            </a:r>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mc:Choice xmlns:p14="http://schemas.microsoft.com/office/powerpoint/2010/main" Requires="p14">
      <p:transition p14:dur="10" advClick="0" advTm="30000"/>
    </mc:Choice>
    <mc:Fallback>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4</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2"/>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10000"/>
    </mc:Choice>
    <mc:Fallback xmlns="">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graphicFrame>
        <p:nvGraphicFramePr>
          <p:cNvPr id="5" name="Diagram 4">
            <a:extLst>
              <a:ext uri="{FF2B5EF4-FFF2-40B4-BE49-F238E27FC236}">
                <a16:creationId xmlns:a16="http://schemas.microsoft.com/office/drawing/2014/main" id="{873D6E09-DE38-4B5C-B9D4-3655D9CE0160}"/>
              </a:ext>
            </a:extLst>
          </p:cNvPr>
          <p:cNvGraphicFramePr/>
          <p:nvPr>
            <p:extLst>
              <p:ext uri="{D42A27DB-BD31-4B8C-83A1-F6EECF244321}">
                <p14:modId xmlns:p14="http://schemas.microsoft.com/office/powerpoint/2010/main" val="2605382104"/>
              </p:ext>
            </p:extLst>
          </p:nvPr>
        </p:nvGraphicFramePr>
        <p:xfrm>
          <a:off x="699671" y="1685016"/>
          <a:ext cx="7886700" cy="4595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57A2D6D-F421-4A80-B0AC-466904103EC1}"/>
              </a:ext>
            </a:extLst>
          </p:cNvPr>
          <p:cNvSpPr txBox="1"/>
          <p:nvPr/>
        </p:nvSpPr>
        <p:spPr>
          <a:xfrm>
            <a:off x="2696592" y="2290439"/>
            <a:ext cx="3750815" cy="646331"/>
          </a:xfrm>
          <a:prstGeom prst="rect">
            <a:avLst/>
          </a:prstGeom>
          <a:noFill/>
        </p:spPr>
        <p:txBody>
          <a:bodyPr wrap="square" rtlCol="0">
            <a:spAutoFit/>
          </a:bodyPr>
          <a:lstStyle/>
          <a:p>
            <a:pPr algn="ctr"/>
            <a:r>
              <a:rPr lang="en-US" sz="3600" dirty="0">
                <a:solidFill>
                  <a:srgbClr val="FF0000"/>
                </a:solidFill>
              </a:rPr>
              <a:t>Intervention Points</a:t>
            </a:r>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2709977780"/>
              </p:ext>
            </p:extLst>
          </p:nvPr>
        </p:nvGraphicFramePr>
        <p:xfrm>
          <a:off x="628650" y="1825625"/>
          <a:ext cx="7886700" cy="2178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24941" y="4003829"/>
            <a:ext cx="274917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solidFill>
                  <a:srgbClr val="FF0000"/>
                </a:solidFill>
              </a:rPr>
              <a:t>Adversarial Debiasing</a:t>
            </a:r>
          </a:p>
          <a:p>
            <a:pPr marL="285750" indent="-285750">
              <a:buFont typeface="Arial" panose="020B0604020202020204" pitchFamily="34" charset="0"/>
              <a:buChar char="•"/>
            </a:pPr>
            <a:r>
              <a:rPr lang="en-US" dirty="0"/>
              <a:t>Prejudice Remover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sp>
        <p:nvSpPr>
          <p:cNvPr id="3" name="Content Placeholder 2"/>
          <p:cNvSpPr>
            <a:spLocks noGrp="1"/>
          </p:cNvSpPr>
          <p:nvPr>
            <p:ph idx="1"/>
          </p:nvPr>
        </p:nvSpPr>
        <p:spPr>
          <a:xfrm>
            <a:off x="6106381" y="4153826"/>
            <a:ext cx="2389758" cy="225117"/>
          </a:xfrm>
        </p:spPr>
        <p:txBody>
          <a:bodyPr>
            <a:normAutofit/>
          </a:bodyPr>
          <a:lstStyle/>
          <a:p>
            <a:pPr marL="0" indent="0">
              <a:buNone/>
            </a:pPr>
            <a:r>
              <a:rPr lang="en-US" sz="800" dirty="0">
                <a:hlinkClick r:id="rId2"/>
              </a:rPr>
              <a:t>https://ya-webdesign.com/imgdownload.html</a:t>
            </a:r>
            <a:endParaRPr lang="en-US" sz="800" dirty="0"/>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pic>
        <p:nvPicPr>
          <p:cNvPr id="6" name="Picture 5" descr="A picture containing outdoor, riding, person, skiing&#10;&#10;Description automatically generated">
            <a:extLst>
              <a:ext uri="{FF2B5EF4-FFF2-40B4-BE49-F238E27FC236}">
                <a16:creationId xmlns:a16="http://schemas.microsoft.com/office/drawing/2014/main" id="{A4EB3568-CE63-4E81-BEE0-37007E20007F}"/>
              </a:ext>
            </a:extLst>
          </p:cNvPr>
          <p:cNvPicPr>
            <a:picLocks noChangeAspect="1"/>
          </p:cNvPicPr>
          <p:nvPr/>
        </p:nvPicPr>
        <p:blipFill>
          <a:blip r:embed="rId3"/>
          <a:stretch>
            <a:fillRect/>
          </a:stretch>
        </p:blipFill>
        <p:spPr>
          <a:xfrm>
            <a:off x="2636668" y="416650"/>
            <a:ext cx="5771319" cy="3251447"/>
          </a:xfrm>
          <a:prstGeom prst="rect">
            <a:avLst/>
          </a:prstGeom>
        </p:spPr>
      </p:pic>
      <p:sp>
        <p:nvSpPr>
          <p:cNvPr id="7" name="TextBox 6">
            <a:extLst>
              <a:ext uri="{FF2B5EF4-FFF2-40B4-BE49-F238E27FC236}">
                <a16:creationId xmlns:a16="http://schemas.microsoft.com/office/drawing/2014/main" id="{92E7EE81-25E0-40DC-BD30-220A59DF4FD1}"/>
              </a:ext>
            </a:extLst>
          </p:cNvPr>
          <p:cNvSpPr txBox="1"/>
          <p:nvPr/>
        </p:nvSpPr>
        <p:spPr>
          <a:xfrm>
            <a:off x="363151" y="3045905"/>
            <a:ext cx="2380880" cy="369332"/>
          </a:xfrm>
          <a:prstGeom prst="rect">
            <a:avLst/>
          </a:prstGeom>
          <a:noFill/>
        </p:spPr>
        <p:txBody>
          <a:bodyPr wrap="square" rtlCol="0">
            <a:spAutoFit/>
          </a:bodyPr>
          <a:lstStyle/>
          <a:p>
            <a:r>
              <a:rPr lang="en-US" dirty="0"/>
              <a:t>Two competing modes</a:t>
            </a:r>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 Work</a:t>
            </a:r>
          </a:p>
        </p:txBody>
      </p:sp>
      <p:sp>
        <p:nvSpPr>
          <p:cNvPr id="3" name="Content Placeholder 2"/>
          <p:cNvSpPr>
            <a:spLocks noGrp="1"/>
          </p:cNvSpPr>
          <p:nvPr>
            <p:ph idx="1"/>
          </p:nvPr>
        </p:nvSpPr>
        <p:spPr/>
        <p:txBody>
          <a:bodyPr/>
          <a:lstStyle/>
          <a:p>
            <a:r>
              <a:rPr lang="en-US" dirty="0"/>
              <a:t>Overview of Zhang work</a:t>
            </a:r>
          </a:p>
          <a:p>
            <a:pPr lvl="1"/>
            <a:r>
              <a:rPr lang="en-US" sz="2000" dirty="0">
                <a:solidFill>
                  <a:schemeClr val="tx1"/>
                </a:solidFill>
              </a:rPr>
              <a:t>Adversarial model to remove bias in the prediction model</a:t>
            </a:r>
          </a:p>
          <a:p>
            <a:pPr lvl="1"/>
            <a:r>
              <a:rPr lang="en-US" sz="2000" dirty="0">
                <a:solidFill>
                  <a:schemeClr val="tx1"/>
                </a:solidFill>
              </a:rPr>
              <a:t>Probability distribution from prediction model to predict protected attribute </a:t>
            </a:r>
          </a:p>
          <a:p>
            <a:pPr lvl="1"/>
            <a:r>
              <a:rPr lang="en-US" sz="2000" dirty="0">
                <a:solidFill>
                  <a:schemeClr val="tx1"/>
                </a:solidFill>
              </a:rPr>
              <a:t>Binary protected class</a:t>
            </a:r>
          </a:p>
          <a:p>
            <a:pPr lvl="1"/>
            <a:endParaRPr lang="en-US" sz="20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1173</TotalTime>
  <Words>1110</Words>
  <Application>Microsoft Office PowerPoint</Application>
  <PresentationFormat>On-screen Show (4:3)</PresentationFormat>
  <Paragraphs>160</Paragraphs>
  <Slides>21</Slides>
  <Notes>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Bias in Machine Learning</vt:lpstr>
      <vt:lpstr>Bias in Machine Learning</vt:lpstr>
      <vt:lpstr>GAN Overview</vt:lpstr>
      <vt:lpstr>GAN Overview</vt:lpstr>
      <vt:lpstr>Inspiration Work</vt:lpstr>
      <vt:lpstr>Experiment</vt:lpstr>
      <vt:lpstr>Experiment</vt:lpstr>
      <vt:lpstr>Experiment</vt:lpstr>
      <vt:lpstr>Experiment</vt:lpstr>
      <vt:lpstr>Experiment</vt:lpstr>
      <vt:lpstr>Experiment - Results (accuracy)</vt:lpstr>
      <vt:lpstr>Experiment - Results (Demographic Parity)</vt:lpstr>
      <vt:lpstr>PowerPoint Presentation</vt:lpstr>
      <vt:lpstr>Experiment Results - Accuracy</vt:lpstr>
      <vt:lpstr>Experiment Results - Demographic Parity</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62</cp:revision>
  <dcterms:created xsi:type="dcterms:W3CDTF">2017-03-18T16:30:52Z</dcterms:created>
  <dcterms:modified xsi:type="dcterms:W3CDTF">2020-07-09T21:39:40Z</dcterms:modified>
</cp:coreProperties>
</file>