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5544800" cy="10058400"/>
  <p:notesSz cx="7038975" cy="9185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62">
          <p15:clr>
            <a:srgbClr val="A4A3A4"/>
          </p15:clr>
        </p15:guide>
        <p15:guide id="2" pos="7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993300"/>
    <a:srgbClr val="0257A1"/>
    <a:srgbClr val="011893"/>
    <a:srgbClr val="0432FF"/>
    <a:srgbClr val="FF6600"/>
    <a:srgbClr val="FF99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82"/>
    <p:restoredTop sz="92473" autoAdjust="0"/>
  </p:normalViewPr>
  <p:slideViewPr>
    <p:cSldViewPr snapToGrid="0">
      <p:cViewPr>
        <p:scale>
          <a:sx n="60" d="100"/>
          <a:sy n="60" d="100"/>
        </p:scale>
        <p:origin x="2196" y="378"/>
      </p:cViewPr>
      <p:guideLst>
        <p:guide orient="horz" pos="1262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821B2E0-6076-4483-95AC-DA8C25BC7F4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AE3330B-E6BC-4219-B0B7-A45C63D3061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0975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5697332-3A9B-41E4-8F39-44195472CD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B93A689-FE21-455C-99ED-97E63DCC245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0975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 smtClean="0"/>
            </a:lvl1pPr>
          </a:lstStyle>
          <a:p>
            <a:pPr>
              <a:defRPr/>
            </a:pPr>
            <a:fld id="{02F338DA-31BB-4FDC-AA8A-ED60DA3E001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0A915A6-AE62-4660-A888-9B7860B40F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25DE89B-47E3-4A7D-9D2D-98D4D6276D8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90975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FFE5D93-401C-4A7F-83E5-9BF486A7923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19073E7A-5C41-44DC-A752-2189F9EEDF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0975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 smtClean="0"/>
            </a:lvl1pPr>
          </a:lstStyle>
          <a:p>
            <a:pPr>
              <a:defRPr/>
            </a:pPr>
            <a:fld id="{9C139F6A-3879-47D6-ABDA-29CFF80E1CF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30E8A18D-AF01-428B-848C-2F2E7BBA258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360863"/>
            <a:ext cx="5178425" cy="413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4572" tIns="30146" rIns="74572" bIns="30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F5EE27FD-16D0-4BA3-A77D-A5C5A65AE6E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6663" y="928688"/>
            <a:ext cx="4583112" cy="2965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charset="-128"/>
        <a:cs typeface="+mn-cs"/>
      </a:defRPr>
    </a:lvl1pPr>
    <a:lvl2pPr marL="34925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690563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04775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39700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>
            <a:extLst>
              <a:ext uri="{FF2B5EF4-FFF2-40B4-BE49-F238E27FC236}">
                <a16:creationId xmlns:a16="http://schemas.microsoft.com/office/drawing/2014/main" id="{73E4B170-4E8A-4454-8D5E-BEE79F4986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316D8B6-E39A-438E-9E81-0A5E264D2AFA}" type="slidenum">
              <a:rPr lang="en-US" altLang="en-US" sz="1000"/>
              <a:pPr>
                <a:spcBef>
                  <a:spcPct val="0"/>
                </a:spcBef>
              </a:pPr>
              <a:t>1</a:t>
            </a:fld>
            <a:endParaRPr lang="en-US" altLang="en-US" sz="1000" dirty="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EEE3DDC6-EAEC-4D52-9DE1-1C9081CB36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8142DB7-FEBB-4009-A09F-DC34305611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225" y="3124200"/>
            <a:ext cx="13214350" cy="21558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2038" y="5699125"/>
            <a:ext cx="10880725" cy="257175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5627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875" y="2346325"/>
            <a:ext cx="13989050" cy="6638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872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663" y="403225"/>
            <a:ext cx="3497262" cy="85820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875" y="403225"/>
            <a:ext cx="10339388" cy="85820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656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875" y="2346325"/>
            <a:ext cx="13989050" cy="66389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695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725" y="6462713"/>
            <a:ext cx="13212763" cy="1998662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725" y="4262438"/>
            <a:ext cx="13212763" cy="22002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876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875" y="2346325"/>
            <a:ext cx="6918325" cy="6638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48600" y="2346325"/>
            <a:ext cx="6918325" cy="6638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70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875" y="2251075"/>
            <a:ext cx="6867525" cy="93821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875" y="3189288"/>
            <a:ext cx="6867525" cy="5795962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225" y="2251075"/>
            <a:ext cx="6870700" cy="93821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225" y="3189288"/>
            <a:ext cx="6870700" cy="5795962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560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049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DFCC08B2-71F0-4E82-A4F0-893FC1C4C7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87"/>
          <a:stretch>
            <a:fillRect/>
          </a:stretch>
        </p:blipFill>
        <p:spPr bwMode="auto">
          <a:xfrm>
            <a:off x="14252575" y="358775"/>
            <a:ext cx="115728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8FD9E99D-8099-4C99-B28E-876C0626BC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0" y="298450"/>
            <a:ext cx="658813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3" descr="PerunaRrgb.png">
            <a:extLst>
              <a:ext uri="{FF2B5EF4-FFF2-40B4-BE49-F238E27FC236}">
                <a16:creationId xmlns:a16="http://schemas.microsoft.com/office/drawing/2014/main" id="{D5DC6A0F-AD60-442C-9C91-62EB5E76F53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444500"/>
            <a:ext cx="12938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E563B12-87F6-4967-8174-DA96222F69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3366750" y="985838"/>
            <a:ext cx="2043113" cy="4889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 sz="1600" b="1" dirty="0">
                <a:solidFill>
                  <a:srgbClr val="0257A1"/>
                </a:solidFill>
                <a:latin typeface="Arial" panose="020B0604020202020204" pitchFamily="34" charset="0"/>
              </a:rPr>
              <a:t>DataScience</a:t>
            </a:r>
            <a:r>
              <a:rPr lang="en-US" altLang="en-US" sz="1600" b="1" dirty="0">
                <a:solidFill>
                  <a:srgbClr val="C00000"/>
                </a:solidFill>
                <a:latin typeface="Arial" panose="020B0604020202020204" pitchFamily="34" charset="0"/>
              </a:rPr>
              <a:t>@</a:t>
            </a:r>
            <a:r>
              <a:rPr lang="en-US" altLang="en-US" sz="1600" b="1" dirty="0">
                <a:solidFill>
                  <a:srgbClr val="0257A1"/>
                </a:solidFill>
                <a:latin typeface="Arial" panose="020B0604020202020204" pitchFamily="34" charset="0"/>
              </a:rPr>
              <a:t>SMU</a:t>
            </a:r>
          </a:p>
        </p:txBody>
      </p:sp>
    </p:spTree>
    <p:extLst>
      <p:ext uri="{BB962C8B-B14F-4D97-AF65-F5344CB8AC3E}">
        <p14:creationId xmlns:p14="http://schemas.microsoft.com/office/powerpoint/2010/main" val="282517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0050"/>
            <a:ext cx="5113338" cy="170497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6950" y="400050"/>
            <a:ext cx="8689975" cy="858520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875" y="2105025"/>
            <a:ext cx="5113338" cy="68802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0134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413" y="7040563"/>
            <a:ext cx="9328150" cy="8318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413" y="898525"/>
            <a:ext cx="9328150" cy="6035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413" y="7872413"/>
            <a:ext cx="9328150" cy="117951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972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>
            <a:extLst>
              <a:ext uri="{FF2B5EF4-FFF2-40B4-BE49-F238E27FC236}">
                <a16:creationId xmlns:a16="http://schemas.microsoft.com/office/drawing/2014/main" id="{A166B018-E523-49F1-9744-ED6DAFFA34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5738"/>
            <a:ext cx="15544800" cy="5675312"/>
          </a:xfrm>
          <a:prstGeom prst="rect">
            <a:avLst/>
          </a:prstGeom>
          <a:solidFill>
            <a:srgbClr val="0257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5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2pPr>
      <a:lvl3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3pPr>
      <a:lvl4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4pPr>
      <a:lvl5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5pPr>
      <a:lvl6pPr marL="4572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6pPr>
      <a:lvl7pPr marL="9144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7pPr>
      <a:lvl8pPr marL="13716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8pPr>
      <a:lvl9pPr marL="18288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9pPr>
    </p:titleStyle>
    <p:bodyStyle>
      <a:lvl1pPr marL="114300" indent="-114300" algn="l" defTabSz="2641600" rtl="0" eaLnBrk="0" fontAlgn="base" hangingPunct="0">
        <a:spcBef>
          <a:spcPct val="20000"/>
        </a:spcBef>
        <a:spcAft>
          <a:spcPct val="0"/>
        </a:spcAft>
        <a:buSzPct val="110000"/>
        <a:buChar char="•"/>
        <a:defRPr sz="1400" b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342900" indent="-114300" algn="l" defTabSz="26416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2pPr>
      <a:lvl3pPr marL="571500" indent="-114300" algn="l" defTabSz="2641600" rtl="0" eaLnBrk="0" fontAlgn="base" hangingPunct="0">
        <a:lnSpc>
          <a:spcPct val="89000"/>
        </a:lnSpc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3pPr>
      <a:lvl4pPr marL="800100" indent="-114300" algn="l" defTabSz="26416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4pPr>
      <a:lvl5pPr marL="1028700" indent="-114300" algn="l" defTabSz="2641600" rtl="0" eaLnBrk="0" fontAlgn="base" hangingPunct="0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5pPr>
      <a:lvl6pPr marL="14859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6pPr>
      <a:lvl7pPr marL="19431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7pPr>
      <a:lvl8pPr marL="24003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8pPr>
      <a:lvl9pPr marL="28575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E785620F-58AB-4B71-932A-71A30B18F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519" y="7137288"/>
            <a:ext cx="2738744" cy="1991328"/>
          </a:xfrm>
          <a:prstGeom prst="rect">
            <a:avLst/>
          </a:prstGeom>
        </p:spPr>
      </p:pic>
      <p:graphicFrame>
        <p:nvGraphicFramePr>
          <p:cNvPr id="59" name="Table 5">
            <a:extLst>
              <a:ext uri="{FF2B5EF4-FFF2-40B4-BE49-F238E27FC236}">
                <a16:creationId xmlns:a16="http://schemas.microsoft.com/office/drawing/2014/main" id="{FB1E2E55-20C5-44E4-8D32-373EC894A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41222"/>
              </p:ext>
            </p:extLst>
          </p:nvPr>
        </p:nvGraphicFramePr>
        <p:xfrm>
          <a:off x="3097493" y="5771456"/>
          <a:ext cx="9326880" cy="192024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83790971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48552093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61160263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79888860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29892936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490478860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963580355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565485389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4137875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93300"/>
                          </a:solidFill>
                        </a:rPr>
                        <a:t>ACCUR</a:t>
                      </a:r>
                    </a:p>
                    <a:p>
                      <a:endParaRPr lang="en-US" dirty="0">
                        <a:solidFill>
                          <a:srgbClr val="9933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&lt; = 25</a:t>
                      </a: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(25, 30]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(30, 35]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(35, 40]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(40, 45]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(45, 50]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&gt; 50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Overall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59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 GAN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0.7575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0.8315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0.9138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0.9464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0.8696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0.7941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0.8587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224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  <a:p>
                      <a:r>
                        <a:rPr lang="en-US" dirty="0"/>
                        <a:t>GAN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0.6970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0.8315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0.8966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0.8929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0.9130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0.7941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0.8315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65806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C7C748-B4E4-4F2F-AC23-0E6B7973A61E}"/>
              </a:ext>
            </a:extLst>
          </p:cNvPr>
          <p:cNvCxnSpPr>
            <a:cxnSpLocks/>
          </p:cNvCxnSpPr>
          <p:nvPr/>
        </p:nvCxnSpPr>
        <p:spPr bwMode="auto">
          <a:xfrm>
            <a:off x="7764462" y="1660296"/>
            <a:ext cx="0" cy="8400598"/>
          </a:xfrm>
          <a:prstGeom prst="straightConnector1">
            <a:avLst/>
          </a:prstGeom>
          <a:ln w="19050" cap="flat" cmpd="dbl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22" name="Rectangle 463">
            <a:extLst>
              <a:ext uri="{FF2B5EF4-FFF2-40B4-BE49-F238E27FC236}">
                <a16:creationId xmlns:a16="http://schemas.microsoft.com/office/drawing/2014/main" id="{D13CB74E-F1E3-4B71-989E-2DB7DA98F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038" y="5985817"/>
            <a:ext cx="2710387" cy="116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algn="ctr">
              <a:lnSpc>
                <a:spcPts val="1375"/>
              </a:lnSpc>
              <a:spcBef>
                <a:spcPct val="30000"/>
              </a:spcBef>
            </a:pPr>
            <a:r>
              <a:rPr lang="en-US" altLang="en-US" sz="1200" b="1" dirty="0">
                <a:latin typeface="Arial" panose="020B0604020202020204" pitchFamily="34" charset="0"/>
              </a:rPr>
              <a:t>IBM Employee Attrition Dataset</a:t>
            </a:r>
          </a:p>
          <a:p>
            <a:pPr marL="0" indent="0" algn="ctr">
              <a:lnSpc>
                <a:spcPts val="1375"/>
              </a:lnSpc>
              <a:spcBef>
                <a:spcPct val="30000"/>
              </a:spcBef>
            </a:pPr>
            <a:r>
              <a:rPr lang="en-US" altLang="en-US" sz="1200" dirty="0">
                <a:latin typeface="Arial" panose="020B0604020202020204" pitchFamily="34" charset="0"/>
              </a:rPr>
              <a:t>Attrition: 84% NO / 16% YES</a:t>
            </a:r>
          </a:p>
          <a:p>
            <a:pPr marL="0" indent="0" algn="ctr">
              <a:lnSpc>
                <a:spcPts val="1375"/>
              </a:lnSpc>
              <a:spcBef>
                <a:spcPct val="30000"/>
              </a:spcBef>
            </a:pPr>
            <a:r>
              <a:rPr lang="en-US" altLang="en-US" sz="1200" dirty="0">
                <a:latin typeface="Arial" panose="020B0604020202020204" pitchFamily="34" charset="0"/>
              </a:rPr>
              <a:t>Age binned in 5-year ranges</a:t>
            </a:r>
          </a:p>
          <a:p>
            <a:pPr marL="0" indent="0" algn="ctr">
              <a:lnSpc>
                <a:spcPts val="1375"/>
              </a:lnSpc>
              <a:spcBef>
                <a:spcPct val="30000"/>
              </a:spcBef>
            </a:pPr>
            <a:r>
              <a:rPr lang="en-US" altLang="en-US" sz="1200" dirty="0">
                <a:latin typeface="Arial" panose="020B0604020202020204" pitchFamily="34" charset="0"/>
              </a:rPr>
              <a:t>More attrition &lt;= age 35</a:t>
            </a:r>
          </a:p>
          <a:p>
            <a:pPr marL="0" indent="0" algn="ctr">
              <a:lnSpc>
                <a:spcPts val="1375"/>
              </a:lnSpc>
              <a:spcBef>
                <a:spcPct val="30000"/>
              </a:spcBef>
            </a:pPr>
            <a:endParaRPr lang="en-US" altLang="en-US" sz="1200" b="1" dirty="0">
              <a:latin typeface="Arial" panose="020B0604020202020204" pitchFamily="34" charset="0"/>
            </a:endParaRPr>
          </a:p>
        </p:txBody>
      </p:sp>
      <p:graphicFrame>
        <p:nvGraphicFramePr>
          <p:cNvPr id="5123" name="Object 2">
            <a:extLst>
              <a:ext uri="{FF2B5EF4-FFF2-40B4-BE49-F238E27FC236}">
                <a16:creationId xmlns:a16="http://schemas.microsoft.com/office/drawing/2014/main" id="{84D01DD8-5BFF-4060-B048-4018D42FF5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96450" y="877888"/>
          <a:ext cx="1620838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Clip" r:id="rId5" imgW="20457143" imgH="13384127" progId="MS_ClipArt_Gallery.2">
                  <p:embed/>
                </p:oleObj>
              </mc:Choice>
              <mc:Fallback>
                <p:oleObj name="Clip" r:id="rId5" imgW="20457143" imgH="13384127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88000" contrast="-3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6450" y="877888"/>
                        <a:ext cx="1620838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Rectangle 7">
            <a:extLst>
              <a:ext uri="{FF2B5EF4-FFF2-40B4-BE49-F238E27FC236}">
                <a16:creationId xmlns:a16="http://schemas.microsoft.com/office/drawing/2014/main" id="{F6B338E1-B434-4A9C-B6B5-F7605DD04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28588"/>
            <a:ext cx="7315200" cy="123031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  <a:alpha val="7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57162" tIns="77788" rIns="157162" bIns="77788" anchor="ctr"/>
          <a:lstStyle>
            <a:lvl1pPr defTabSz="2641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2641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en-US" sz="2400" b="1" dirty="0">
                <a:solidFill>
                  <a:srgbClr val="9E0700"/>
                </a:solidFill>
                <a:latin typeface="Arial" charset="0"/>
              </a:rPr>
              <a:t>Bias in Machine Learning: An Adversarial Approach</a:t>
            </a:r>
            <a:endParaRPr lang="en-US" altLang="en-US" sz="2600" b="1" dirty="0">
              <a:latin typeface="Arial" charset="0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altLang="en-US" sz="1600" b="1" dirty="0">
                <a:latin typeface="Arial" charset="0"/>
              </a:rPr>
              <a:t>Solange Garcia de Alford, Steven Hayden, Nicole Wittlin</a:t>
            </a:r>
          </a:p>
          <a:p>
            <a:pPr algn="ctr">
              <a:lnSpc>
                <a:spcPct val="110000"/>
              </a:lnSpc>
              <a:defRPr/>
            </a:pPr>
            <a:r>
              <a:rPr lang="en-US" altLang="en-US" sz="1600" b="1" dirty="0">
                <a:latin typeface="Arial" charset="0"/>
              </a:rPr>
              <a:t>Master of Science in Data Science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en-US" sz="1600" b="1" dirty="0">
                <a:latin typeface="Arial" charset="0"/>
              </a:rPr>
              <a:t>Southern Methodist University, Dallas, TX 75275, USA</a:t>
            </a:r>
          </a:p>
        </p:txBody>
      </p:sp>
      <p:sp>
        <p:nvSpPr>
          <p:cNvPr id="5126" name="Rectangle 104">
            <a:extLst>
              <a:ext uri="{FF2B5EF4-FFF2-40B4-BE49-F238E27FC236}">
                <a16:creationId xmlns:a16="http://schemas.microsoft.com/office/drawing/2014/main" id="{C6A8A0A0-5CBB-4B83-9CE0-E586AE99F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" y="2162175"/>
            <a:ext cx="44735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5127" name="Rectangle 459">
            <a:extLst>
              <a:ext uri="{FF2B5EF4-FFF2-40B4-BE49-F238E27FC236}">
                <a16:creationId xmlns:a16="http://schemas.microsoft.com/office/drawing/2014/main" id="{EE775E16-9FF1-4B13-9A40-AE2BB7ADF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" y="3867150"/>
            <a:ext cx="4473575" cy="183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Adversarial learning can be leveraged to mitigate bias and unfairness.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Competing models of GAN, where Predictor (P) tries hinder Discriminator (D) with fake data, while feedback from D tries to hinder P prediction ability. 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Our study: P -- predict employee prediction; D -- predict age. 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Goal: improve group fairness via demographic parity (DP) (all equally likely of positive outcome </a:t>
            </a:r>
            <a:r>
              <a:rPr lang="en-US" altLang="en-US" sz="1200" dirty="0">
                <a:latin typeface="Arial" panose="020B0604020202020204" pitchFamily="34" charset="0"/>
              </a:rPr>
              <a:t>(TP + FP)</a:t>
            </a:r>
            <a:r>
              <a:rPr lang="en-US" altLang="en-US" sz="1200" b="1" dirty="0">
                <a:latin typeface="Arial" panose="020B0604020202020204" pitchFamily="34" charset="0"/>
              </a:rPr>
              <a:t>).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 dirty="0">
              <a:latin typeface="Arial" panose="020B0604020202020204" pitchFamily="34" charset="0"/>
            </a:endParaRPr>
          </a:p>
        </p:txBody>
      </p:sp>
      <p:sp>
        <p:nvSpPr>
          <p:cNvPr id="5128" name="Rectangle 460">
            <a:extLst>
              <a:ext uri="{FF2B5EF4-FFF2-40B4-BE49-F238E27FC236}">
                <a16:creationId xmlns:a16="http://schemas.microsoft.com/office/drawing/2014/main" id="{00764842-2441-4D91-8BCF-737169DD6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4" y="5884274"/>
            <a:ext cx="2710387" cy="387210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29" name="Rectangle 462">
            <a:extLst>
              <a:ext uri="{FF2B5EF4-FFF2-40B4-BE49-F238E27FC236}">
                <a16:creationId xmlns:a16="http://schemas.microsoft.com/office/drawing/2014/main" id="{CBC7A9AE-4D89-4133-A274-6B8979D10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5646217"/>
            <a:ext cx="1914805" cy="433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Data Overview</a:t>
            </a:r>
          </a:p>
        </p:txBody>
      </p:sp>
      <p:sp>
        <p:nvSpPr>
          <p:cNvPr id="5130" name="Rectangle 470">
            <a:extLst>
              <a:ext uri="{FF2B5EF4-FFF2-40B4-BE49-F238E27FC236}">
                <a16:creationId xmlns:a16="http://schemas.microsoft.com/office/drawing/2014/main" id="{D4A51A71-CBB7-4082-B50D-4876A1359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3725" y="2001838"/>
            <a:ext cx="4468813" cy="202519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31" name="Rectangle 471">
            <a:extLst>
              <a:ext uri="{FF2B5EF4-FFF2-40B4-BE49-F238E27FC236}">
                <a16:creationId xmlns:a16="http://schemas.microsoft.com/office/drawing/2014/main" id="{BA2136AA-31BC-4A16-B0DE-C00C00CB7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3425" y="1800225"/>
            <a:ext cx="2399117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Model Architecture</a:t>
            </a:r>
            <a:endParaRPr lang="en-US" altLang="en-US" sz="1800" b="1" dirty="0">
              <a:solidFill>
                <a:srgbClr val="99330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32" name="Rectangle 472">
                <a:extLst>
                  <a:ext uri="{FF2B5EF4-FFF2-40B4-BE49-F238E27FC236}">
                    <a16:creationId xmlns:a16="http://schemas.microsoft.com/office/drawing/2014/main" id="{CB4970A9-81A5-4873-839D-57A575E90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2138" y="2114551"/>
                <a:ext cx="4473575" cy="187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57162" tIns="77788" rIns="157162" bIns="77788"/>
              <a:lstStyle>
                <a:lvl1pPr marL="171450" indent="-171450" defTabSz="2641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defTabSz="2641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defTabSz="2641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defTabSz="2641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defTabSz="2641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264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264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264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264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marL="0" indent="0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en-US" sz="1200" b="1" dirty="0">
                    <a:latin typeface="Arial" panose="020B0604020202020204" pitchFamily="34" charset="0"/>
                  </a:rPr>
                  <a:t>Baseline Model</a:t>
                </a: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Tx/>
                  <a:buChar char="•"/>
                </a:pPr>
                <a:r>
                  <a:rPr lang="en-US" altLang="en-US" sz="1200" dirty="0">
                    <a:latin typeface="Arial" panose="020B0604020202020204" pitchFamily="34" charset="0"/>
                  </a:rPr>
                  <a:t>Logistic Model</a:t>
                </a: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Tx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𝐴𝑡𝑡𝑟𝑖𝑡𝑖𝑜𝑛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Tx/>
                  <a:buChar char="•"/>
                </a:pPr>
                <a:endParaRPr lang="en-US" altLang="en-US" sz="1200" dirty="0">
                  <a:latin typeface="Arial" panose="020B0604020202020204" pitchFamily="34" charset="0"/>
                </a:endParaRPr>
              </a:p>
              <a:p>
                <a:pPr marL="0" indent="0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en-US" sz="1200" b="1" dirty="0">
                    <a:latin typeface="Arial" panose="020B0604020202020204" pitchFamily="34" charset="0"/>
                  </a:rPr>
                  <a:t>Adversarial Models</a:t>
                </a: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𝐴𝑡𝑡𝑟𝑖𝑡𝑖𝑜𝑛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𝐴𝑔𝑒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undOvr"/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spcBef>
                    <a:spcPct val="30000"/>
                  </a:spcBef>
                </a:pPr>
                <a:endParaRPr lang="en-US" altLang="en-US" sz="1200" b="1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132" name="Rectangle 472">
                <a:extLst>
                  <a:ext uri="{FF2B5EF4-FFF2-40B4-BE49-F238E27FC236}">
                    <a16:creationId xmlns:a16="http://schemas.microsoft.com/office/drawing/2014/main" id="{CB4970A9-81A5-4873-839D-57A575E90A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2138" y="2114551"/>
                <a:ext cx="4473575" cy="1879600"/>
              </a:xfrm>
              <a:prstGeom prst="rect">
                <a:avLst/>
              </a:prstGeom>
              <a:blipFill>
                <a:blip r:embed="rId7"/>
                <a:stretch>
                  <a:fillRect b="-230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33" name="Rectangle 563">
            <a:extLst>
              <a:ext uri="{FF2B5EF4-FFF2-40B4-BE49-F238E27FC236}">
                <a16:creationId xmlns:a16="http://schemas.microsoft.com/office/drawing/2014/main" id="{71A915FF-65C8-4B8D-B527-5B744D39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0803" y="5852338"/>
            <a:ext cx="2719035" cy="39029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34" name="Rectangle 564">
            <a:extLst>
              <a:ext uri="{FF2B5EF4-FFF2-40B4-BE49-F238E27FC236}">
                <a16:creationId xmlns:a16="http://schemas.microsoft.com/office/drawing/2014/main" id="{03785F17-B5C3-467C-A97C-2C3638883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0938" y="5626533"/>
            <a:ext cx="2016386" cy="71109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Conclusions / Future Work</a:t>
            </a:r>
          </a:p>
        </p:txBody>
      </p:sp>
      <p:sp>
        <p:nvSpPr>
          <p:cNvPr id="5135" name="Rectangle 142">
            <a:extLst>
              <a:ext uri="{FF2B5EF4-FFF2-40B4-BE49-F238E27FC236}">
                <a16:creationId xmlns:a16="http://schemas.microsoft.com/office/drawing/2014/main" id="{765707B5-DB6E-4BF2-ABC1-212F010C5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3702944"/>
            <a:ext cx="4467225" cy="202888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37" name="Rectangle 458">
            <a:extLst>
              <a:ext uri="{FF2B5EF4-FFF2-40B4-BE49-F238E27FC236}">
                <a16:creationId xmlns:a16="http://schemas.microsoft.com/office/drawing/2014/main" id="{1B5923A1-5E3B-479A-B444-E25AF0B96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3497263"/>
            <a:ext cx="1633537" cy="433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Main Topics</a:t>
            </a:r>
          </a:p>
        </p:txBody>
      </p:sp>
      <p:sp>
        <p:nvSpPr>
          <p:cNvPr id="5138" name="Rectangle 476">
            <a:extLst>
              <a:ext uri="{FF2B5EF4-FFF2-40B4-BE49-F238E27FC236}">
                <a16:creationId xmlns:a16="http://schemas.microsoft.com/office/drawing/2014/main" id="{0DAEAFC2-86F4-465A-924D-85491AA2A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499" y="4267340"/>
            <a:ext cx="4468813" cy="1432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39" name="Rectangle 477">
            <a:extLst>
              <a:ext uri="{FF2B5EF4-FFF2-40B4-BE49-F238E27FC236}">
                <a16:creationId xmlns:a16="http://schemas.microsoft.com/office/drawing/2014/main" id="{81EF0CDE-D536-4638-BD2C-481087914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3425" y="4039262"/>
            <a:ext cx="1150955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Results</a:t>
            </a:r>
          </a:p>
        </p:txBody>
      </p:sp>
      <p:sp>
        <p:nvSpPr>
          <p:cNvPr id="5140" name="Rectangle 478">
            <a:extLst>
              <a:ext uri="{FF2B5EF4-FFF2-40B4-BE49-F238E27FC236}">
                <a16:creationId xmlns:a16="http://schemas.microsoft.com/office/drawing/2014/main" id="{BFAF0C74-D9AD-488D-A445-CC5562639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0581" y="4304013"/>
            <a:ext cx="4373796" cy="139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Improved DP</a:t>
            </a:r>
            <a:r>
              <a:rPr lang="en-US" altLang="en-US" sz="1200" dirty="0">
                <a:latin typeface="Arial" panose="020B0604020202020204" pitchFamily="34" charset="0"/>
              </a:rPr>
              <a:t>: range Pre-GAN for all groups between  94-100%; Post-GAN range 98-100%.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Small trade-off between Accuracy and Fairness Post-GAN: </a:t>
            </a:r>
            <a:r>
              <a:rPr lang="en-US" altLang="en-US" sz="1200" dirty="0">
                <a:latin typeface="Arial" panose="020B0604020202020204" pitchFamily="34" charset="0"/>
              </a:rPr>
              <a:t>accuracy decreased 2% but DP increased 6%. </a:t>
            </a:r>
            <a:endParaRPr lang="en-US" altLang="en-US" sz="1200" b="1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Demonstrate work beyond binary classes</a:t>
            </a:r>
            <a:r>
              <a:rPr lang="en-US" altLang="en-US" sz="1200" dirty="0">
                <a:latin typeface="Arial" panose="020B0604020202020204" pitchFamily="34" charset="0"/>
              </a:rPr>
              <a:t>: can work toward having more than one unprotected group.</a:t>
            </a:r>
            <a:endParaRPr lang="en-US" altLang="en-US" sz="1200" b="1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See Results Chart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 dirty="0">
              <a:latin typeface="Arial" panose="020B0604020202020204" pitchFamily="34" charset="0"/>
            </a:endParaRPr>
          </a:p>
        </p:txBody>
      </p:sp>
      <p:sp>
        <p:nvSpPr>
          <p:cNvPr id="5145" name="Rectangle 104">
            <a:extLst>
              <a:ext uri="{FF2B5EF4-FFF2-40B4-BE49-F238E27FC236}">
                <a16:creationId xmlns:a16="http://schemas.microsoft.com/office/drawing/2014/main" id="{FEE9BF51-1D77-47AF-931E-5A1315BDE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0802" y="6247598"/>
            <a:ext cx="2719035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Bias must be addressed in advance and throughout – NOT as an afterthought.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Re-run study with larger, real dataset and/or pre-processed data that balances attrition % or sampled differently.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Refine code with Early Stop, when the adversary has sufficiently mitigated bias and correlation is no longer detected in the adversarial model for Z(x), Age.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We CANNOT and MUST NOT replace the inquisitiveness, skepticism, mortal imagination and compassion that humans bring to bear to on ML.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5146" name="Rectangle 104">
            <a:extLst>
              <a:ext uri="{FF2B5EF4-FFF2-40B4-BE49-F238E27FC236}">
                <a16:creationId xmlns:a16="http://schemas.microsoft.com/office/drawing/2014/main" id="{B7CACB8B-484C-4079-A8A5-166A5F501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7" y="2116138"/>
            <a:ext cx="4486632" cy="148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Bias is very prevalent, occurring in ML models at pre-process, in-process, post-process stages.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Examples of ML bias are widely known – COMPAS, Amazon hiring algorithm/resume scan, Word2Vec. Most are binary: protected class vs unprotected class.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Our study focuses on eliminating bias stemming from AGE when predicting employee attrition.</a:t>
            </a:r>
          </a:p>
        </p:txBody>
      </p:sp>
      <p:sp>
        <p:nvSpPr>
          <p:cNvPr id="5147" name="Rectangle 106">
            <a:extLst>
              <a:ext uri="{FF2B5EF4-FFF2-40B4-BE49-F238E27FC236}">
                <a16:creationId xmlns:a16="http://schemas.microsoft.com/office/drawing/2014/main" id="{7B85D486-AF30-4827-8A2A-DE3F7F8A1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3" y="2000250"/>
            <a:ext cx="4468812" cy="1504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48" name="Rectangle 96">
            <a:extLst>
              <a:ext uri="{FF2B5EF4-FFF2-40B4-BE49-F238E27FC236}">
                <a16:creationId xmlns:a16="http://schemas.microsoft.com/office/drawing/2014/main" id="{D35AE2A0-A5B4-4CC5-A00F-C5328322E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1738313"/>
            <a:ext cx="1663700" cy="433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Introduction</a:t>
            </a:r>
          </a:p>
        </p:txBody>
      </p:sp>
      <p:pic>
        <p:nvPicPr>
          <p:cNvPr id="40" name="Picture 39" descr="A picture containing outdoor, riding, person, skiing&#10;&#10;Description automatically generated">
            <a:extLst>
              <a:ext uri="{FF2B5EF4-FFF2-40B4-BE49-F238E27FC236}">
                <a16:creationId xmlns:a16="http://schemas.microsoft.com/office/drawing/2014/main" id="{6A10EA0F-7CC1-4C7B-BD8C-4E010C80BA9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0838"/>
          <a:stretch/>
        </p:blipFill>
        <p:spPr>
          <a:xfrm>
            <a:off x="5674599" y="1848252"/>
            <a:ext cx="4172505" cy="1614305"/>
          </a:xfrm>
          <a:prstGeom prst="rect">
            <a:avLst/>
          </a:prstGeom>
        </p:spPr>
      </p:pic>
      <p:pic>
        <p:nvPicPr>
          <p:cNvPr id="41" name="Content Placeholder 63">
            <a:extLst>
              <a:ext uri="{FF2B5EF4-FFF2-40B4-BE49-F238E27FC236}">
                <a16:creationId xmlns:a16="http://schemas.microsoft.com/office/drawing/2014/main" id="{18D03490-A96A-453F-AB3C-A1B25044C44C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7959725" y="3368676"/>
            <a:ext cx="2397130" cy="15544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1CE36FA-C8AA-4108-90B9-7A12E9A8C5A1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5036182" y="3338641"/>
            <a:ext cx="2542032" cy="155594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879DBB8-6007-4E40-BEA9-53B4B8FF3076}"/>
              </a:ext>
            </a:extLst>
          </p:cNvPr>
          <p:cNvCxnSpPr>
            <a:cxnSpLocks/>
          </p:cNvCxnSpPr>
          <p:nvPr/>
        </p:nvCxnSpPr>
        <p:spPr>
          <a:xfrm>
            <a:off x="7756168" y="3210807"/>
            <a:ext cx="14929" cy="19198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77732BB-3A1D-4BFA-B2FC-BD1C0BF34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903337"/>
              </p:ext>
            </p:extLst>
          </p:nvPr>
        </p:nvGraphicFramePr>
        <p:xfrm>
          <a:off x="3078162" y="7835087"/>
          <a:ext cx="9326880" cy="192024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83790971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48552093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61160263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79888860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29892936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490478860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963580355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565485389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4137875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93300"/>
                          </a:solidFill>
                        </a:rPr>
                        <a:t>DEMO PARITY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&lt; = 25</a:t>
                      </a: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(25, 30]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(30, 35]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(35, 40]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(40, 45]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(45, 50]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&gt; 50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Overall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59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 GAN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0.9394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0.9438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0.9655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0.9464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0.9565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0.9375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224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  <a:p>
                      <a:r>
                        <a:rPr lang="en-US" dirty="0"/>
                        <a:t>GAN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0.9888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0.9828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1.0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0.9972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6580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F473C69-83BC-43B7-AAB0-7B3A37DA5F9E}"/>
              </a:ext>
            </a:extLst>
          </p:cNvPr>
          <p:cNvSpPr txBox="1"/>
          <p:nvPr/>
        </p:nvSpPr>
        <p:spPr>
          <a:xfrm>
            <a:off x="13913224" y="2626032"/>
            <a:ext cx="11378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993300"/>
                </a:solidFill>
                <a:latin typeface="+mj-lt"/>
              </a:rPr>
              <a:t>Note:</a:t>
            </a:r>
          </a:p>
          <a:p>
            <a:pPr algn="r"/>
            <a:r>
              <a:rPr lang="en-US" dirty="0">
                <a:solidFill>
                  <a:srgbClr val="993300"/>
                </a:solidFill>
                <a:latin typeface="+mj-lt"/>
              </a:rPr>
              <a:t>Include something about loss f()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D6A22E0-9CC2-4265-8801-35650E77A235}"/>
              </a:ext>
            </a:extLst>
          </p:cNvPr>
          <p:cNvCxnSpPr>
            <a:cxnSpLocks/>
          </p:cNvCxnSpPr>
          <p:nvPr/>
        </p:nvCxnSpPr>
        <p:spPr bwMode="auto">
          <a:xfrm rot="5400000" flipH="1">
            <a:off x="10652004" y="-6034863"/>
            <a:ext cx="0" cy="23774400"/>
          </a:xfrm>
          <a:prstGeom prst="straightConnector1">
            <a:avLst/>
          </a:prstGeom>
          <a:ln w="19050" cap="flat" cmpd="dbl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39A0769-AA1B-4D55-A244-16E374BEF27F}"/>
              </a:ext>
            </a:extLst>
          </p:cNvPr>
          <p:cNvSpPr/>
          <p:nvPr/>
        </p:nvSpPr>
        <p:spPr bwMode="auto">
          <a:xfrm>
            <a:off x="14653260" y="1660296"/>
            <a:ext cx="91440" cy="419709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75AA8E2-6D6A-4277-A481-A8D6A06A94EF}"/>
              </a:ext>
            </a:extLst>
          </p:cNvPr>
          <p:cNvSpPr/>
          <p:nvPr/>
        </p:nvSpPr>
        <p:spPr bwMode="auto">
          <a:xfrm rot="5400000">
            <a:off x="11633824" y="6014402"/>
            <a:ext cx="49529" cy="77724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sktop">
  <a:themeElements>
    <a:clrScheme name="Desktop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kto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sktop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ktop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507</Words>
  <Application>Microsoft Office PowerPoint</Application>
  <PresentationFormat>Custom</PresentationFormat>
  <Paragraphs>96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Cambria Math</vt:lpstr>
      <vt:lpstr>Times New Roman</vt:lpstr>
      <vt:lpstr>Desktop</vt:lpstr>
      <vt:lpstr>Clip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Nicole Wittlin</cp:lastModifiedBy>
  <cp:revision>33</cp:revision>
  <dcterms:created xsi:type="dcterms:W3CDTF">2015-10-22T04:37:18Z</dcterms:created>
  <dcterms:modified xsi:type="dcterms:W3CDTF">2020-07-15T00:31:08Z</dcterms:modified>
</cp:coreProperties>
</file>