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handoutMasterIdLst>
    <p:handoutMasterId r:id="rId18"/>
  </p:handoutMasterIdLst>
  <p:sldIdLst>
    <p:sldId id="256" r:id="rId2"/>
    <p:sldId id="269" r:id="rId3"/>
    <p:sldId id="257" r:id="rId4"/>
    <p:sldId id="258" r:id="rId5"/>
    <p:sldId id="272" r:id="rId6"/>
    <p:sldId id="260" r:id="rId7"/>
    <p:sldId id="274" r:id="rId8"/>
    <p:sldId id="261" r:id="rId9"/>
    <p:sldId id="281" r:id="rId10"/>
    <p:sldId id="277" r:id="rId11"/>
    <p:sldId id="278" r:id="rId12"/>
    <p:sldId id="279" r:id="rId13"/>
    <p:sldId id="280" r:id="rId14"/>
    <p:sldId id="283" r:id="rId15"/>
    <p:sldId id="28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55" autoAdjust="0"/>
    <p:restoredTop sz="70025" autoAdjust="0"/>
  </p:normalViewPr>
  <p:slideViewPr>
    <p:cSldViewPr snapToGrid="0" snapToObjects="1">
      <p:cViewPr varScale="1">
        <p:scale>
          <a:sx n="86" d="100"/>
          <a:sy n="86" d="100"/>
        </p:scale>
        <p:origin x="2646" y="96"/>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83" d="100"/>
          <a:sy n="83" d="100"/>
        </p:scale>
        <p:origin x="393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8512D-18F0-4EA9-AD79-F15245DB8315}"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531EB079-FD62-4F5B-B282-C4C48894B5EE}">
      <dgm:prSet phldrT="[Text]"/>
      <dgm:spPr/>
      <dgm:t>
        <a:bodyPr/>
        <a:lstStyle/>
        <a:p>
          <a:r>
            <a:rPr lang="en-US" dirty="0"/>
            <a:t>Pre-Processing</a:t>
          </a:r>
        </a:p>
      </dgm:t>
    </dgm:pt>
    <dgm:pt modelId="{36721F4A-C345-49EE-BB5C-E4772CB89F52}" type="parTrans" cxnId="{B57E2937-F055-4C3E-AB43-2E55FB803B4E}">
      <dgm:prSet/>
      <dgm:spPr/>
      <dgm:t>
        <a:bodyPr/>
        <a:lstStyle/>
        <a:p>
          <a:endParaRPr lang="en-US"/>
        </a:p>
      </dgm:t>
    </dgm:pt>
    <dgm:pt modelId="{91A369EB-C95D-4C06-BAAA-CB9ACCE47CF1}" type="sibTrans" cxnId="{B57E2937-F055-4C3E-AB43-2E55FB803B4E}">
      <dgm:prSet/>
      <dgm:spPr/>
      <dgm:t>
        <a:bodyPr/>
        <a:lstStyle/>
        <a:p>
          <a:endParaRPr lang="en-US"/>
        </a:p>
      </dgm:t>
    </dgm:pt>
    <dgm:pt modelId="{B40A7517-F77F-4C9E-BFBE-6336091B5CA7}">
      <dgm:prSet phldrT="[Text]" custT="1"/>
      <dgm:spPr>
        <a:ln>
          <a:solidFill>
            <a:srgbClr val="FF0000"/>
          </a:solidFill>
        </a:ln>
      </dgm:spPr>
      <dgm:t>
        <a:bodyPr/>
        <a:lstStyle/>
        <a:p>
          <a:r>
            <a:rPr lang="en-US" sz="3200" dirty="0">
              <a:solidFill>
                <a:srgbClr val="FF0000"/>
              </a:solidFill>
            </a:rPr>
            <a:t>In-Processing</a:t>
          </a:r>
          <a:endParaRPr lang="en-US" sz="1100" dirty="0">
            <a:solidFill>
              <a:srgbClr val="FF0000"/>
            </a:solidFill>
          </a:endParaRPr>
        </a:p>
      </dgm:t>
    </dgm:pt>
    <dgm:pt modelId="{4631C0FC-3367-4547-9BF3-92352F65A6D7}" type="parTrans" cxnId="{0C5196F1-1154-464B-BAAC-933D4387EEE8}">
      <dgm:prSet/>
      <dgm:spPr/>
      <dgm:t>
        <a:bodyPr/>
        <a:lstStyle/>
        <a:p>
          <a:endParaRPr lang="en-US"/>
        </a:p>
      </dgm:t>
    </dgm:pt>
    <dgm:pt modelId="{4EECC9FA-9327-4DEC-9023-4D8CDE069E0C}" type="sibTrans" cxnId="{0C5196F1-1154-464B-BAAC-933D4387EEE8}">
      <dgm:prSet/>
      <dgm:spPr/>
      <dgm:t>
        <a:bodyPr/>
        <a:lstStyle/>
        <a:p>
          <a:endParaRPr lang="en-US"/>
        </a:p>
      </dgm:t>
    </dgm:pt>
    <dgm:pt modelId="{9D8E3185-48A8-4297-9132-A8102A3DBBDB}">
      <dgm:prSet phldrT="[Text]"/>
      <dgm:spPr/>
      <dgm:t>
        <a:bodyPr/>
        <a:lstStyle/>
        <a:p>
          <a:r>
            <a:rPr lang="en-US" dirty="0"/>
            <a:t>Post-Processing</a:t>
          </a:r>
        </a:p>
      </dgm:t>
    </dgm:pt>
    <dgm:pt modelId="{B7F45F6C-B8CE-4A97-9EF9-4B3F2A209E04}" type="parTrans" cxnId="{C5ECEF6D-0F43-4FBF-9D33-9A0BF691876D}">
      <dgm:prSet/>
      <dgm:spPr/>
      <dgm:t>
        <a:bodyPr/>
        <a:lstStyle/>
        <a:p>
          <a:endParaRPr lang="en-US"/>
        </a:p>
      </dgm:t>
    </dgm:pt>
    <dgm:pt modelId="{A77BD813-10D9-4915-8422-6F5CE99DF922}" type="sibTrans" cxnId="{C5ECEF6D-0F43-4FBF-9D33-9A0BF691876D}">
      <dgm:prSet/>
      <dgm:spPr/>
      <dgm:t>
        <a:bodyPr/>
        <a:lstStyle/>
        <a:p>
          <a:endParaRPr lang="en-US"/>
        </a:p>
      </dgm:t>
    </dgm:pt>
    <dgm:pt modelId="{7714598C-BEC0-41EE-825B-94B8C3ADD890}" type="pres">
      <dgm:prSet presAssocID="{8F08512D-18F0-4EA9-AD79-F15245DB8315}" presName="Name0" presStyleCnt="0">
        <dgm:presLayoutVars>
          <dgm:dir/>
          <dgm:resizeHandles val="exact"/>
        </dgm:presLayoutVars>
      </dgm:prSet>
      <dgm:spPr/>
    </dgm:pt>
    <dgm:pt modelId="{5AC032B5-1F6C-4F30-8F2B-7EB503349F5D}" type="pres">
      <dgm:prSet presAssocID="{531EB079-FD62-4F5B-B282-C4C48894B5EE}" presName="composite" presStyleCnt="0"/>
      <dgm:spPr/>
    </dgm:pt>
    <dgm:pt modelId="{504837D0-B929-4314-AA4D-96369BF47A71}" type="pres">
      <dgm:prSet presAssocID="{531EB079-FD62-4F5B-B282-C4C48894B5EE}" presName="bgChev" presStyleLbl="node1" presStyleIdx="0" presStyleCnt="3" custScaleX="49105" custScaleY="49105"/>
      <dgm:spPr>
        <a:solidFill>
          <a:schemeClr val="accent5">
            <a:lumMod val="75000"/>
          </a:schemeClr>
        </a:solidFill>
      </dgm:spPr>
    </dgm:pt>
    <dgm:pt modelId="{E8DAAFF4-B51A-4838-B98B-32E7AFD5FF83}" type="pres">
      <dgm:prSet presAssocID="{531EB079-FD62-4F5B-B282-C4C48894B5EE}" presName="txNode" presStyleLbl="fgAcc1" presStyleIdx="0" presStyleCnt="3" custScaleX="49105" custScaleY="49105">
        <dgm:presLayoutVars>
          <dgm:bulletEnabled val="1"/>
        </dgm:presLayoutVars>
      </dgm:prSet>
      <dgm:spPr/>
    </dgm:pt>
    <dgm:pt modelId="{EC476FD6-BAF9-455E-BDEA-5CC9AA2847C2}" type="pres">
      <dgm:prSet presAssocID="{91A369EB-C95D-4C06-BAAA-CB9ACCE47CF1}" presName="compositeSpace" presStyleCnt="0"/>
      <dgm:spPr/>
    </dgm:pt>
    <dgm:pt modelId="{0B8907DA-A4BA-412C-B5E8-EE87D51F822F}" type="pres">
      <dgm:prSet presAssocID="{B40A7517-F77F-4C9E-BFBE-6336091B5CA7}" presName="composite" presStyleCnt="0"/>
      <dgm:spPr/>
    </dgm:pt>
    <dgm:pt modelId="{ADD4FB50-9602-4448-8D9C-B614072F0714}" type="pres">
      <dgm:prSet presAssocID="{B40A7517-F77F-4C9E-BFBE-6336091B5CA7}" presName="bgChev" presStyleLbl="node1" presStyleIdx="1" presStyleCnt="3"/>
      <dgm:spPr>
        <a:ln w="38100">
          <a:solidFill>
            <a:schemeClr val="accent5">
              <a:lumMod val="75000"/>
            </a:schemeClr>
          </a:solidFill>
        </a:ln>
      </dgm:spPr>
    </dgm:pt>
    <dgm:pt modelId="{7018CD8A-C020-43EF-91FA-D2CE1E5D0E34}" type="pres">
      <dgm:prSet presAssocID="{B40A7517-F77F-4C9E-BFBE-6336091B5CA7}" presName="txNode" presStyleLbl="fgAcc1" presStyleIdx="1" presStyleCnt="3">
        <dgm:presLayoutVars>
          <dgm:bulletEnabled val="1"/>
        </dgm:presLayoutVars>
      </dgm:prSet>
      <dgm:spPr/>
    </dgm:pt>
    <dgm:pt modelId="{EA2D5689-4E38-41A9-B7AD-6007C35B72E7}" type="pres">
      <dgm:prSet presAssocID="{4EECC9FA-9327-4DEC-9023-4D8CDE069E0C}" presName="compositeSpace" presStyleCnt="0"/>
      <dgm:spPr/>
    </dgm:pt>
    <dgm:pt modelId="{1A070F2A-ADF6-4027-B5A7-82AD2BA88DC5}" type="pres">
      <dgm:prSet presAssocID="{9D8E3185-48A8-4297-9132-A8102A3DBBDB}" presName="composite" presStyleCnt="0"/>
      <dgm:spPr/>
    </dgm:pt>
    <dgm:pt modelId="{4D194263-40D2-475F-BEA4-9CA0A462AA83}" type="pres">
      <dgm:prSet presAssocID="{9D8E3185-48A8-4297-9132-A8102A3DBBDB}" presName="bgChev" presStyleLbl="node1" presStyleIdx="2" presStyleCnt="3" custScaleX="40405" custScaleY="40405"/>
      <dgm:spPr>
        <a:solidFill>
          <a:schemeClr val="accent5">
            <a:lumMod val="75000"/>
          </a:schemeClr>
        </a:solidFill>
      </dgm:spPr>
    </dgm:pt>
    <dgm:pt modelId="{5A64169B-0D79-4457-8361-473A86DEF1B5}" type="pres">
      <dgm:prSet presAssocID="{9D8E3185-48A8-4297-9132-A8102A3DBBDB}" presName="txNode" presStyleLbl="fgAcc1" presStyleIdx="2" presStyleCnt="3" custScaleX="40405" custScaleY="40405">
        <dgm:presLayoutVars>
          <dgm:bulletEnabled val="1"/>
        </dgm:presLayoutVars>
      </dgm:prSet>
      <dgm:spPr/>
    </dgm:pt>
  </dgm:ptLst>
  <dgm:cxnLst>
    <dgm:cxn modelId="{7C21C217-F286-4E0D-AB48-51FEBC2CC0FB}" type="presOf" srcId="{B40A7517-F77F-4C9E-BFBE-6336091B5CA7}" destId="{7018CD8A-C020-43EF-91FA-D2CE1E5D0E34}" srcOrd="0" destOrd="0" presId="urn:microsoft.com/office/officeart/2005/8/layout/chevronAccent+Icon"/>
    <dgm:cxn modelId="{B57E2937-F055-4C3E-AB43-2E55FB803B4E}" srcId="{8F08512D-18F0-4EA9-AD79-F15245DB8315}" destId="{531EB079-FD62-4F5B-B282-C4C48894B5EE}" srcOrd="0" destOrd="0" parTransId="{36721F4A-C345-49EE-BB5C-E4772CB89F52}" sibTransId="{91A369EB-C95D-4C06-BAAA-CB9ACCE47CF1}"/>
    <dgm:cxn modelId="{4F923948-01F5-4D63-8171-1A2231F8F96D}" type="presOf" srcId="{531EB079-FD62-4F5B-B282-C4C48894B5EE}" destId="{E8DAAFF4-B51A-4838-B98B-32E7AFD5FF83}" srcOrd="0" destOrd="0" presId="urn:microsoft.com/office/officeart/2005/8/layout/chevronAccent+Icon"/>
    <dgm:cxn modelId="{4CE8904A-063C-4B61-B130-47865136BCF9}" type="presOf" srcId="{8F08512D-18F0-4EA9-AD79-F15245DB8315}" destId="{7714598C-BEC0-41EE-825B-94B8C3ADD890}" srcOrd="0" destOrd="0" presId="urn:microsoft.com/office/officeart/2005/8/layout/chevronAccent+Icon"/>
    <dgm:cxn modelId="{C5ECEF6D-0F43-4FBF-9D33-9A0BF691876D}" srcId="{8F08512D-18F0-4EA9-AD79-F15245DB8315}" destId="{9D8E3185-48A8-4297-9132-A8102A3DBBDB}" srcOrd="2" destOrd="0" parTransId="{B7F45F6C-B8CE-4A97-9EF9-4B3F2A209E04}" sibTransId="{A77BD813-10D9-4915-8422-6F5CE99DF922}"/>
    <dgm:cxn modelId="{CF283683-C347-4287-A45C-610479C83515}" type="presOf" srcId="{9D8E3185-48A8-4297-9132-A8102A3DBBDB}" destId="{5A64169B-0D79-4457-8361-473A86DEF1B5}" srcOrd="0" destOrd="0" presId="urn:microsoft.com/office/officeart/2005/8/layout/chevronAccent+Icon"/>
    <dgm:cxn modelId="{0C5196F1-1154-464B-BAAC-933D4387EEE8}" srcId="{8F08512D-18F0-4EA9-AD79-F15245DB8315}" destId="{B40A7517-F77F-4C9E-BFBE-6336091B5CA7}" srcOrd="1" destOrd="0" parTransId="{4631C0FC-3367-4547-9BF3-92352F65A6D7}" sibTransId="{4EECC9FA-9327-4DEC-9023-4D8CDE069E0C}"/>
    <dgm:cxn modelId="{7196D7E5-2066-4B60-883A-A4DF58F8D562}" type="presParOf" srcId="{7714598C-BEC0-41EE-825B-94B8C3ADD890}" destId="{5AC032B5-1F6C-4F30-8F2B-7EB503349F5D}" srcOrd="0" destOrd="0" presId="urn:microsoft.com/office/officeart/2005/8/layout/chevronAccent+Icon"/>
    <dgm:cxn modelId="{9001B661-6876-4A87-8B27-C137C2EAA48C}" type="presParOf" srcId="{5AC032B5-1F6C-4F30-8F2B-7EB503349F5D}" destId="{504837D0-B929-4314-AA4D-96369BF47A71}" srcOrd="0" destOrd="0" presId="urn:microsoft.com/office/officeart/2005/8/layout/chevronAccent+Icon"/>
    <dgm:cxn modelId="{C4D084EA-4D98-4918-8910-9ECF4094EB96}" type="presParOf" srcId="{5AC032B5-1F6C-4F30-8F2B-7EB503349F5D}" destId="{E8DAAFF4-B51A-4838-B98B-32E7AFD5FF83}" srcOrd="1" destOrd="0" presId="urn:microsoft.com/office/officeart/2005/8/layout/chevronAccent+Icon"/>
    <dgm:cxn modelId="{075B8113-49C7-455E-9059-D3705DFE1836}" type="presParOf" srcId="{7714598C-BEC0-41EE-825B-94B8C3ADD890}" destId="{EC476FD6-BAF9-455E-BDEA-5CC9AA2847C2}" srcOrd="1" destOrd="0" presId="urn:microsoft.com/office/officeart/2005/8/layout/chevronAccent+Icon"/>
    <dgm:cxn modelId="{C24A35F3-5705-4AAC-BCC2-C2673C0879B4}" type="presParOf" srcId="{7714598C-BEC0-41EE-825B-94B8C3ADD890}" destId="{0B8907DA-A4BA-412C-B5E8-EE87D51F822F}" srcOrd="2" destOrd="0" presId="urn:microsoft.com/office/officeart/2005/8/layout/chevronAccent+Icon"/>
    <dgm:cxn modelId="{1A4F6FAB-7776-4011-9161-08A71CB22849}" type="presParOf" srcId="{0B8907DA-A4BA-412C-B5E8-EE87D51F822F}" destId="{ADD4FB50-9602-4448-8D9C-B614072F0714}" srcOrd="0" destOrd="0" presId="urn:microsoft.com/office/officeart/2005/8/layout/chevronAccent+Icon"/>
    <dgm:cxn modelId="{3F5D3EDB-5608-49B7-BFB5-B8C162E04734}" type="presParOf" srcId="{0B8907DA-A4BA-412C-B5E8-EE87D51F822F}" destId="{7018CD8A-C020-43EF-91FA-D2CE1E5D0E34}" srcOrd="1" destOrd="0" presId="urn:microsoft.com/office/officeart/2005/8/layout/chevronAccent+Icon"/>
    <dgm:cxn modelId="{510A32A9-1FEA-4C39-99B8-7BB7350A802E}" type="presParOf" srcId="{7714598C-BEC0-41EE-825B-94B8C3ADD890}" destId="{EA2D5689-4E38-41A9-B7AD-6007C35B72E7}" srcOrd="3" destOrd="0" presId="urn:microsoft.com/office/officeart/2005/8/layout/chevronAccent+Icon"/>
    <dgm:cxn modelId="{EFCD3FEB-25E7-4CDA-9A22-EAD7887A2B8D}" type="presParOf" srcId="{7714598C-BEC0-41EE-825B-94B8C3ADD890}" destId="{1A070F2A-ADF6-4027-B5A7-82AD2BA88DC5}" srcOrd="4" destOrd="0" presId="urn:microsoft.com/office/officeart/2005/8/layout/chevronAccent+Icon"/>
    <dgm:cxn modelId="{939661DA-AE33-4DA4-911C-566577D54801}" type="presParOf" srcId="{1A070F2A-ADF6-4027-B5A7-82AD2BA88DC5}" destId="{4D194263-40D2-475F-BEA4-9CA0A462AA83}" srcOrd="0" destOrd="0" presId="urn:microsoft.com/office/officeart/2005/8/layout/chevronAccent+Icon"/>
    <dgm:cxn modelId="{7005CC2C-FA03-445F-B37C-9F4D4C95278A}" type="presParOf" srcId="{1A070F2A-ADF6-4027-B5A7-82AD2BA88DC5}" destId="{5A64169B-0D79-4457-8361-473A86DEF1B5}"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837D0-B929-4314-AA4D-96369BF47A71}">
      <dsp:nvSpPr>
        <dsp:cNvPr id="0" name=""/>
        <dsp:cNvSpPr/>
      </dsp:nvSpPr>
      <dsp:spPr>
        <a:xfrm>
          <a:off x="2004" y="614723"/>
          <a:ext cx="1628716" cy="628684"/>
        </a:xfrm>
        <a:prstGeom prst="chevron">
          <a:avLst>
            <a:gd name="adj" fmla="val 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DAAFF4-B51A-4838-B98B-32E7AFD5FF83}">
      <dsp:nvSpPr>
        <dsp:cNvPr id="0" name=""/>
        <dsp:cNvSpPr/>
      </dsp:nvSpPr>
      <dsp:spPr>
        <a:xfrm>
          <a:off x="755190" y="934795"/>
          <a:ext cx="1375360" cy="6286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Pre-Processing</a:t>
          </a:r>
        </a:p>
      </dsp:txBody>
      <dsp:txXfrm>
        <a:off x="773604" y="953209"/>
        <a:ext cx="1338532" cy="591856"/>
      </dsp:txXfrm>
    </dsp:sp>
    <dsp:sp modelId="{ADD4FB50-9602-4448-8D9C-B614072F0714}">
      <dsp:nvSpPr>
        <dsp:cNvPr id="0" name=""/>
        <dsp:cNvSpPr/>
      </dsp:nvSpPr>
      <dsp:spPr>
        <a:xfrm>
          <a:off x="2233740" y="288923"/>
          <a:ext cx="3316804" cy="1280286"/>
        </a:xfrm>
        <a:prstGeom prst="chevron">
          <a:avLst>
            <a:gd name="adj" fmla="val 40000"/>
          </a:avLst>
        </a:prstGeom>
        <a:solidFill>
          <a:schemeClr val="accent1">
            <a:hueOff val="0"/>
            <a:satOff val="0"/>
            <a:lumOff val="0"/>
            <a:alphaOff val="0"/>
          </a:schemeClr>
        </a:solidFill>
        <a:ln w="38100" cap="flat" cmpd="sng"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18CD8A-C020-43EF-91FA-D2CE1E5D0E34}">
      <dsp:nvSpPr>
        <dsp:cNvPr id="0" name=""/>
        <dsp:cNvSpPr/>
      </dsp:nvSpPr>
      <dsp:spPr>
        <a:xfrm>
          <a:off x="3118221" y="608994"/>
          <a:ext cx="2800856" cy="1280286"/>
        </a:xfrm>
        <a:prstGeom prst="roundRect">
          <a:avLst>
            <a:gd name="adj" fmla="val 10000"/>
          </a:avLst>
        </a:prstGeom>
        <a:solidFill>
          <a:schemeClr val="lt1">
            <a:alpha val="90000"/>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0000"/>
              </a:solidFill>
            </a:rPr>
            <a:t>In-Processing</a:t>
          </a:r>
          <a:endParaRPr lang="en-US" sz="1100" kern="1200" dirty="0">
            <a:solidFill>
              <a:srgbClr val="FF0000"/>
            </a:solidFill>
          </a:endParaRPr>
        </a:p>
      </dsp:txBody>
      <dsp:txXfrm>
        <a:off x="3155719" y="646492"/>
        <a:ext cx="2725860" cy="1205290"/>
      </dsp:txXfrm>
    </dsp:sp>
    <dsp:sp modelId="{4D194263-40D2-475F-BEA4-9CA0A462AA83}">
      <dsp:nvSpPr>
        <dsp:cNvPr id="0" name=""/>
        <dsp:cNvSpPr/>
      </dsp:nvSpPr>
      <dsp:spPr>
        <a:xfrm>
          <a:off x="6022267" y="670416"/>
          <a:ext cx="1340154" cy="517299"/>
        </a:xfrm>
        <a:prstGeom prst="chevron">
          <a:avLst>
            <a:gd name="adj" fmla="val 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4169B-0D79-4457-8361-473A86DEF1B5}">
      <dsp:nvSpPr>
        <dsp:cNvPr id="0" name=""/>
        <dsp:cNvSpPr/>
      </dsp:nvSpPr>
      <dsp:spPr>
        <a:xfrm>
          <a:off x="6753009" y="990487"/>
          <a:ext cx="1131686" cy="5172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Post-Processing</a:t>
          </a:r>
        </a:p>
      </dsp:txBody>
      <dsp:txXfrm>
        <a:off x="6768160" y="1005638"/>
        <a:ext cx="1101384" cy="4869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54E543-8AF3-4D9D-8A11-303B2FB52B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EB0AFB-8996-44C4-8F02-C76A2C8720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96B5A3-AF43-479E-9C22-4DC81E7AE6EB}" type="datetimeFigureOut">
              <a:rPr lang="en-US" smtClean="0"/>
              <a:t>7/17/2020</a:t>
            </a:fld>
            <a:endParaRPr lang="en-US"/>
          </a:p>
        </p:txBody>
      </p:sp>
      <p:sp>
        <p:nvSpPr>
          <p:cNvPr id="4" name="Footer Placeholder 3">
            <a:extLst>
              <a:ext uri="{FF2B5EF4-FFF2-40B4-BE49-F238E27FC236}">
                <a16:creationId xmlns:a16="http://schemas.microsoft.com/office/drawing/2014/main" id="{93A871C1-DD85-4CFB-A691-C5BEF7E349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CEE9E69-B23D-48DD-8B61-F3877ED94F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C25217-4A48-4F61-8F90-B67FDEA73AE8}" type="slidenum">
              <a:rPr lang="en-US" smtClean="0"/>
              <a:t>‹#›</a:t>
            </a:fld>
            <a:endParaRPr lang="en-US"/>
          </a:p>
        </p:txBody>
      </p:sp>
    </p:spTree>
    <p:extLst>
      <p:ext uri="{BB962C8B-B14F-4D97-AF65-F5344CB8AC3E}">
        <p14:creationId xmlns:p14="http://schemas.microsoft.com/office/powerpoint/2010/main" val="4144963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336F5-A68D-9A4A-83AB-B8CD6FA5C732}" type="datetimeFigureOut">
              <a:rPr lang="en-US" smtClean="0"/>
              <a:t>7/17/2020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9633A-392A-4347-9D1C-FF5FFE9476B1}" type="slidenum">
              <a:rPr lang="en-US" smtClean="0"/>
              <a:t>‹#›</a:t>
            </a:fld>
            <a:endParaRPr lang="en-US"/>
          </a:p>
        </p:txBody>
      </p:sp>
    </p:spTree>
    <p:extLst>
      <p:ext uri="{BB962C8B-B14F-4D97-AF65-F5344CB8AC3E}">
        <p14:creationId xmlns:p14="http://schemas.microsoft.com/office/powerpoint/2010/main" val="171712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A9633A-392A-4347-9D1C-FF5FFE9476B1}" type="slidenum">
              <a:rPr lang="en-US" smtClean="0"/>
              <a:t>1</a:t>
            </a:fld>
            <a:endParaRPr lang="en-US" dirty="0"/>
          </a:p>
        </p:txBody>
      </p:sp>
    </p:spTree>
    <p:extLst>
      <p:ext uri="{BB962C8B-B14F-4D97-AF65-F5344CB8AC3E}">
        <p14:creationId xmlns:p14="http://schemas.microsoft.com/office/powerpoint/2010/main" val="248492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10</a:t>
            </a:fld>
            <a:endParaRPr lang="en-US" dirty="0"/>
          </a:p>
        </p:txBody>
      </p:sp>
    </p:spTree>
    <p:extLst>
      <p:ext uri="{BB962C8B-B14F-4D97-AF65-F5344CB8AC3E}">
        <p14:creationId xmlns:p14="http://schemas.microsoft.com/office/powerpoint/2010/main" val="1109416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11</a:t>
            </a:fld>
            <a:endParaRPr lang="en-US" dirty="0"/>
          </a:p>
        </p:txBody>
      </p:sp>
    </p:spTree>
    <p:extLst>
      <p:ext uri="{BB962C8B-B14F-4D97-AF65-F5344CB8AC3E}">
        <p14:creationId xmlns:p14="http://schemas.microsoft.com/office/powerpoint/2010/main" val="1636810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12</a:t>
            </a:fld>
            <a:endParaRPr lang="en-US" dirty="0"/>
          </a:p>
        </p:txBody>
      </p:sp>
    </p:spTree>
    <p:extLst>
      <p:ext uri="{BB962C8B-B14F-4D97-AF65-F5344CB8AC3E}">
        <p14:creationId xmlns:p14="http://schemas.microsoft.com/office/powerpoint/2010/main" val="740162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13</a:t>
            </a:fld>
            <a:endParaRPr lang="en-US" dirty="0"/>
          </a:p>
        </p:txBody>
      </p:sp>
    </p:spTree>
    <p:extLst>
      <p:ext uri="{BB962C8B-B14F-4D97-AF65-F5344CB8AC3E}">
        <p14:creationId xmlns:p14="http://schemas.microsoft.com/office/powerpoint/2010/main" val="3838501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Data is driving decision-making almost everywhere, but how? What criteria are considered? What if the outcomes are biased?</a:t>
            </a:r>
          </a:p>
          <a:p>
            <a:r>
              <a:rPr lang="en-US" sz="1600" dirty="0"/>
              <a:t> </a:t>
            </a:r>
          </a:p>
          <a:p>
            <a:r>
              <a:rPr lang="en-US" sz="1600" dirty="0"/>
              <a:t>As the cartoon notes, over the last few years, the machine learning community has acknowledged BOTH the prevalence and consequence of bias in ML. </a:t>
            </a:r>
          </a:p>
          <a:p>
            <a:r>
              <a:rPr lang="en-US" sz="1600" dirty="0"/>
              <a:t> </a:t>
            </a:r>
          </a:p>
          <a:p>
            <a:r>
              <a:rPr lang="en-US" sz="1600" dirty="0"/>
              <a:t>For the purposes of our work – think of bias and fairness as complementary forces. Our goal is to reduce bias in the hopes of increasing fairness. </a:t>
            </a:r>
          </a:p>
        </p:txBody>
      </p:sp>
      <p:sp>
        <p:nvSpPr>
          <p:cNvPr id="4" name="Slide Number Placeholder 3"/>
          <p:cNvSpPr>
            <a:spLocks noGrp="1"/>
          </p:cNvSpPr>
          <p:nvPr>
            <p:ph type="sldNum" sz="quarter" idx="5"/>
          </p:nvPr>
        </p:nvSpPr>
        <p:spPr/>
        <p:txBody>
          <a:bodyPr/>
          <a:lstStyle/>
          <a:p>
            <a:fld id="{BAA9633A-392A-4347-9D1C-FF5FFE9476B1}" type="slidenum">
              <a:rPr lang="en-US" smtClean="0"/>
              <a:t>2</a:t>
            </a:fld>
            <a:endParaRPr lang="en-US" dirty="0"/>
          </a:p>
        </p:txBody>
      </p:sp>
    </p:spTree>
    <p:extLst>
      <p:ext uri="{BB962C8B-B14F-4D97-AF65-F5344CB8AC3E}">
        <p14:creationId xmlns:p14="http://schemas.microsoft.com/office/powerpoint/2010/main" val="75881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This graphic from the IBM fairness tool kit summarizes a machine learning process. Focus on the red circles I’ve added as key points where bias has impact. </a:t>
            </a:r>
          </a:p>
          <a:p>
            <a:r>
              <a:rPr lang="en-US" sz="1600" dirty="0"/>
              <a:t> </a:t>
            </a:r>
          </a:p>
          <a:p>
            <a:pPr marL="285750" lvl="0" indent="-285750">
              <a:buFont typeface="Arial" panose="020B0604020202020204" pitchFamily="34" charset="0"/>
              <a:buChar char="•"/>
            </a:pPr>
            <a:r>
              <a:rPr lang="en-US" sz="1600" dirty="0"/>
              <a:t>Bias in Data: related to data’s origin, collection or sampling. UNFORTUNATELY, removing a protected variable or leaving it out of the model will not remove bias. </a:t>
            </a:r>
          </a:p>
          <a:p>
            <a:r>
              <a:rPr lang="en-US" sz="1600" dirty="0"/>
              <a:t> </a:t>
            </a:r>
          </a:p>
          <a:p>
            <a:pPr marL="285750" lvl="0" indent="-285750">
              <a:buFont typeface="Arial" panose="020B0604020202020204" pitchFamily="34" charset="0"/>
              <a:buChar char="•"/>
            </a:pPr>
            <a:r>
              <a:rPr lang="en-US" sz="1600" dirty="0"/>
              <a:t>Bias in Algorithmic Process: when we select, create, and tune models. </a:t>
            </a:r>
          </a:p>
          <a:p>
            <a:r>
              <a:rPr lang="en-US" sz="1600" dirty="0"/>
              <a:t> </a:t>
            </a:r>
          </a:p>
          <a:p>
            <a:pPr marL="285750" lvl="0" indent="-285750">
              <a:buFont typeface="Arial" panose="020B0604020202020204" pitchFamily="34" charset="0"/>
              <a:buChar char="•"/>
            </a:pPr>
            <a:r>
              <a:rPr lang="en-US" sz="1600" dirty="0"/>
              <a:t>Bias in Implementation: or the people part when implementing and using the model in the wild</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3</a:t>
            </a:fld>
            <a:endParaRPr lang="en-US" dirty="0"/>
          </a:p>
        </p:txBody>
      </p:sp>
    </p:spTree>
    <p:extLst>
      <p:ext uri="{BB962C8B-B14F-4D97-AF65-F5344CB8AC3E}">
        <p14:creationId xmlns:p14="http://schemas.microsoft.com/office/powerpoint/2010/main" val="2466146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During the ALGORITHMIC PROCESS, there are 3 points to intervene to address bias:</a:t>
            </a:r>
          </a:p>
          <a:p>
            <a:r>
              <a:rPr lang="en-US" sz="1600" dirty="0"/>
              <a:t> </a:t>
            </a:r>
          </a:p>
          <a:p>
            <a:pPr marL="285750" lvl="0" indent="-285750">
              <a:buFont typeface="Arial" panose="020B0604020202020204" pitchFamily="34" charset="0"/>
              <a:buChar char="•"/>
            </a:pPr>
            <a:r>
              <a:rPr lang="en-US" sz="1600" dirty="0"/>
              <a:t>Preprocessing, where the training data can be modified</a:t>
            </a:r>
          </a:p>
          <a:p>
            <a:pPr marL="285750" lvl="0" indent="-285750">
              <a:buFont typeface="Arial" panose="020B0604020202020204" pitchFamily="34" charset="0"/>
              <a:buChar char="•"/>
            </a:pPr>
            <a:r>
              <a:rPr lang="en-US" sz="1600" dirty="0"/>
              <a:t>In Processing, where bias can be addressed by changing an objective function or imposing a new constraint to the algorithm. </a:t>
            </a:r>
          </a:p>
          <a:p>
            <a:pPr marL="285750" lvl="0" indent="-285750">
              <a:buFont typeface="Arial" panose="020B0604020202020204" pitchFamily="34" charset="0"/>
              <a:buChar char="•"/>
            </a:pPr>
            <a:r>
              <a:rPr lang="en-US" sz="1600" dirty="0"/>
              <a:t>Or Postprocessing, where bias mitigation can be applied to the resulting predicted labels.</a:t>
            </a:r>
          </a:p>
          <a:p>
            <a:r>
              <a:rPr lang="en-US" sz="1600" dirty="0"/>
              <a:t> </a:t>
            </a:r>
          </a:p>
          <a:p>
            <a:r>
              <a:rPr lang="en-US" sz="1600" dirty="0"/>
              <a:t>Of particular interest to our team is the IN PROCESS use of adversarial networks.</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4</a:t>
            </a:fld>
            <a:endParaRPr lang="en-US" dirty="0"/>
          </a:p>
        </p:txBody>
      </p:sp>
    </p:spTree>
    <p:extLst>
      <p:ext uri="{BB962C8B-B14F-4D97-AF65-F5344CB8AC3E}">
        <p14:creationId xmlns:p14="http://schemas.microsoft.com/office/powerpoint/2010/main" val="677695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got our inspiration from the GANS Framework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You have two algorithms competing against each other trying to minimize some loss function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first image you have real data passed to the discriminator (agl1) to predict if it is real or not.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second you have the generator taking noise and transforming it in its network to try and trick the discriminator.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Depending on what network was wrong, that is the one that will be updated.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5</a:t>
            </a:fld>
            <a:endParaRPr lang="en-US" dirty="0"/>
          </a:p>
        </p:txBody>
      </p:sp>
    </p:spTree>
    <p:extLst>
      <p:ext uri="{BB962C8B-B14F-4D97-AF65-F5344CB8AC3E}">
        <p14:creationId xmlns:p14="http://schemas.microsoft.com/office/powerpoint/2010/main" val="2740084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used the synthetic IBM Attrition data for our experiment. </a:t>
            </a:r>
          </a:p>
          <a:p>
            <a:r>
              <a:rPr lang="en-US" sz="1200" kern="1200" dirty="0">
                <a:solidFill>
                  <a:schemeClr val="tx1"/>
                </a:solidFill>
                <a:effectLst/>
                <a:latin typeface="+mn-lt"/>
                <a:ea typeface="+mn-ea"/>
                <a:cs typeface="+mn-cs"/>
              </a:rPr>
              <a:t>As you can see the data is unbalanced with yellow meaning that they left. </a:t>
            </a:r>
          </a:p>
          <a:p>
            <a:r>
              <a:rPr lang="en-US" sz="1200" kern="1200" dirty="0">
                <a:solidFill>
                  <a:schemeClr val="tx1"/>
                </a:solidFill>
                <a:effectLst/>
                <a:latin typeface="+mn-lt"/>
                <a:ea typeface="+mn-ea"/>
                <a:cs typeface="+mn-cs"/>
              </a:rPr>
              <a:t>The younger Age groups have a greater percentage of attrition.  </a:t>
            </a:r>
          </a:p>
        </p:txBody>
      </p:sp>
      <p:sp>
        <p:nvSpPr>
          <p:cNvPr id="4" name="Slide Number Placeholder 3"/>
          <p:cNvSpPr>
            <a:spLocks noGrp="1"/>
          </p:cNvSpPr>
          <p:nvPr>
            <p:ph type="sldNum" sz="quarter" idx="5"/>
          </p:nvPr>
        </p:nvSpPr>
        <p:spPr/>
        <p:txBody>
          <a:bodyPr/>
          <a:lstStyle/>
          <a:p>
            <a:fld id="{BAA9633A-392A-4347-9D1C-FF5FFE9476B1}" type="slidenum">
              <a:rPr lang="en-US" smtClean="0"/>
              <a:t>6</a:t>
            </a:fld>
            <a:endParaRPr lang="en-US" dirty="0"/>
          </a:p>
        </p:txBody>
      </p:sp>
    </p:spTree>
    <p:extLst>
      <p:ext uri="{BB962C8B-B14F-4D97-AF65-F5344CB8AC3E}">
        <p14:creationId xmlns:p14="http://schemas.microsoft.com/office/powerpoint/2010/main" val="582835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Age is a protected attribute and we do not want age to influence the outcome.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Most the time the protected attributes are just dropped, but other variables could be used as a substitute or is correlated with the protected attribute.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example, years worked at the company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Our goal is to achieve or get closer to Demographic Parity by distributing accuracy across the age groups.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7</a:t>
            </a:fld>
            <a:endParaRPr lang="en-US" dirty="0"/>
          </a:p>
        </p:txBody>
      </p:sp>
    </p:spTree>
    <p:extLst>
      <p:ext uri="{BB962C8B-B14F-4D97-AF65-F5344CB8AC3E}">
        <p14:creationId xmlns:p14="http://schemas.microsoft.com/office/powerpoint/2010/main" val="3021403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start with a baseline to see how close we are to demographic parity.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We created a simple neural net  in the fashion of a logistic regression model. The idea is not to build the most accurate model but show that an adversarial can remove bias. </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framework adds in our adversarial model that tries to predict age (our protected variable).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and the prediction models are wrapped together with a modified MSE that has a  tunable parameter to dampen the gradients.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loss is maximized because we want the model to be bad at predicting age.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 prediction algorithm is the same as in our baseline  except the weights are modified from the MSE loss function (Batch training Step 2) as well as its original loss function for batch training (Step1).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8</a:t>
            </a:fld>
            <a:endParaRPr lang="en-US" dirty="0"/>
          </a:p>
        </p:txBody>
      </p:sp>
    </p:spTree>
    <p:extLst>
      <p:ext uri="{BB962C8B-B14F-4D97-AF65-F5344CB8AC3E}">
        <p14:creationId xmlns:p14="http://schemas.microsoft.com/office/powerpoint/2010/main" val="290419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9</a:t>
            </a:fld>
            <a:endParaRPr lang="en-US" dirty="0"/>
          </a:p>
        </p:txBody>
      </p:sp>
    </p:spTree>
    <p:extLst>
      <p:ext uri="{BB962C8B-B14F-4D97-AF65-F5344CB8AC3E}">
        <p14:creationId xmlns:p14="http://schemas.microsoft.com/office/powerpoint/2010/main" val="1109416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D8AC05B1-2526-7C44-8A74-66C916069F4A}"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C0E5C021-D243-504D-84B8-D45D829E8B6B}"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B6F93F85-28A1-8344-9763-EF19E19F9128}"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A2B5E9FB-9AD4-754B-A772-6D3733DD5BAC}"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3140DF9E-9222-EE48-A64D-28DE5FAE4784}"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5528449"/>
            <a:ext cx="2057400" cy="365125"/>
          </a:xfrm>
          <a:prstGeom prst="rect">
            <a:avLst/>
          </a:prstGeom>
        </p:spPr>
        <p:txBody>
          <a:bodyPr/>
          <a:lstStyle/>
          <a:p>
            <a:fld id="{A61490FA-57A5-0041-9FDC-ACD83A9AA0E7}" type="datetime1">
              <a:rPr lang="en-US" smtClean="0"/>
              <a:t>7/17/2020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5528449"/>
            <a:ext cx="2057400" cy="365125"/>
          </a:xfrm>
          <a:prstGeom prst="rect">
            <a:avLst/>
          </a:prstGeom>
        </p:spPr>
        <p:txBody>
          <a:bodyPr/>
          <a:lstStyle/>
          <a:p>
            <a:fld id="{7E8290BC-2F66-E549-BF33-0BE20A5801B5}" type="datetime1">
              <a:rPr lang="en-US" smtClean="0"/>
              <a:t>7/17/2020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5528449"/>
            <a:ext cx="2057400" cy="365125"/>
          </a:xfrm>
          <a:prstGeom prst="rect">
            <a:avLst/>
          </a:prstGeom>
        </p:spPr>
        <p:txBody>
          <a:bodyPr/>
          <a:lstStyle/>
          <a:p>
            <a:fld id="{3BC728CC-7587-8545-9431-C9A8BB34EC62}" type="datetime1">
              <a:rPr lang="en-US" smtClean="0"/>
              <a:t>7/17/2020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9A66CD15-5422-0542-9CE8-BC312846333A}"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2A2384D1-AE54-4D4A-B83F-6EAD03BEB987}"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rgbClr val="002060"/>
                </a:solidFill>
              </a:defRPr>
            </a:lvl1pPr>
          </a:lstStyle>
          <a:p>
            <a:fld id="{38327683-8978-6B4B-9130-4A6A841F0549}" type="slidenum">
              <a:rPr lang="en-US" smtClean="0"/>
              <a:pPr/>
              <a:t>‹#›</a:t>
            </a:fld>
            <a:endParaRPr lang="en-US" dirty="0"/>
          </a:p>
        </p:txBody>
      </p:sp>
      <p:sp>
        <p:nvSpPr>
          <p:cNvPr id="7" name="Title 1"/>
          <p:cNvSpPr txBox="1">
            <a:spLocks/>
          </p:cNvSpPr>
          <p:nvPr userDrawn="1"/>
        </p:nvSpPr>
        <p:spPr>
          <a:xfrm>
            <a:off x="628650" y="6356350"/>
            <a:ext cx="1892128" cy="488950"/>
          </a:xfrm>
          <a:prstGeom prst="rect">
            <a:avLst/>
          </a:prstGeom>
        </p:spPr>
        <p:txBody>
          <a:bodyPr>
            <a:normAutofit/>
          </a:bodyPr>
          <a:lstStyle>
            <a:lvl1pPr algn="ctr" defTabSz="2641600" rtl="0" eaLnBrk="0" fontAlgn="base" hangingPunct="0">
              <a:spcBef>
                <a:spcPct val="0"/>
              </a:spcBef>
              <a:spcAft>
                <a:spcPct val="0"/>
              </a:spcAft>
              <a:defRPr sz="6000">
                <a:solidFill>
                  <a:schemeClr val="tx2"/>
                </a:solidFill>
                <a:latin typeface="+mj-lt"/>
                <a:ea typeface="ＭＳ Ｐゴシック" charset="-128"/>
                <a:cs typeface="+mj-cs"/>
              </a:defRPr>
            </a:lvl1pPr>
            <a:lvl2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2pPr>
            <a:lvl3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3pPr>
            <a:lvl4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4pPr>
            <a:lvl5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5pPr>
            <a:lvl6pPr marL="457200" algn="ctr" defTabSz="2641600" rtl="0" fontAlgn="base">
              <a:spcBef>
                <a:spcPct val="0"/>
              </a:spcBef>
              <a:spcAft>
                <a:spcPct val="0"/>
              </a:spcAft>
              <a:defRPr sz="6000">
                <a:solidFill>
                  <a:schemeClr val="tx2"/>
                </a:solidFill>
                <a:latin typeface="Arial" pitchFamily="-65" charset="0"/>
              </a:defRPr>
            </a:lvl6pPr>
            <a:lvl7pPr marL="914400" algn="ctr" defTabSz="2641600" rtl="0" fontAlgn="base">
              <a:spcBef>
                <a:spcPct val="0"/>
              </a:spcBef>
              <a:spcAft>
                <a:spcPct val="0"/>
              </a:spcAft>
              <a:defRPr sz="6000">
                <a:solidFill>
                  <a:schemeClr val="tx2"/>
                </a:solidFill>
                <a:latin typeface="Arial" pitchFamily="-65" charset="0"/>
              </a:defRPr>
            </a:lvl7pPr>
            <a:lvl8pPr marL="1371600" algn="ctr" defTabSz="2641600" rtl="0" fontAlgn="base">
              <a:spcBef>
                <a:spcPct val="0"/>
              </a:spcBef>
              <a:spcAft>
                <a:spcPct val="0"/>
              </a:spcAft>
              <a:defRPr sz="6000">
                <a:solidFill>
                  <a:schemeClr val="tx2"/>
                </a:solidFill>
                <a:latin typeface="Arial" pitchFamily="-65" charset="0"/>
              </a:defRPr>
            </a:lvl8pPr>
            <a:lvl9pPr marL="1828800" algn="ctr" defTabSz="2641600" rtl="0" fontAlgn="base">
              <a:spcBef>
                <a:spcPct val="0"/>
              </a:spcBef>
              <a:spcAft>
                <a:spcPct val="0"/>
              </a:spcAft>
              <a:defRPr sz="6000">
                <a:solidFill>
                  <a:schemeClr val="tx2"/>
                </a:solidFill>
                <a:latin typeface="Arial" pitchFamily="-65" charset="0"/>
              </a:defRPr>
            </a:lvl9pPr>
          </a:lstStyle>
          <a:p>
            <a:pPr>
              <a:defRPr/>
            </a:pPr>
            <a:r>
              <a:rPr lang="en-US" sz="1600" b="1" kern="0" dirty="0" err="1">
                <a:solidFill>
                  <a:srgbClr val="0257A1"/>
                </a:solidFill>
              </a:rPr>
              <a:t>DataScience</a:t>
            </a:r>
            <a:r>
              <a:rPr lang="en-US" sz="1600" b="1" kern="0" dirty="0" err="1">
                <a:solidFill>
                  <a:srgbClr val="C00000"/>
                </a:solidFill>
              </a:rPr>
              <a:t>@</a:t>
            </a:r>
            <a:r>
              <a:rPr lang="en-US" sz="1600" b="1" kern="0" dirty="0" err="1">
                <a:solidFill>
                  <a:srgbClr val="0257A1"/>
                </a:solidFill>
              </a:rPr>
              <a:t>SMU</a:t>
            </a:r>
            <a:endParaRPr lang="en-US" sz="1600" b="1" kern="0" dirty="0">
              <a:solidFill>
                <a:srgbClr val="0257A1"/>
              </a:solidFill>
            </a:endParaRPr>
          </a:p>
        </p:txBody>
      </p:sp>
      <p:pic>
        <p:nvPicPr>
          <p:cNvPr id="4" name="Picture 3"/>
          <p:cNvPicPr>
            <a:picLocks noChangeAspect="1"/>
          </p:cNvPicPr>
          <p:nvPr userDrawn="1"/>
        </p:nvPicPr>
        <p:blipFill>
          <a:blip r:embed="rId13"/>
          <a:stretch>
            <a:fillRect/>
          </a:stretch>
        </p:blipFill>
        <p:spPr>
          <a:xfrm>
            <a:off x="7017093" y="6295132"/>
            <a:ext cx="939114" cy="487561"/>
          </a:xfrm>
          <a:prstGeom prst="rect">
            <a:avLst/>
          </a:prstGeom>
        </p:spPr>
      </p:pic>
    </p:spTree>
    <p:extLst>
      <p:ext uri="{BB962C8B-B14F-4D97-AF65-F5344CB8AC3E}">
        <p14:creationId xmlns:p14="http://schemas.microsoft.com/office/powerpoint/2010/main" val="155907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txStyles>
    <p:title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aif360.mybluemix.net/"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ya-webdesign.com/imgdownload.htm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9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Reducing Age Bias in Machine Learning: </a:t>
            </a:r>
            <a:br>
              <a:rPr lang="en-US" dirty="0"/>
            </a:br>
            <a:r>
              <a:rPr lang="en-US" sz="4000" dirty="0"/>
              <a:t>An Algorithmic Approach</a:t>
            </a:r>
            <a:endParaRPr lang="en-US" dirty="0"/>
          </a:p>
        </p:txBody>
      </p:sp>
      <p:sp>
        <p:nvSpPr>
          <p:cNvPr id="3" name="Subtitle 2"/>
          <p:cNvSpPr>
            <a:spLocks noGrp="1"/>
          </p:cNvSpPr>
          <p:nvPr>
            <p:ph type="subTitle" idx="1"/>
          </p:nvPr>
        </p:nvSpPr>
        <p:spPr/>
        <p:txBody>
          <a:bodyPr>
            <a:normAutofit fontScale="92500" lnSpcReduction="10000"/>
          </a:bodyPr>
          <a:lstStyle/>
          <a:p>
            <a:r>
              <a:rPr lang="de-DE" dirty="0"/>
              <a:t>Adriana Solange Garcia de Alford, </a:t>
            </a:r>
          </a:p>
          <a:p>
            <a:r>
              <a:rPr lang="de-DE" dirty="0"/>
              <a:t>Steven Hayden, and Nicole Wittlin</a:t>
            </a:r>
            <a:endParaRPr lang="de-DE" baseline="30000" dirty="0"/>
          </a:p>
          <a:p>
            <a:r>
              <a:rPr lang="de-DE" dirty="0"/>
              <a:t>Amy Atwood, Ph.D, </a:t>
            </a:r>
          </a:p>
          <a:p>
            <a:r>
              <a:rPr lang="de-DE" dirty="0"/>
              <a:t>Senior Data Scientist – T-Mobile, Capstone adviser</a:t>
            </a:r>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a:t>
            </a:fld>
            <a:endParaRPr lang="en-US" dirty="0"/>
          </a:p>
        </p:txBody>
      </p:sp>
    </p:spTree>
    <p:extLst>
      <p:ext uri="{BB962C8B-B14F-4D97-AF65-F5344CB8AC3E}">
        <p14:creationId xmlns:p14="http://schemas.microsoft.com/office/powerpoint/2010/main" val="1677321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Experiment Results: Accuracy</a:t>
            </a:r>
          </a:p>
        </p:txBody>
      </p:sp>
      <p:sp>
        <p:nvSpPr>
          <p:cNvPr id="3" name="Content Placeholder 2"/>
          <p:cNvSpPr>
            <a:spLocks noGrp="1"/>
          </p:cNvSpPr>
          <p:nvPr>
            <p:ph idx="1"/>
          </p:nvPr>
        </p:nvSpPr>
        <p:spPr>
          <a:xfrm>
            <a:off x="628650" y="1606597"/>
            <a:ext cx="7886700" cy="4519449"/>
          </a:xfrm>
          <a:ln>
            <a:solidFill>
              <a:srgbClr val="C00000"/>
            </a:solidFill>
          </a:ln>
        </p:spPr>
        <p:txBody>
          <a:bodyPr>
            <a:noAutofit/>
          </a:bodyPr>
          <a:lstStyle/>
          <a:p>
            <a:r>
              <a:rPr lang="en-US" sz="1800" dirty="0"/>
              <a:t>Initial step to evaluate </a:t>
            </a:r>
            <a:r>
              <a:rPr lang="en-US" sz="1800" b="1" dirty="0"/>
              <a:t>Accuracy</a:t>
            </a:r>
            <a:r>
              <a:rPr lang="en-US" sz="1800" dirty="0"/>
              <a:t> of both models when predicting Attrition</a:t>
            </a:r>
            <a:br>
              <a:rPr lang="en-US" sz="1800" dirty="0"/>
            </a:br>
            <a:endParaRPr lang="en-US" sz="1800" dirty="0"/>
          </a:p>
          <a:p>
            <a:r>
              <a:rPr lang="en-US" sz="1800" dirty="0"/>
              <a:t>Accuracy from GAN model was compared to accuracy baseline model</a:t>
            </a:r>
          </a:p>
          <a:p>
            <a:endParaRPr lang="en-US" sz="1800" dirty="0"/>
          </a:p>
          <a:p>
            <a:endParaRPr lang="en-US" sz="1800" dirty="0"/>
          </a:p>
          <a:p>
            <a:pPr marL="0" indent="0">
              <a:buNone/>
            </a:pPr>
            <a:endParaRPr lang="en-US" sz="1800" dirty="0"/>
          </a:p>
          <a:p>
            <a:pPr marL="0" indent="0">
              <a:buNone/>
            </a:pPr>
            <a:br>
              <a:rPr lang="en-US" sz="1800" dirty="0"/>
            </a:br>
            <a:endParaRPr lang="en-US" sz="1800" dirty="0"/>
          </a:p>
          <a:p>
            <a:r>
              <a:rPr lang="en-US" sz="1800" dirty="0"/>
              <a:t>Accuracy in both models was expected to be similar</a:t>
            </a:r>
          </a:p>
          <a:p>
            <a:r>
              <a:rPr lang="en-US" sz="1800" dirty="0"/>
              <a:t>Accuracy from GAN was lower across all groups</a:t>
            </a:r>
          </a:p>
          <a:p>
            <a:r>
              <a:rPr lang="en-US" sz="1800" dirty="0"/>
              <a:t>Groups less than 35 and older population over 50, resulted in a lower accuracy on Attrition</a:t>
            </a:r>
          </a:p>
          <a:p>
            <a:r>
              <a:rPr lang="en-US" sz="1800" dirty="0"/>
              <a:t>Attributed this to larger number of observations in the middle age groups</a:t>
            </a:r>
          </a:p>
          <a:p>
            <a:pPr marL="0" indent="0">
              <a:buNone/>
            </a:pPr>
            <a:endParaRPr lang="en-US" sz="1800" dirty="0"/>
          </a:p>
        </p:txBody>
      </p:sp>
      <p:sp>
        <p:nvSpPr>
          <p:cNvPr id="4" name="Slide Number Placeholder 3"/>
          <p:cNvSpPr>
            <a:spLocks noGrp="1"/>
          </p:cNvSpPr>
          <p:nvPr>
            <p:ph type="sldNum" sz="quarter" idx="12"/>
          </p:nvPr>
        </p:nvSpPr>
        <p:spPr/>
        <p:txBody>
          <a:bodyPr/>
          <a:lstStyle/>
          <a:p>
            <a:fld id="{38327683-8978-6B4B-9130-4A6A841F0549}" type="slidenum">
              <a:rPr lang="en-US" smtClean="0"/>
              <a:t>10</a:t>
            </a:fld>
            <a:endParaRPr lang="en-US" dirty="0"/>
          </a:p>
        </p:txBody>
      </p:sp>
      <p:pic>
        <p:nvPicPr>
          <p:cNvPr id="5" name="Picture 4">
            <a:extLst>
              <a:ext uri="{FF2B5EF4-FFF2-40B4-BE49-F238E27FC236}">
                <a16:creationId xmlns:a16="http://schemas.microsoft.com/office/drawing/2014/main" id="{79DD9054-644A-4B54-963C-B23834ABD79A}"/>
              </a:ext>
            </a:extLst>
          </p:cNvPr>
          <p:cNvPicPr>
            <a:picLocks noChangeAspect="1"/>
          </p:cNvPicPr>
          <p:nvPr/>
        </p:nvPicPr>
        <p:blipFill>
          <a:blip r:embed="rId3"/>
          <a:stretch>
            <a:fillRect/>
          </a:stretch>
        </p:blipFill>
        <p:spPr>
          <a:xfrm>
            <a:off x="1042447" y="2845447"/>
            <a:ext cx="7059105" cy="1167106"/>
          </a:xfrm>
          <a:prstGeom prst="rect">
            <a:avLst/>
          </a:prstGeom>
          <a:ln w="19050">
            <a:solidFill>
              <a:srgbClr val="C00000"/>
            </a:solidFill>
          </a:ln>
        </p:spPr>
      </p:pic>
    </p:spTree>
    <p:extLst>
      <p:ext uri="{BB962C8B-B14F-4D97-AF65-F5344CB8AC3E}">
        <p14:creationId xmlns:p14="http://schemas.microsoft.com/office/powerpoint/2010/main" val="2630657131"/>
      </p:ext>
    </p:extLst>
  </p:cSld>
  <p:clrMapOvr>
    <a:masterClrMapping/>
  </p:clrMapOvr>
  <mc:AlternateContent xmlns:mc="http://schemas.openxmlformats.org/markup-compatibility/2006" xmlns:p14="http://schemas.microsoft.com/office/powerpoint/2010/main">
    <mc:Choice Requires="p14">
      <p:transition p14:dur="10" advClick="0" advTm="21000"/>
    </mc:Choice>
    <mc:Fallback xmlns="">
      <p:transition advClick="0" advTm="21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A5DD91-26D2-4204-8B5E-0DAB52082228}"/>
              </a:ext>
            </a:extLst>
          </p:cNvPr>
          <p:cNvSpPr>
            <a:spLocks noGrp="1"/>
          </p:cNvSpPr>
          <p:nvPr>
            <p:ph type="title"/>
          </p:nvPr>
        </p:nvSpPr>
        <p:spPr>
          <a:xfrm>
            <a:off x="628650" y="332234"/>
            <a:ext cx="7886700" cy="1325563"/>
          </a:xfrm>
        </p:spPr>
        <p:txBody>
          <a:bodyPr>
            <a:normAutofit/>
          </a:bodyPr>
          <a:lstStyle/>
          <a:p>
            <a:pPr algn="l"/>
            <a:r>
              <a:rPr lang="en-US" sz="3000" dirty="0"/>
              <a:t>Experiment Results: Demographic Parity</a:t>
            </a:r>
          </a:p>
        </p:txBody>
      </p:sp>
      <p:sp>
        <p:nvSpPr>
          <p:cNvPr id="3" name="Content Placeholder 2"/>
          <p:cNvSpPr>
            <a:spLocks noGrp="1"/>
          </p:cNvSpPr>
          <p:nvPr>
            <p:ph idx="1"/>
          </p:nvPr>
        </p:nvSpPr>
        <p:spPr>
          <a:ln>
            <a:solidFill>
              <a:srgbClr val="C00000"/>
            </a:solidFill>
          </a:ln>
        </p:spPr>
        <p:txBody>
          <a:bodyPr>
            <a:normAutofit fontScale="92500" lnSpcReduction="20000"/>
          </a:bodyPr>
          <a:lstStyle/>
          <a:p>
            <a:r>
              <a:rPr lang="en-US" sz="1800" b="1" dirty="0"/>
              <a:t>Demographic Parity (DP) is achieved when:</a:t>
            </a:r>
          </a:p>
          <a:p>
            <a:pPr lvl="1"/>
            <a:r>
              <a:rPr lang="en-US" sz="1800" dirty="0">
                <a:solidFill>
                  <a:schemeClr val="tx1"/>
                </a:solidFill>
                <a:latin typeface="Arial" panose="020B0604020202020204" pitchFamily="34" charset="0"/>
              </a:rPr>
              <a:t>Each group has equal likelihood to be assigned a positive outcome</a:t>
            </a:r>
          </a:p>
          <a:p>
            <a:pPr lvl="1"/>
            <a:r>
              <a:rPr lang="en-US" sz="1800" dirty="0">
                <a:solidFill>
                  <a:schemeClr val="tx1"/>
                </a:solidFill>
                <a:latin typeface="Arial" panose="020B0604020202020204" pitchFamily="34" charset="0"/>
              </a:rPr>
              <a:t>Proportion of positive predictions in the subgroups is close to each other</a:t>
            </a:r>
          </a:p>
          <a:p>
            <a:pPr marL="457200" lvl="1" indent="0">
              <a:buNone/>
            </a:pPr>
            <a:endParaRPr lang="en-US" sz="2100" dirty="0"/>
          </a:p>
          <a:p>
            <a:pPr marL="457200" lvl="1" indent="0">
              <a:buNone/>
            </a:pPr>
            <a:endParaRPr lang="en-US" sz="2100" dirty="0"/>
          </a:p>
          <a:p>
            <a:pPr marL="457200" lvl="1" indent="0">
              <a:buNone/>
            </a:pPr>
            <a:endParaRPr lang="en-US" sz="2100" dirty="0"/>
          </a:p>
          <a:p>
            <a:pPr marL="457200" lvl="1" indent="0">
              <a:buNone/>
            </a:pPr>
            <a:endParaRPr lang="en-US" sz="2100" dirty="0"/>
          </a:p>
          <a:p>
            <a:endParaRPr lang="en-US" sz="1800" dirty="0"/>
          </a:p>
          <a:p>
            <a:r>
              <a:rPr lang="en-US" sz="1800" dirty="0"/>
              <a:t>Fairness was compared across 7 age groups</a:t>
            </a:r>
            <a:br>
              <a:rPr lang="en-US" sz="1800" dirty="0"/>
            </a:br>
            <a:endParaRPr lang="en-US" sz="1800" dirty="0"/>
          </a:p>
          <a:p>
            <a:r>
              <a:rPr lang="en-US" altLang="en-US" sz="1800" b="1" dirty="0">
                <a:latin typeface="Arial" panose="020B0604020202020204" pitchFamily="34" charset="0"/>
              </a:rPr>
              <a:t>Improved </a:t>
            </a:r>
            <a:r>
              <a:rPr lang="en-US" altLang="en-US" sz="1800" b="1" u="sng" dirty="0">
                <a:latin typeface="Arial" panose="020B0604020202020204" pitchFamily="34" charset="0"/>
              </a:rPr>
              <a:t>DP</a:t>
            </a:r>
            <a:r>
              <a:rPr lang="en-US" altLang="en-US" sz="1800" b="1" dirty="0">
                <a:latin typeface="Arial" panose="020B0604020202020204" pitchFamily="34" charset="0"/>
              </a:rPr>
              <a:t> range across all groups: </a:t>
            </a:r>
          </a:p>
          <a:p>
            <a:pPr marL="0" indent="0">
              <a:buNone/>
            </a:pPr>
            <a:r>
              <a:rPr lang="en-US" altLang="en-US" sz="1800" b="1" dirty="0">
                <a:latin typeface="Arial" panose="020B0604020202020204" pitchFamily="34" charset="0"/>
              </a:rPr>
              <a:t>    	Baseline </a:t>
            </a:r>
            <a:r>
              <a:rPr lang="en-US" altLang="en-US" sz="1800" dirty="0">
                <a:latin typeface="Arial" panose="020B0604020202020204" pitchFamily="34" charset="0"/>
              </a:rPr>
              <a:t>between  94-100%;  </a:t>
            </a:r>
            <a:r>
              <a:rPr lang="en-US" altLang="en-US" sz="1800" b="1" dirty="0">
                <a:latin typeface="Arial" panose="020B0604020202020204" pitchFamily="34" charset="0"/>
              </a:rPr>
              <a:t>Post-GAN</a:t>
            </a:r>
            <a:r>
              <a:rPr lang="en-US" altLang="en-US" sz="1800" dirty="0">
                <a:latin typeface="Arial" panose="020B0604020202020204" pitchFamily="34" charset="0"/>
              </a:rPr>
              <a:t> range 98-100%</a:t>
            </a:r>
            <a:br>
              <a:rPr lang="en-US" altLang="en-US" sz="1800" dirty="0">
                <a:latin typeface="Arial" panose="020B0604020202020204" pitchFamily="34" charset="0"/>
              </a:rPr>
            </a:br>
            <a:endParaRPr lang="en-US" altLang="en-US" sz="1800" dirty="0">
              <a:latin typeface="Arial" panose="020B0604020202020204" pitchFamily="34" charset="0"/>
            </a:endParaRPr>
          </a:p>
          <a:p>
            <a:r>
              <a:rPr lang="en-US" altLang="en-US" sz="1800" b="1" dirty="0">
                <a:latin typeface="Arial" panose="020B0604020202020204" pitchFamily="34" charset="0"/>
              </a:rPr>
              <a:t>Small trade-off between Accuracy and Fairness Post-GAN: </a:t>
            </a:r>
          </a:p>
          <a:p>
            <a:pPr marL="0" indent="0">
              <a:buNone/>
            </a:pPr>
            <a:r>
              <a:rPr lang="en-US" altLang="en-US" sz="1800" b="1" dirty="0">
                <a:latin typeface="Arial" panose="020B0604020202020204" pitchFamily="34" charset="0"/>
              </a:rPr>
              <a:t> 	</a:t>
            </a:r>
            <a:r>
              <a:rPr lang="en-US" altLang="en-US" sz="1800" dirty="0">
                <a:latin typeface="Arial" panose="020B0604020202020204" pitchFamily="34" charset="0"/>
              </a:rPr>
              <a:t>Accuracy decreased 2% but </a:t>
            </a:r>
            <a:r>
              <a:rPr lang="en-US" altLang="en-US" sz="1800" u="sng" dirty="0">
                <a:latin typeface="Arial" panose="020B0604020202020204" pitchFamily="34" charset="0"/>
              </a:rPr>
              <a:t>DP</a:t>
            </a:r>
            <a:r>
              <a:rPr lang="en-US" altLang="en-US" sz="1800" dirty="0">
                <a:latin typeface="Arial" panose="020B0604020202020204" pitchFamily="34" charset="0"/>
              </a:rPr>
              <a:t> increased 6%. </a:t>
            </a:r>
            <a:endParaRPr lang="en-US" sz="2400" dirty="0"/>
          </a:p>
          <a:p>
            <a:endParaRPr lang="en-US" sz="2400" dirty="0"/>
          </a:p>
          <a:p>
            <a:endParaRPr lang="en-US" sz="2200" dirty="0"/>
          </a:p>
        </p:txBody>
      </p:sp>
      <p:sp>
        <p:nvSpPr>
          <p:cNvPr id="4" name="Slide Number Placeholder 3"/>
          <p:cNvSpPr>
            <a:spLocks noGrp="1"/>
          </p:cNvSpPr>
          <p:nvPr>
            <p:ph type="sldNum" sz="quarter" idx="12"/>
          </p:nvPr>
        </p:nvSpPr>
        <p:spPr/>
        <p:txBody>
          <a:bodyPr/>
          <a:lstStyle/>
          <a:p>
            <a:fld id="{38327683-8978-6B4B-9130-4A6A841F0549}" type="slidenum">
              <a:rPr lang="en-US" smtClean="0"/>
              <a:t>11</a:t>
            </a:fld>
            <a:endParaRPr lang="en-US" dirty="0"/>
          </a:p>
        </p:txBody>
      </p:sp>
      <p:pic>
        <p:nvPicPr>
          <p:cNvPr id="8" name="Picture 7">
            <a:extLst>
              <a:ext uri="{FF2B5EF4-FFF2-40B4-BE49-F238E27FC236}">
                <a16:creationId xmlns:a16="http://schemas.microsoft.com/office/drawing/2014/main" id="{A362FF8A-428A-4456-821A-5F027E22CAA3}"/>
              </a:ext>
            </a:extLst>
          </p:cNvPr>
          <p:cNvPicPr>
            <a:picLocks noChangeAspect="1"/>
          </p:cNvPicPr>
          <p:nvPr/>
        </p:nvPicPr>
        <p:blipFill>
          <a:blip r:embed="rId3"/>
          <a:stretch>
            <a:fillRect/>
          </a:stretch>
        </p:blipFill>
        <p:spPr>
          <a:xfrm>
            <a:off x="611505" y="2636665"/>
            <a:ext cx="7920990" cy="1266982"/>
          </a:xfrm>
          <a:prstGeom prst="rect">
            <a:avLst/>
          </a:prstGeom>
          <a:ln w="19050">
            <a:solidFill>
              <a:srgbClr val="C00000"/>
            </a:solidFill>
          </a:ln>
        </p:spPr>
      </p:pic>
    </p:spTree>
    <p:extLst>
      <p:ext uri="{BB962C8B-B14F-4D97-AF65-F5344CB8AC3E}">
        <p14:creationId xmlns:p14="http://schemas.microsoft.com/office/powerpoint/2010/main" val="305912794"/>
      </p:ext>
    </p:extLst>
  </p:cSld>
  <p:clrMapOvr>
    <a:masterClrMapping/>
  </p:clrMapOvr>
  <mc:AlternateContent xmlns:mc="http://schemas.openxmlformats.org/markup-compatibility/2006" xmlns:p14="http://schemas.microsoft.com/office/powerpoint/2010/main">
    <mc:Choice Requires="p14">
      <p:transition p14:dur="10" advClick="0" advTm="21000"/>
    </mc:Choice>
    <mc:Fallback xmlns="">
      <p:transition advClick="0" advTm="21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Conclusions</a:t>
            </a:r>
          </a:p>
        </p:txBody>
      </p:sp>
      <p:sp>
        <p:nvSpPr>
          <p:cNvPr id="3" name="Content Placeholder 2"/>
          <p:cNvSpPr>
            <a:spLocks noGrp="1"/>
          </p:cNvSpPr>
          <p:nvPr>
            <p:ph idx="1"/>
          </p:nvPr>
        </p:nvSpPr>
        <p:spPr>
          <a:ln>
            <a:solidFill>
              <a:srgbClr val="C00000"/>
            </a:solidFill>
          </a:ln>
        </p:spPr>
        <p:txBody>
          <a:bodyPr>
            <a:noAutofit/>
          </a:bodyPr>
          <a:lstStyle/>
          <a:p>
            <a:r>
              <a:rPr lang="en-US" sz="1800" dirty="0"/>
              <a:t>Achieved </a:t>
            </a:r>
            <a:r>
              <a:rPr lang="en-US" sz="1800" b="1" dirty="0"/>
              <a:t>Demographic Parity </a:t>
            </a:r>
            <a:r>
              <a:rPr lang="en-US" sz="1800" dirty="0"/>
              <a:t>based on results from a comparative analysis between the baseline model and the GAN model</a:t>
            </a:r>
          </a:p>
          <a:p>
            <a:endParaRPr lang="en-US" sz="1800" dirty="0"/>
          </a:p>
          <a:p>
            <a:r>
              <a:rPr lang="en-US" sz="1800" dirty="0"/>
              <a:t>A more balanced distribution across age groups in the data may have helped</a:t>
            </a:r>
            <a:br>
              <a:rPr lang="en-US" sz="1800" dirty="0"/>
            </a:br>
            <a:endParaRPr lang="en-US" sz="1800" dirty="0"/>
          </a:p>
          <a:p>
            <a:r>
              <a:rPr lang="en-US" sz="1800" dirty="0"/>
              <a:t>No significant pre-processing on the data</a:t>
            </a:r>
          </a:p>
          <a:p>
            <a:endParaRPr lang="en-US" sz="1800" dirty="0"/>
          </a:p>
          <a:p>
            <a:r>
              <a:rPr lang="en-US" sz="1800" b="1" dirty="0"/>
              <a:t>Most adversarial debiasing work focused </a:t>
            </a:r>
            <a:r>
              <a:rPr lang="en-US" sz="1800" dirty="0"/>
              <a:t>on protected groups such as race, sex and gender bias</a:t>
            </a:r>
          </a:p>
          <a:p>
            <a:endParaRPr lang="en-US" sz="1800" dirty="0">
              <a:solidFill>
                <a:srgbClr val="C00000"/>
              </a:solidFill>
            </a:endParaRPr>
          </a:p>
          <a:p>
            <a:r>
              <a:rPr lang="en-US" sz="1800" dirty="0">
                <a:solidFill>
                  <a:srgbClr val="C00000"/>
                </a:solidFill>
              </a:rPr>
              <a:t>Our focus was on </a:t>
            </a:r>
            <a:r>
              <a:rPr lang="en-US" sz="1800" u="sng" dirty="0">
                <a:solidFill>
                  <a:srgbClr val="C00000"/>
                </a:solidFill>
              </a:rPr>
              <a:t>Age debiasing</a:t>
            </a:r>
            <a:r>
              <a:rPr lang="en-US" sz="1800" dirty="0">
                <a:solidFill>
                  <a:srgbClr val="C00000"/>
                </a:solidFill>
              </a:rPr>
              <a:t>, and how age bias can be </a:t>
            </a:r>
            <a:r>
              <a:rPr lang="en-US" sz="1800" u="sng" dirty="0">
                <a:solidFill>
                  <a:srgbClr val="C00000"/>
                </a:solidFill>
              </a:rPr>
              <a:t>prevented in deep learning models</a:t>
            </a:r>
          </a:p>
        </p:txBody>
      </p:sp>
      <p:sp>
        <p:nvSpPr>
          <p:cNvPr id="4" name="Slide Number Placeholder 3"/>
          <p:cNvSpPr>
            <a:spLocks noGrp="1"/>
          </p:cNvSpPr>
          <p:nvPr>
            <p:ph type="sldNum" sz="quarter" idx="12"/>
          </p:nvPr>
        </p:nvSpPr>
        <p:spPr/>
        <p:txBody>
          <a:bodyPr/>
          <a:lstStyle/>
          <a:p>
            <a:fld id="{38327683-8978-6B4B-9130-4A6A841F0549}" type="slidenum">
              <a:rPr lang="en-US" smtClean="0"/>
              <a:t>12</a:t>
            </a:fld>
            <a:endParaRPr lang="en-US" dirty="0"/>
          </a:p>
        </p:txBody>
      </p:sp>
    </p:spTree>
    <p:extLst>
      <p:ext uri="{BB962C8B-B14F-4D97-AF65-F5344CB8AC3E}">
        <p14:creationId xmlns:p14="http://schemas.microsoft.com/office/powerpoint/2010/main" val="3844141834"/>
      </p:ext>
    </p:extLst>
  </p:cSld>
  <p:clrMapOvr>
    <a:masterClrMapping/>
  </p:clrMapOvr>
  <mc:AlternateContent xmlns:mc="http://schemas.openxmlformats.org/markup-compatibility/2006" xmlns:p14="http://schemas.microsoft.com/office/powerpoint/2010/main">
    <mc:Choice Requires="p14">
      <p:transition p14:dur="10" advClick="0" advTm="21000"/>
    </mc:Choice>
    <mc:Fallback xmlns="">
      <p:transition advClick="0" advTm="21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Conclusions</a:t>
            </a:r>
          </a:p>
        </p:txBody>
      </p:sp>
      <p:sp>
        <p:nvSpPr>
          <p:cNvPr id="3" name="Content Placeholder 2"/>
          <p:cNvSpPr>
            <a:spLocks noGrp="1"/>
          </p:cNvSpPr>
          <p:nvPr>
            <p:ph idx="1"/>
          </p:nvPr>
        </p:nvSpPr>
        <p:spPr>
          <a:ln>
            <a:solidFill>
              <a:srgbClr val="C00000"/>
            </a:solidFill>
          </a:ln>
        </p:spPr>
        <p:txBody>
          <a:bodyPr>
            <a:normAutofit/>
          </a:bodyPr>
          <a:lstStyle/>
          <a:p>
            <a:pPr marL="0" indent="0">
              <a:buNone/>
            </a:pPr>
            <a:endParaRPr lang="en-US" altLang="en-US" sz="1800" b="1" dirty="0">
              <a:latin typeface="Arial" panose="020B0604020202020204" pitchFamily="34" charset="0"/>
            </a:endParaRPr>
          </a:p>
          <a:p>
            <a:r>
              <a:rPr lang="en-US" altLang="en-US" sz="1800" b="1" dirty="0">
                <a:latin typeface="Arial" panose="020B0604020202020204" pitchFamily="34" charset="0"/>
              </a:rPr>
              <a:t>Bias must be addressed in advance and throughout the ML lifecycle – NOT as an afterthought</a:t>
            </a:r>
            <a:br>
              <a:rPr lang="en-US" sz="1800" dirty="0"/>
            </a:br>
            <a:endParaRPr lang="en-US" sz="1800" dirty="0"/>
          </a:p>
          <a:p>
            <a:r>
              <a:rPr lang="en-US" sz="1800" dirty="0"/>
              <a:t>Mitigating bias using adversarial network architecture shows promise, yet we cannot be confident that systems are unbiased and fair</a:t>
            </a:r>
          </a:p>
          <a:p>
            <a:endParaRPr lang="en-US" sz="2400" dirty="0"/>
          </a:p>
          <a:p>
            <a:pPr marL="0" indent="0" algn="ctr">
              <a:buNone/>
            </a:pPr>
            <a:r>
              <a:rPr lang="en-US" sz="2400" b="1" dirty="0">
                <a:solidFill>
                  <a:srgbClr val="C00000"/>
                </a:solidFill>
              </a:rPr>
              <a:t>We </a:t>
            </a:r>
            <a:r>
              <a:rPr lang="en-US" sz="2400" b="1" u="sng" dirty="0">
                <a:solidFill>
                  <a:srgbClr val="C00000"/>
                </a:solidFill>
              </a:rPr>
              <a:t>cannot</a:t>
            </a:r>
            <a:r>
              <a:rPr lang="en-US" sz="2400" b="1" dirty="0">
                <a:solidFill>
                  <a:srgbClr val="C00000"/>
                </a:solidFill>
              </a:rPr>
              <a:t> and </a:t>
            </a:r>
            <a:r>
              <a:rPr lang="en-US" sz="2400" b="1" u="sng" dirty="0">
                <a:solidFill>
                  <a:srgbClr val="C00000"/>
                </a:solidFill>
              </a:rPr>
              <a:t>must not</a:t>
            </a:r>
            <a:r>
              <a:rPr lang="en-US" sz="2400" b="1" dirty="0">
                <a:solidFill>
                  <a:srgbClr val="C00000"/>
                </a:solidFill>
              </a:rPr>
              <a:t> replace the inquisitiveness, skepticism, moral imagination, compassion, and the sensitivity to foresee consequences that </a:t>
            </a:r>
            <a:r>
              <a:rPr lang="en-US" sz="2400" b="1" u="sng" dirty="0">
                <a:solidFill>
                  <a:srgbClr val="C00000"/>
                </a:solidFill>
              </a:rPr>
              <a:t>humans</a:t>
            </a:r>
            <a:r>
              <a:rPr lang="en-US" sz="2400" b="1" dirty="0">
                <a:solidFill>
                  <a:srgbClr val="C00000"/>
                </a:solidFill>
              </a:rPr>
              <a:t> bring to bear on machine learning.</a:t>
            </a:r>
            <a:endParaRPr lang="en-US" sz="2400" dirty="0"/>
          </a:p>
        </p:txBody>
      </p:sp>
      <p:sp>
        <p:nvSpPr>
          <p:cNvPr id="4" name="Slide Number Placeholder 3"/>
          <p:cNvSpPr>
            <a:spLocks noGrp="1"/>
          </p:cNvSpPr>
          <p:nvPr>
            <p:ph type="sldNum" sz="quarter" idx="12"/>
          </p:nvPr>
        </p:nvSpPr>
        <p:spPr/>
        <p:txBody>
          <a:bodyPr/>
          <a:lstStyle/>
          <a:p>
            <a:fld id="{38327683-8978-6B4B-9130-4A6A841F0549}" type="slidenum">
              <a:rPr lang="en-US" smtClean="0"/>
              <a:t>13</a:t>
            </a:fld>
            <a:endParaRPr lang="en-US" dirty="0"/>
          </a:p>
        </p:txBody>
      </p:sp>
    </p:spTree>
    <p:extLst>
      <p:ext uri="{BB962C8B-B14F-4D97-AF65-F5344CB8AC3E}">
        <p14:creationId xmlns:p14="http://schemas.microsoft.com/office/powerpoint/2010/main" val="4261682251"/>
      </p:ext>
    </p:extLst>
  </p:cSld>
  <p:clrMapOvr>
    <a:masterClrMapping/>
  </p:clrMapOvr>
  <mc:AlternateContent xmlns:mc="http://schemas.openxmlformats.org/markup-compatibility/2006" xmlns:p14="http://schemas.microsoft.com/office/powerpoint/2010/main">
    <mc:Choice Requires="p14">
      <p:transition p14:dur="10" advClick="0" advTm="21000"/>
    </mc:Choice>
    <mc:Fallback xmlns="">
      <p:transition advClick="0" advTm="21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96D5FC-5F04-4F20-B8AD-2BEDB516AEDF}"/>
              </a:ext>
            </a:extLst>
          </p:cNvPr>
          <p:cNvSpPr>
            <a:spLocks noGrp="1"/>
          </p:cNvSpPr>
          <p:nvPr>
            <p:ph type="sldNum" sz="quarter" idx="12"/>
          </p:nvPr>
        </p:nvSpPr>
        <p:spPr/>
        <p:txBody>
          <a:bodyPr/>
          <a:lstStyle/>
          <a:p>
            <a:fld id="{38327683-8978-6B4B-9130-4A6A841F0549}" type="slidenum">
              <a:rPr lang="en-US" smtClean="0"/>
              <a:t>14</a:t>
            </a:fld>
            <a:endParaRPr lang="en-US"/>
          </a:p>
        </p:txBody>
      </p:sp>
      <p:sp>
        <p:nvSpPr>
          <p:cNvPr id="3" name="Rectangle 2">
            <a:extLst>
              <a:ext uri="{FF2B5EF4-FFF2-40B4-BE49-F238E27FC236}">
                <a16:creationId xmlns:a16="http://schemas.microsoft.com/office/drawing/2014/main" id="{F721AB62-44BA-4F7E-A980-3DE3B4BA9EC1}"/>
              </a:ext>
            </a:extLst>
          </p:cNvPr>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5057765"/>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A6F9FD-76FE-44A2-8BDB-3F0DB8B0528C}"/>
              </a:ext>
            </a:extLst>
          </p:cNvPr>
          <p:cNvSpPr>
            <a:spLocks noGrp="1"/>
          </p:cNvSpPr>
          <p:nvPr>
            <p:ph type="sldNum" sz="quarter" idx="12"/>
          </p:nvPr>
        </p:nvSpPr>
        <p:spPr/>
        <p:txBody>
          <a:bodyPr/>
          <a:lstStyle/>
          <a:p>
            <a:fld id="{38327683-8978-6B4B-9130-4A6A841F0549}" type="slidenum">
              <a:rPr lang="en-US" smtClean="0"/>
              <a:t>15</a:t>
            </a:fld>
            <a:endParaRPr lang="en-US"/>
          </a:p>
        </p:txBody>
      </p:sp>
      <p:pic>
        <p:nvPicPr>
          <p:cNvPr id="4" name="Picture 3">
            <a:extLst>
              <a:ext uri="{FF2B5EF4-FFF2-40B4-BE49-F238E27FC236}">
                <a16:creationId xmlns:a16="http://schemas.microsoft.com/office/drawing/2014/main" id="{E44834F6-964F-4602-978E-05CA20B540D0}"/>
              </a:ext>
            </a:extLst>
          </p:cNvPr>
          <p:cNvPicPr>
            <a:picLocks noChangeAspect="1"/>
          </p:cNvPicPr>
          <p:nvPr/>
        </p:nvPicPr>
        <p:blipFill rotWithShape="1">
          <a:blip r:embed="rId2"/>
          <a:srcRect l="887" t="1338" r="726" b="951"/>
          <a:stretch/>
        </p:blipFill>
        <p:spPr>
          <a:xfrm>
            <a:off x="73742" y="339214"/>
            <a:ext cx="8996516" cy="5831679"/>
          </a:xfrm>
          <a:prstGeom prst="rect">
            <a:avLst/>
          </a:prstGeom>
        </p:spPr>
      </p:pic>
    </p:spTree>
    <p:extLst>
      <p:ext uri="{BB962C8B-B14F-4D97-AF65-F5344CB8AC3E}">
        <p14:creationId xmlns:p14="http://schemas.microsoft.com/office/powerpoint/2010/main" val="282112978"/>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2</a:t>
            </a:fld>
            <a:endParaRPr lang="en-US" dirty="0"/>
          </a:p>
        </p:txBody>
      </p:sp>
      <p:pic>
        <p:nvPicPr>
          <p:cNvPr id="5" name="Picture 4">
            <a:extLst>
              <a:ext uri="{FF2B5EF4-FFF2-40B4-BE49-F238E27FC236}">
                <a16:creationId xmlns:a16="http://schemas.microsoft.com/office/drawing/2014/main" id="{18C06C6F-C16C-45CA-A4C1-D4B5F76321AD}"/>
              </a:ext>
            </a:extLst>
          </p:cNvPr>
          <p:cNvPicPr>
            <a:picLocks noChangeAspect="1"/>
          </p:cNvPicPr>
          <p:nvPr/>
        </p:nvPicPr>
        <p:blipFill>
          <a:blip r:embed="rId3"/>
          <a:stretch>
            <a:fillRect/>
          </a:stretch>
        </p:blipFill>
        <p:spPr>
          <a:xfrm>
            <a:off x="2118457" y="1690689"/>
            <a:ext cx="4907086" cy="3512441"/>
          </a:xfrm>
          <a:prstGeom prst="rect">
            <a:avLst/>
          </a:prstGeom>
        </p:spPr>
      </p:pic>
      <p:sp>
        <p:nvSpPr>
          <p:cNvPr id="6" name="TextBox 5">
            <a:extLst>
              <a:ext uri="{FF2B5EF4-FFF2-40B4-BE49-F238E27FC236}">
                <a16:creationId xmlns:a16="http://schemas.microsoft.com/office/drawing/2014/main" id="{1D00E95E-264D-4551-A1D1-94403D7CB307}"/>
              </a:ext>
            </a:extLst>
          </p:cNvPr>
          <p:cNvSpPr txBox="1"/>
          <p:nvPr/>
        </p:nvSpPr>
        <p:spPr>
          <a:xfrm>
            <a:off x="628650" y="5240751"/>
            <a:ext cx="7886700" cy="1077218"/>
          </a:xfrm>
          <a:prstGeom prst="rect">
            <a:avLst/>
          </a:prstGeom>
          <a:noFill/>
        </p:spPr>
        <p:txBody>
          <a:bodyPr wrap="square" rtlCol="0">
            <a:spAutoFit/>
          </a:bodyPr>
          <a:lstStyle/>
          <a:p>
            <a:pPr algn="ctr"/>
            <a:r>
              <a:rPr lang="en-US" sz="3200" dirty="0"/>
              <a:t>Is it BIASED because it is UNFAIR?</a:t>
            </a:r>
          </a:p>
          <a:p>
            <a:pPr algn="ctr"/>
            <a:r>
              <a:rPr lang="en-US" sz="3200" dirty="0"/>
              <a:t>Is it FAIR because it is UNBIASED?</a:t>
            </a:r>
          </a:p>
        </p:txBody>
      </p:sp>
    </p:spTree>
    <p:extLst>
      <p:ext uri="{BB962C8B-B14F-4D97-AF65-F5344CB8AC3E}">
        <p14:creationId xmlns:p14="http://schemas.microsoft.com/office/powerpoint/2010/main" val="2023716259"/>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5" name="Slide Number Placeholder 4"/>
          <p:cNvSpPr>
            <a:spLocks noGrp="1"/>
          </p:cNvSpPr>
          <p:nvPr>
            <p:ph type="sldNum" sz="quarter" idx="12"/>
          </p:nvPr>
        </p:nvSpPr>
        <p:spPr/>
        <p:txBody>
          <a:bodyPr/>
          <a:lstStyle/>
          <a:p>
            <a:fld id="{38327683-8978-6B4B-9130-4A6A841F0549}" type="slidenum">
              <a:rPr lang="en-US" smtClean="0"/>
              <a:t>3</a:t>
            </a:fld>
            <a:endParaRPr lang="en-US" dirty="0"/>
          </a:p>
        </p:txBody>
      </p:sp>
      <p:pic>
        <p:nvPicPr>
          <p:cNvPr id="6" name="Picture 5">
            <a:extLst>
              <a:ext uri="{FF2B5EF4-FFF2-40B4-BE49-F238E27FC236}">
                <a16:creationId xmlns:a16="http://schemas.microsoft.com/office/drawing/2014/main" id="{EBB1E9B6-7847-4EB8-93BD-5BF532968420}"/>
              </a:ext>
            </a:extLst>
          </p:cNvPr>
          <p:cNvPicPr>
            <a:picLocks noChangeAspect="1"/>
          </p:cNvPicPr>
          <p:nvPr/>
        </p:nvPicPr>
        <p:blipFill>
          <a:blip r:embed="rId3"/>
          <a:stretch>
            <a:fillRect/>
          </a:stretch>
        </p:blipFill>
        <p:spPr>
          <a:xfrm>
            <a:off x="239697" y="1690689"/>
            <a:ext cx="8664606" cy="4346870"/>
          </a:xfrm>
          <a:prstGeom prst="rect">
            <a:avLst/>
          </a:prstGeom>
        </p:spPr>
      </p:pic>
      <p:sp>
        <p:nvSpPr>
          <p:cNvPr id="8" name="Oval 7">
            <a:extLst>
              <a:ext uri="{FF2B5EF4-FFF2-40B4-BE49-F238E27FC236}">
                <a16:creationId xmlns:a16="http://schemas.microsoft.com/office/drawing/2014/main" id="{9EDB3FF0-D75F-468C-BA32-E63FAFEE616E}"/>
              </a:ext>
            </a:extLst>
          </p:cNvPr>
          <p:cNvSpPr/>
          <p:nvPr/>
        </p:nvSpPr>
        <p:spPr>
          <a:xfrm>
            <a:off x="239697" y="2379216"/>
            <a:ext cx="1535837" cy="262829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D6F43CE7-7151-4685-ABEA-346960F35750}"/>
              </a:ext>
            </a:extLst>
          </p:cNvPr>
          <p:cNvSpPr/>
          <p:nvPr/>
        </p:nvSpPr>
        <p:spPr>
          <a:xfrm rot="4654216">
            <a:off x="2514182" y="3291851"/>
            <a:ext cx="1533218" cy="35490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F4210B3-66FC-4786-A344-6549C6261694}"/>
              </a:ext>
            </a:extLst>
          </p:cNvPr>
          <p:cNvSpPr/>
          <p:nvPr/>
        </p:nvSpPr>
        <p:spPr>
          <a:xfrm rot="4817903">
            <a:off x="4088605" y="179850"/>
            <a:ext cx="2659453" cy="53565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47110967-E49D-4262-8ECC-AB04D2B61021}"/>
              </a:ext>
            </a:extLst>
          </p:cNvPr>
          <p:cNvSpPr txBox="1"/>
          <p:nvPr/>
        </p:nvSpPr>
        <p:spPr>
          <a:xfrm>
            <a:off x="239697" y="1846555"/>
            <a:ext cx="1535837" cy="523220"/>
          </a:xfrm>
          <a:prstGeom prst="rect">
            <a:avLst/>
          </a:prstGeom>
          <a:noFill/>
        </p:spPr>
        <p:txBody>
          <a:bodyPr wrap="square" rtlCol="0">
            <a:spAutoFit/>
          </a:bodyPr>
          <a:lstStyle/>
          <a:p>
            <a:pPr algn="ctr"/>
            <a:r>
              <a:rPr lang="en-US" sz="2800" dirty="0">
                <a:solidFill>
                  <a:srgbClr val="FF0000"/>
                </a:solidFill>
              </a:rPr>
              <a:t>DATA</a:t>
            </a:r>
          </a:p>
        </p:txBody>
      </p:sp>
      <p:sp>
        <p:nvSpPr>
          <p:cNvPr id="14" name="TextBox 13">
            <a:extLst>
              <a:ext uri="{FF2B5EF4-FFF2-40B4-BE49-F238E27FC236}">
                <a16:creationId xmlns:a16="http://schemas.microsoft.com/office/drawing/2014/main" id="{CFE63141-A1A2-44C8-A5D1-DD17C53E6250}"/>
              </a:ext>
            </a:extLst>
          </p:cNvPr>
          <p:cNvSpPr txBox="1"/>
          <p:nvPr/>
        </p:nvSpPr>
        <p:spPr>
          <a:xfrm>
            <a:off x="3036163" y="1314634"/>
            <a:ext cx="1535837" cy="523220"/>
          </a:xfrm>
          <a:prstGeom prst="rect">
            <a:avLst/>
          </a:prstGeom>
          <a:noFill/>
        </p:spPr>
        <p:txBody>
          <a:bodyPr wrap="square" rtlCol="0">
            <a:spAutoFit/>
          </a:bodyPr>
          <a:lstStyle/>
          <a:p>
            <a:pPr algn="ctr"/>
            <a:r>
              <a:rPr lang="en-US" sz="2800" dirty="0">
                <a:solidFill>
                  <a:srgbClr val="FF0000"/>
                </a:solidFill>
              </a:rPr>
              <a:t>PROCESS</a:t>
            </a:r>
          </a:p>
        </p:txBody>
      </p:sp>
      <p:sp>
        <p:nvSpPr>
          <p:cNvPr id="15" name="TextBox 14">
            <a:extLst>
              <a:ext uri="{FF2B5EF4-FFF2-40B4-BE49-F238E27FC236}">
                <a16:creationId xmlns:a16="http://schemas.microsoft.com/office/drawing/2014/main" id="{2718A6A3-0853-4A43-BF41-4A184BA4B473}"/>
              </a:ext>
            </a:extLst>
          </p:cNvPr>
          <p:cNvSpPr txBox="1"/>
          <p:nvPr/>
        </p:nvSpPr>
        <p:spPr>
          <a:xfrm>
            <a:off x="4253883" y="5424161"/>
            <a:ext cx="1535837" cy="523220"/>
          </a:xfrm>
          <a:prstGeom prst="rect">
            <a:avLst/>
          </a:prstGeom>
          <a:noFill/>
        </p:spPr>
        <p:txBody>
          <a:bodyPr wrap="square" rtlCol="0">
            <a:spAutoFit/>
          </a:bodyPr>
          <a:lstStyle/>
          <a:p>
            <a:pPr algn="ctr"/>
            <a:r>
              <a:rPr lang="en-US" sz="2800" dirty="0">
                <a:solidFill>
                  <a:srgbClr val="FF0000"/>
                </a:solidFill>
              </a:rPr>
              <a:t>PEOPLE</a:t>
            </a:r>
          </a:p>
        </p:txBody>
      </p:sp>
      <p:sp>
        <p:nvSpPr>
          <p:cNvPr id="3" name="TextBox 2">
            <a:extLst>
              <a:ext uri="{FF2B5EF4-FFF2-40B4-BE49-F238E27FC236}">
                <a16:creationId xmlns:a16="http://schemas.microsoft.com/office/drawing/2014/main" id="{7C92B713-D808-4140-988B-66FD4DCCC40F}"/>
              </a:ext>
            </a:extLst>
          </p:cNvPr>
          <p:cNvSpPr txBox="1"/>
          <p:nvPr/>
        </p:nvSpPr>
        <p:spPr>
          <a:xfrm>
            <a:off x="6709249" y="5919956"/>
            <a:ext cx="2103774" cy="276999"/>
          </a:xfrm>
          <a:prstGeom prst="rect">
            <a:avLst/>
          </a:prstGeom>
          <a:noFill/>
        </p:spPr>
        <p:txBody>
          <a:bodyPr wrap="square" rtlCol="0">
            <a:spAutoFit/>
          </a:bodyPr>
          <a:lstStyle/>
          <a:p>
            <a:r>
              <a:rPr lang="en-US" sz="1200">
                <a:hlinkClick r:id="rId4"/>
              </a:rPr>
              <a:t>https://aif360.mybluemix.net/</a:t>
            </a:r>
            <a:endParaRPr lang="en-US" sz="1200" dirty="0"/>
          </a:p>
        </p:txBody>
      </p:sp>
    </p:spTree>
    <p:extLst>
      <p:ext uri="{BB962C8B-B14F-4D97-AF65-F5344CB8AC3E}">
        <p14:creationId xmlns:p14="http://schemas.microsoft.com/office/powerpoint/2010/main" val="724448261"/>
      </p:ext>
    </p:extLst>
  </p:cSld>
  <p:clrMapOvr>
    <a:masterClrMapping/>
  </p:clrMapOvr>
  <mc:AlternateContent xmlns:mc="http://schemas.openxmlformats.org/markup-compatibility/2006" xmlns:p14="http://schemas.microsoft.com/office/powerpoint/2010/main">
    <mc:Choice Requires="p14">
      <p:transition p14:dur="10" advClick="0" advTm="30000"/>
    </mc:Choice>
    <mc:Fallback xmlns="">
      <p:transition advClick="0" advTm="3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4</a:t>
            </a:fld>
            <a:endParaRPr lang="en-US" dirty="0"/>
          </a:p>
        </p:txBody>
      </p:sp>
      <p:graphicFrame>
        <p:nvGraphicFramePr>
          <p:cNvPr id="5" name="Content Placeholder 4">
            <a:extLst>
              <a:ext uri="{FF2B5EF4-FFF2-40B4-BE49-F238E27FC236}">
                <a16:creationId xmlns:a16="http://schemas.microsoft.com/office/drawing/2014/main" id="{5FEB510F-C691-4E4F-A2CA-17054AE464AB}"/>
              </a:ext>
            </a:extLst>
          </p:cNvPr>
          <p:cNvGraphicFramePr>
            <a:graphicFrameLocks noGrp="1"/>
          </p:cNvGraphicFramePr>
          <p:nvPr>
            <p:ph idx="1"/>
            <p:extLst>
              <p:ext uri="{D42A27DB-BD31-4B8C-83A1-F6EECF244321}">
                <p14:modId xmlns:p14="http://schemas.microsoft.com/office/powerpoint/2010/main" val="973227019"/>
              </p:ext>
            </p:extLst>
          </p:nvPr>
        </p:nvGraphicFramePr>
        <p:xfrm>
          <a:off x="628650" y="2720290"/>
          <a:ext cx="7886700" cy="2178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BC44E73-662B-412A-B840-7D112F6AB6B6}"/>
              </a:ext>
            </a:extLst>
          </p:cNvPr>
          <p:cNvSpPr txBox="1"/>
          <p:nvPr/>
        </p:nvSpPr>
        <p:spPr>
          <a:xfrm>
            <a:off x="3870990" y="4742493"/>
            <a:ext cx="274917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Classification</a:t>
            </a:r>
          </a:p>
          <a:p>
            <a:pPr marL="285750" indent="-285750">
              <a:buFont typeface="Arial" panose="020B0604020202020204" pitchFamily="34" charset="0"/>
              <a:buChar char="•"/>
            </a:pPr>
            <a:r>
              <a:rPr lang="en-US" dirty="0"/>
              <a:t>Regression</a:t>
            </a:r>
          </a:p>
          <a:p>
            <a:pPr marL="285750" indent="-285750">
              <a:buFont typeface="Arial" panose="020B0604020202020204" pitchFamily="34" charset="0"/>
              <a:buChar char="•"/>
            </a:pPr>
            <a:r>
              <a:rPr lang="en-US" dirty="0"/>
              <a:t>AI Fairness 360 Prejudice Remover</a:t>
            </a:r>
          </a:p>
          <a:p>
            <a:pPr marL="285750" indent="-285750">
              <a:buFont typeface="Arial" panose="020B0604020202020204" pitchFamily="34" charset="0"/>
              <a:buChar char="•"/>
            </a:pPr>
            <a:r>
              <a:rPr lang="en-US" b="1" dirty="0">
                <a:solidFill>
                  <a:srgbClr val="FF0000"/>
                </a:solidFill>
              </a:rPr>
              <a:t>Adversarial Debiasing</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D09F5973-434D-4213-86B2-E2CF3A5A82E7}"/>
              </a:ext>
            </a:extLst>
          </p:cNvPr>
          <p:cNvSpPr txBox="1"/>
          <p:nvPr/>
        </p:nvSpPr>
        <p:spPr>
          <a:xfrm>
            <a:off x="2696592" y="2290439"/>
            <a:ext cx="3750815" cy="646331"/>
          </a:xfrm>
          <a:prstGeom prst="rect">
            <a:avLst/>
          </a:prstGeom>
          <a:noFill/>
        </p:spPr>
        <p:txBody>
          <a:bodyPr wrap="square" rtlCol="0">
            <a:spAutoFit/>
          </a:bodyPr>
          <a:lstStyle/>
          <a:p>
            <a:pPr algn="ctr"/>
            <a:r>
              <a:rPr lang="en-US" sz="3200" dirty="0">
                <a:solidFill>
                  <a:srgbClr val="FF0000"/>
                </a:solidFill>
              </a:rPr>
              <a:t>Intervention</a:t>
            </a:r>
            <a:r>
              <a:rPr lang="en-US" sz="3600" dirty="0">
                <a:solidFill>
                  <a:srgbClr val="FF0000"/>
                </a:solidFill>
              </a:rPr>
              <a:t> Points</a:t>
            </a:r>
          </a:p>
        </p:txBody>
      </p:sp>
      <p:sp>
        <p:nvSpPr>
          <p:cNvPr id="8" name="TextBox 7">
            <a:extLst>
              <a:ext uri="{FF2B5EF4-FFF2-40B4-BE49-F238E27FC236}">
                <a16:creationId xmlns:a16="http://schemas.microsoft.com/office/drawing/2014/main" id="{15CEB96D-F7D6-45DD-A4CE-C5EF859C3D02}"/>
              </a:ext>
            </a:extLst>
          </p:cNvPr>
          <p:cNvSpPr txBox="1"/>
          <p:nvPr/>
        </p:nvSpPr>
        <p:spPr>
          <a:xfrm>
            <a:off x="3299953" y="1795638"/>
            <a:ext cx="2544091" cy="584775"/>
          </a:xfrm>
          <a:prstGeom prst="rect">
            <a:avLst/>
          </a:prstGeom>
          <a:noFill/>
        </p:spPr>
        <p:txBody>
          <a:bodyPr wrap="square" rtlCol="0">
            <a:spAutoFit/>
          </a:bodyPr>
          <a:lstStyle/>
          <a:p>
            <a:pPr algn="ctr"/>
            <a:r>
              <a:rPr lang="en-US" sz="3200" b="1" dirty="0">
                <a:solidFill>
                  <a:srgbClr val="FF0000"/>
                </a:solidFill>
              </a:rPr>
              <a:t>PROCESS</a:t>
            </a:r>
            <a:endParaRPr lang="en-US" sz="3600" b="1" dirty="0">
              <a:solidFill>
                <a:srgbClr val="FF0000"/>
              </a:solidFill>
            </a:endParaRPr>
          </a:p>
        </p:txBody>
      </p:sp>
    </p:spTree>
    <p:extLst>
      <p:ext uri="{BB962C8B-B14F-4D97-AF65-F5344CB8AC3E}">
        <p14:creationId xmlns:p14="http://schemas.microsoft.com/office/powerpoint/2010/main" val="1881417302"/>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 Overview</a:t>
            </a:r>
          </a:p>
        </p:txBody>
      </p:sp>
      <p:pic>
        <p:nvPicPr>
          <p:cNvPr id="64" name="Content Placeholder 63">
            <a:extLst>
              <a:ext uri="{FF2B5EF4-FFF2-40B4-BE49-F238E27FC236}">
                <a16:creationId xmlns:a16="http://schemas.microsoft.com/office/drawing/2014/main" id="{D6ADAA43-7044-486B-AA13-86C888D19BB6}"/>
              </a:ext>
            </a:extLst>
          </p:cNvPr>
          <p:cNvPicPr>
            <a:picLocks noGrp="1" noChangeAspect="1"/>
          </p:cNvPicPr>
          <p:nvPr>
            <p:ph idx="1"/>
          </p:nvPr>
        </p:nvPicPr>
        <p:blipFill>
          <a:blip r:embed="rId3"/>
          <a:stretch>
            <a:fillRect/>
          </a:stretch>
        </p:blipFill>
        <p:spPr>
          <a:xfrm>
            <a:off x="4750385" y="3427319"/>
            <a:ext cx="4172505" cy="2222186"/>
          </a:xfrm>
          <a:prstGeom prst="rect">
            <a:avLst/>
          </a:prstGeom>
        </p:spPr>
      </p:pic>
      <p:sp>
        <p:nvSpPr>
          <p:cNvPr id="4" name="Slide Number Placeholder 3"/>
          <p:cNvSpPr>
            <a:spLocks noGrp="1"/>
          </p:cNvSpPr>
          <p:nvPr>
            <p:ph type="sldNum" sz="quarter" idx="12"/>
          </p:nvPr>
        </p:nvSpPr>
        <p:spPr/>
        <p:txBody>
          <a:bodyPr/>
          <a:lstStyle/>
          <a:p>
            <a:fld id="{38327683-8978-6B4B-9130-4A6A841F0549}" type="slidenum">
              <a:rPr lang="en-US" smtClean="0"/>
              <a:t>5</a:t>
            </a:fld>
            <a:endParaRPr lang="en-US" dirty="0"/>
          </a:p>
        </p:txBody>
      </p:sp>
      <p:pic>
        <p:nvPicPr>
          <p:cNvPr id="65" name="Picture 64">
            <a:extLst>
              <a:ext uri="{FF2B5EF4-FFF2-40B4-BE49-F238E27FC236}">
                <a16:creationId xmlns:a16="http://schemas.microsoft.com/office/drawing/2014/main" id="{6547EBA0-1362-44F4-A934-53E188FC5C9E}"/>
              </a:ext>
            </a:extLst>
          </p:cNvPr>
          <p:cNvPicPr>
            <a:picLocks noChangeAspect="1"/>
          </p:cNvPicPr>
          <p:nvPr/>
        </p:nvPicPr>
        <p:blipFill>
          <a:blip r:embed="rId4"/>
          <a:stretch>
            <a:fillRect/>
          </a:stretch>
        </p:blipFill>
        <p:spPr>
          <a:xfrm>
            <a:off x="388953" y="3429000"/>
            <a:ext cx="4183047" cy="2220505"/>
          </a:xfrm>
          <a:prstGeom prst="rect">
            <a:avLst/>
          </a:prstGeom>
        </p:spPr>
      </p:pic>
      <p:pic>
        <p:nvPicPr>
          <p:cNvPr id="6" name="Picture 5" descr="A picture containing outdoor, riding, person, skiing&#10;&#10;Description automatically generated">
            <a:extLst>
              <a:ext uri="{FF2B5EF4-FFF2-40B4-BE49-F238E27FC236}">
                <a16:creationId xmlns:a16="http://schemas.microsoft.com/office/drawing/2014/main" id="{07238B0F-84E0-4269-8ABD-612F3BC054B0}"/>
              </a:ext>
            </a:extLst>
          </p:cNvPr>
          <p:cNvPicPr>
            <a:picLocks noChangeAspect="1"/>
          </p:cNvPicPr>
          <p:nvPr/>
        </p:nvPicPr>
        <p:blipFill>
          <a:blip r:embed="rId5"/>
          <a:stretch>
            <a:fillRect/>
          </a:stretch>
        </p:blipFill>
        <p:spPr>
          <a:xfrm>
            <a:off x="2485747" y="1078293"/>
            <a:ext cx="4172505" cy="2350707"/>
          </a:xfrm>
          <a:prstGeom prst="rect">
            <a:avLst/>
          </a:prstGeom>
        </p:spPr>
      </p:pic>
      <p:sp>
        <p:nvSpPr>
          <p:cNvPr id="7" name="Content Placeholder 2">
            <a:extLst>
              <a:ext uri="{FF2B5EF4-FFF2-40B4-BE49-F238E27FC236}">
                <a16:creationId xmlns:a16="http://schemas.microsoft.com/office/drawing/2014/main" id="{8CBBA51F-4F90-4477-8ED2-E28EB91155EE}"/>
              </a:ext>
            </a:extLst>
          </p:cNvPr>
          <p:cNvSpPr txBox="1">
            <a:spLocks/>
          </p:cNvSpPr>
          <p:nvPr/>
        </p:nvSpPr>
        <p:spPr>
          <a:xfrm>
            <a:off x="6125592" y="2959858"/>
            <a:ext cx="2389758" cy="2251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800" dirty="0">
                <a:hlinkClick r:id="rId6"/>
              </a:rPr>
              <a:t>https://ya-webdesign.com/imgdownload.html</a:t>
            </a:r>
            <a:endParaRPr lang="en-US" sz="800" dirty="0"/>
          </a:p>
        </p:txBody>
      </p:sp>
      <p:cxnSp>
        <p:nvCxnSpPr>
          <p:cNvPr id="5" name="Straight Connector 4">
            <a:extLst>
              <a:ext uri="{FF2B5EF4-FFF2-40B4-BE49-F238E27FC236}">
                <a16:creationId xmlns:a16="http://schemas.microsoft.com/office/drawing/2014/main" id="{9CF8E702-618C-42FB-B2AA-6C34C6055D80}"/>
              </a:ext>
            </a:extLst>
          </p:cNvPr>
          <p:cNvCxnSpPr>
            <a:cxnSpLocks/>
          </p:cNvCxnSpPr>
          <p:nvPr/>
        </p:nvCxnSpPr>
        <p:spPr>
          <a:xfrm>
            <a:off x="4669654" y="3506680"/>
            <a:ext cx="0" cy="284967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0700482"/>
      </p:ext>
    </p:extLst>
  </p:cSld>
  <p:clrMapOvr>
    <a:masterClrMapping/>
  </p:clrMapOvr>
  <mc:AlternateContent xmlns:mc="http://schemas.openxmlformats.org/markup-compatibility/2006" xmlns:p14="http://schemas.microsoft.com/office/powerpoint/2010/main">
    <mc:Choice Requires="p14">
      <p:transition p14:dur="10" advClick="0" advTm="30000"/>
    </mc:Choice>
    <mc:Fallback xmlns="">
      <p:transition advClick="0" advTm="3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4" name="Slide Number Placeholder 3"/>
          <p:cNvSpPr>
            <a:spLocks noGrp="1"/>
          </p:cNvSpPr>
          <p:nvPr>
            <p:ph type="sldNum" sz="quarter" idx="12"/>
          </p:nvPr>
        </p:nvSpPr>
        <p:spPr/>
        <p:txBody>
          <a:bodyPr/>
          <a:lstStyle/>
          <a:p>
            <a:fld id="{38327683-8978-6B4B-9130-4A6A841F0549}" type="slidenum">
              <a:rPr lang="en-US" smtClean="0"/>
              <a:t>6</a:t>
            </a:fld>
            <a:endParaRPr lang="en-US" dirty="0"/>
          </a:p>
        </p:txBody>
      </p:sp>
      <p:pic>
        <p:nvPicPr>
          <p:cNvPr id="5" name="Picture 4">
            <a:extLst>
              <a:ext uri="{FF2B5EF4-FFF2-40B4-BE49-F238E27FC236}">
                <a16:creationId xmlns:a16="http://schemas.microsoft.com/office/drawing/2014/main" id="{9201A6E8-96E1-4DC1-B40A-70645B8BD1F6}"/>
              </a:ext>
            </a:extLst>
          </p:cNvPr>
          <p:cNvPicPr>
            <a:picLocks noChangeAspect="1"/>
          </p:cNvPicPr>
          <p:nvPr/>
        </p:nvPicPr>
        <p:blipFill>
          <a:blip r:embed="rId3"/>
          <a:stretch>
            <a:fillRect/>
          </a:stretch>
        </p:blipFill>
        <p:spPr>
          <a:xfrm>
            <a:off x="256137" y="2318835"/>
            <a:ext cx="5321519" cy="3927853"/>
          </a:xfrm>
          <a:prstGeom prst="rect">
            <a:avLst/>
          </a:prstGeom>
        </p:spPr>
      </p:pic>
      <p:sp>
        <p:nvSpPr>
          <p:cNvPr id="3" name="Rectangle 2">
            <a:extLst>
              <a:ext uri="{FF2B5EF4-FFF2-40B4-BE49-F238E27FC236}">
                <a16:creationId xmlns:a16="http://schemas.microsoft.com/office/drawing/2014/main" id="{15150E90-E2D5-43EA-89FB-C6DF5F343F67}"/>
              </a:ext>
            </a:extLst>
          </p:cNvPr>
          <p:cNvSpPr/>
          <p:nvPr/>
        </p:nvSpPr>
        <p:spPr>
          <a:xfrm>
            <a:off x="2881505" y="1212573"/>
            <a:ext cx="3380990" cy="369332"/>
          </a:xfrm>
          <a:prstGeom prst="rect">
            <a:avLst/>
          </a:prstGeom>
        </p:spPr>
        <p:txBody>
          <a:bodyPr wrap="none">
            <a:spAutoFit/>
          </a:bodyPr>
          <a:lstStyle/>
          <a:p>
            <a:pPr algn="ctr"/>
            <a:r>
              <a:rPr lang="en-US" dirty="0"/>
              <a:t>Understanding Employee Attrition</a:t>
            </a:r>
          </a:p>
        </p:txBody>
      </p:sp>
      <p:pic>
        <p:nvPicPr>
          <p:cNvPr id="8" name="Picture 7">
            <a:extLst>
              <a:ext uri="{FF2B5EF4-FFF2-40B4-BE49-F238E27FC236}">
                <a16:creationId xmlns:a16="http://schemas.microsoft.com/office/drawing/2014/main" id="{2B163ADF-31E4-475D-B36B-00E93AED0E56}"/>
              </a:ext>
            </a:extLst>
          </p:cNvPr>
          <p:cNvPicPr>
            <a:picLocks noChangeAspect="1"/>
          </p:cNvPicPr>
          <p:nvPr/>
        </p:nvPicPr>
        <p:blipFill>
          <a:blip r:embed="rId4"/>
          <a:stretch>
            <a:fillRect/>
          </a:stretch>
        </p:blipFill>
        <p:spPr>
          <a:xfrm>
            <a:off x="5867111" y="2318835"/>
            <a:ext cx="2710116" cy="3927854"/>
          </a:xfrm>
          <a:prstGeom prst="rect">
            <a:avLst/>
          </a:prstGeom>
        </p:spPr>
      </p:pic>
    </p:spTree>
    <p:extLst>
      <p:ext uri="{BB962C8B-B14F-4D97-AF65-F5344CB8AC3E}">
        <p14:creationId xmlns:p14="http://schemas.microsoft.com/office/powerpoint/2010/main" val="1029425108"/>
      </p:ext>
    </p:extLst>
  </p:cSld>
  <p:clrMapOvr>
    <a:masterClrMapping/>
  </p:clrMapOvr>
  <mc:AlternateContent xmlns:mc="http://schemas.openxmlformats.org/markup-compatibility/2006">
    <mc:Choice xmlns:p14="http://schemas.microsoft.com/office/powerpoint/2010/main" Requires="p14">
      <p:transition p14:dur="10" advClick="0" advTm="13000"/>
    </mc:Choice>
    <mc:Fallback>
      <p:transition advClick="0" advTm="1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3" name="Content Placeholder 2"/>
          <p:cNvSpPr>
            <a:spLocks noGrp="1"/>
          </p:cNvSpPr>
          <p:nvPr>
            <p:ph idx="1"/>
          </p:nvPr>
        </p:nvSpPr>
        <p:spPr/>
        <p:txBody>
          <a:bodyPr/>
          <a:lstStyle/>
          <a:p>
            <a:r>
              <a:rPr lang="en-US" dirty="0"/>
              <a:t>Overview Experiment</a:t>
            </a:r>
          </a:p>
          <a:p>
            <a:pPr lvl="1"/>
            <a:r>
              <a:rPr lang="en-US" sz="2000" dirty="0">
                <a:solidFill>
                  <a:schemeClr val="tx1"/>
                </a:solidFill>
              </a:rPr>
              <a:t>Age(</a:t>
            </a:r>
            <a:r>
              <a:rPr lang="en-US" sz="2000" i="1" dirty="0">
                <a:solidFill>
                  <a:schemeClr val="tx1"/>
                </a:solidFill>
              </a:rPr>
              <a:t>Z</a:t>
            </a:r>
            <a:r>
              <a:rPr lang="en-US" sz="2000" dirty="0">
                <a:solidFill>
                  <a:schemeClr val="tx1"/>
                </a:solidFill>
              </a:rPr>
              <a:t>) is protected </a:t>
            </a:r>
          </a:p>
          <a:p>
            <a:pPr lvl="1"/>
            <a:r>
              <a:rPr lang="en-US" sz="2000" dirty="0">
                <a:solidFill>
                  <a:schemeClr val="tx1"/>
                </a:solidFill>
              </a:rPr>
              <a:t>Age(</a:t>
            </a:r>
            <a:r>
              <a:rPr lang="en-US" sz="2000" i="1" dirty="0">
                <a:solidFill>
                  <a:schemeClr val="tx1"/>
                </a:solidFill>
              </a:rPr>
              <a:t>Z</a:t>
            </a:r>
            <a:r>
              <a:rPr lang="en-US" sz="2000" dirty="0">
                <a:solidFill>
                  <a:schemeClr val="tx1"/>
                </a:solidFill>
              </a:rPr>
              <a:t>) Correlated with explanatory (X) of predictor model </a:t>
            </a:r>
          </a:p>
          <a:p>
            <a:endParaRPr lang="en-US" dirty="0"/>
          </a:p>
          <a:p>
            <a:r>
              <a:rPr lang="en-US" dirty="0"/>
              <a:t>Goals</a:t>
            </a:r>
          </a:p>
          <a:p>
            <a:pPr lvl="1"/>
            <a:r>
              <a:rPr lang="en-US" sz="2000" dirty="0">
                <a:solidFill>
                  <a:schemeClr val="tx1"/>
                </a:solidFill>
              </a:rPr>
              <a:t>Good Accuracy</a:t>
            </a:r>
          </a:p>
          <a:p>
            <a:pPr lvl="1"/>
            <a:r>
              <a:rPr lang="en-US" sz="2000" dirty="0">
                <a:solidFill>
                  <a:schemeClr val="tx1"/>
                </a:solidFill>
              </a:rPr>
              <a:t>Demographic Parity</a:t>
            </a:r>
          </a:p>
          <a:p>
            <a:pPr lvl="2"/>
            <a:r>
              <a:rPr lang="en-US" sz="1600" dirty="0">
                <a:solidFill>
                  <a:schemeClr val="tx1"/>
                </a:solidFill>
              </a:rPr>
              <a:t>Both protected and unprotected classes receive a positive outcome at equal rates.</a:t>
            </a:r>
          </a:p>
          <a:p>
            <a:pPr lvl="2"/>
            <a:r>
              <a:rPr lang="en-US" sz="1600" dirty="0">
                <a:solidFill>
                  <a:schemeClr val="tx1"/>
                </a:solidFill>
              </a:rPr>
              <a:t>Demographic Parity = True Positives + False Positives</a:t>
            </a:r>
          </a:p>
        </p:txBody>
      </p:sp>
      <p:sp>
        <p:nvSpPr>
          <p:cNvPr id="4" name="Slide Number Placeholder 3"/>
          <p:cNvSpPr>
            <a:spLocks noGrp="1"/>
          </p:cNvSpPr>
          <p:nvPr>
            <p:ph type="sldNum" sz="quarter" idx="12"/>
          </p:nvPr>
        </p:nvSpPr>
        <p:spPr/>
        <p:txBody>
          <a:bodyPr/>
          <a:lstStyle/>
          <a:p>
            <a:fld id="{38327683-8978-6B4B-9130-4A6A841F0549}" type="slidenum">
              <a:rPr lang="en-US" smtClean="0"/>
              <a:t>7</a:t>
            </a:fld>
            <a:endParaRPr lang="en-US" dirty="0"/>
          </a:p>
        </p:txBody>
      </p:sp>
    </p:spTree>
    <p:extLst>
      <p:ext uri="{BB962C8B-B14F-4D97-AF65-F5344CB8AC3E}">
        <p14:creationId xmlns:p14="http://schemas.microsoft.com/office/powerpoint/2010/main" val="1317524030"/>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7954BF-5DAA-47D2-99E1-B50588E1F24C}"/>
              </a:ext>
            </a:extLst>
          </p:cNvPr>
          <p:cNvSpPr/>
          <p:nvPr/>
        </p:nvSpPr>
        <p:spPr>
          <a:xfrm>
            <a:off x="8316389" y="5279665"/>
            <a:ext cx="326003" cy="954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Experiment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6731" y="1670194"/>
                <a:ext cx="7886700" cy="3816206"/>
              </a:xfrm>
            </p:spPr>
            <p:txBody>
              <a:bodyPr>
                <a:normAutofit/>
              </a:bodyPr>
              <a:lstStyle/>
              <a:p>
                <a:r>
                  <a:rPr lang="en-US" dirty="0"/>
                  <a:t>Baseline</a:t>
                </a:r>
              </a:p>
              <a:p>
                <a:pPr lvl="1"/>
                <a:r>
                  <a:rPr lang="en-US" sz="2000" dirty="0">
                    <a:solidFill>
                      <a:schemeClr val="tx1"/>
                    </a:solidFill>
                  </a:rPr>
                  <a:t>Logistic model </a:t>
                </a:r>
              </a:p>
              <a:p>
                <a:pPr lvl="1"/>
                <a14:m>
                  <m:oMath xmlns:m="http://schemas.openxmlformats.org/officeDocument/2006/math">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𝑦</m:t>
                            </m:r>
                          </m:e>
                        </m:acc>
                      </m:e>
                      <m:sub>
                        <m:r>
                          <a:rPr lang="en-US" sz="2000" i="1">
                            <a:solidFill>
                              <a:schemeClr val="tx1"/>
                            </a:solidFill>
                            <a:latin typeface="Cambria Math" panose="02040503050406030204" pitchFamily="18" charset="0"/>
                          </a:rPr>
                          <m:t>𝐴𝑡𝑡𝑟𝑖𝑡𝑖𝑜𝑛</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endParaRPr lang="en-US" dirty="0"/>
              </a:p>
              <a:p>
                <a:r>
                  <a:rPr lang="en-US" dirty="0"/>
                  <a:t>Adversarial</a:t>
                </a:r>
                <a:r>
                  <a:rPr lang="en-US" sz="3500" dirty="0"/>
                  <a:t> </a:t>
                </a:r>
                <a:r>
                  <a:rPr lang="en-US" dirty="0"/>
                  <a:t>Architecture</a:t>
                </a:r>
              </a:p>
              <a:p>
                <a:pPr lvl="1"/>
                <a14:m>
                  <m:oMath xmlns:m="http://schemas.openxmlformats.org/officeDocument/2006/math">
                    <m:sSub>
                      <m:sSubPr>
                        <m:ctrlPr>
                          <a:rPr lang="en-US" sz="2000" i="1" smtClean="0">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𝑦</m:t>
                            </m:r>
                          </m:e>
                        </m:acc>
                      </m:e>
                      <m:sub>
                        <m:r>
                          <a:rPr lang="en-US" sz="2000" i="1">
                            <a:solidFill>
                              <a:schemeClr val="tx1"/>
                            </a:solidFill>
                            <a:latin typeface="Cambria Math" panose="02040503050406030204" pitchFamily="18" charset="0"/>
                          </a:rPr>
                          <m:t>𝐴𝑡𝑡𝑟𝑖𝑡𝑖𝑜𝑛</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pPr lvl="1"/>
                <a14:m>
                  <m:oMath xmlns:m="http://schemas.openxmlformats.org/officeDocument/2006/math">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𝐴</m:t>
                            </m:r>
                          </m:e>
                        </m:acc>
                      </m:e>
                      <m:sub>
                        <m:r>
                          <a:rPr lang="en-US" sz="2000" i="1">
                            <a:solidFill>
                              <a:schemeClr val="tx1"/>
                            </a:solidFill>
                            <a:latin typeface="Cambria Math" panose="02040503050406030204" pitchFamily="18" charset="0"/>
                          </a:rPr>
                          <m:t>𝐴𝑔𝑒</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pPr lvl="1"/>
                <a14:m>
                  <m:oMath xmlns:m="http://schemas.openxmlformats.org/officeDocument/2006/math">
                    <m:r>
                      <a:rPr lang="en-US" sz="2000" i="1">
                        <a:solidFill>
                          <a:schemeClr val="tx1"/>
                        </a:solidFill>
                        <a:latin typeface="Cambria Math" panose="02040503050406030204" pitchFamily="18" charset="0"/>
                      </a:rPr>
                      <m:t>𝐿𝑜𝑠𝑠</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𝛼</m:t>
                    </m:r>
                    <m:nary>
                      <m:naryPr>
                        <m:chr m:val="∑"/>
                        <m:limLoc m:val="undOvr"/>
                        <m:ctrlPr>
                          <a:rPr lang="en-US" sz="2000" i="1">
                            <a:solidFill>
                              <a:schemeClr val="tx1"/>
                            </a:solidFill>
                            <a:latin typeface="Cambria Math" panose="02040503050406030204" pitchFamily="18" charset="0"/>
                          </a:rPr>
                        </m:ctrlPr>
                      </m:naryPr>
                      <m:sub>
                        <m:r>
                          <a:rPr lang="en-US" sz="2000" i="1">
                            <a:solidFill>
                              <a:schemeClr val="tx1"/>
                            </a:solidFill>
                            <a:latin typeface="Cambria Math" panose="02040503050406030204" pitchFamily="18" charset="0"/>
                          </a:rPr>
                          <m:t>𝑖</m:t>
                        </m:r>
                        <m:r>
                          <a:rPr lang="en-US" sz="2000" i="1">
                            <a:solidFill>
                              <a:schemeClr val="tx1"/>
                            </a:solidFill>
                            <a:latin typeface="Cambria Math" panose="02040503050406030204" pitchFamily="18" charset="0"/>
                          </a:rPr>
                          <m:t>=1</m:t>
                        </m:r>
                      </m:sub>
                      <m:sup>
                        <m:r>
                          <a:rPr lang="en-US" sz="2000" i="1">
                            <a:solidFill>
                              <a:schemeClr val="tx1"/>
                            </a:solidFill>
                            <a:latin typeface="Cambria Math" panose="02040503050406030204" pitchFamily="18" charset="0"/>
                          </a:rPr>
                          <m:t>𝑛</m:t>
                        </m:r>
                      </m:sup>
                      <m:e>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𝑌</m:t>
                                </m:r>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𝑌</m:t>
                                    </m:r>
                                  </m:e>
                                </m:acc>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e>
                          <m:sup>
                            <m:r>
                              <a:rPr lang="en-US" sz="2000" i="1">
                                <a:solidFill>
                                  <a:schemeClr val="tx1"/>
                                </a:solidFill>
                                <a:latin typeface="Cambria Math" panose="02040503050406030204" pitchFamily="18" charset="0"/>
                              </a:rPr>
                              <m:t>2</m:t>
                            </m:r>
                          </m:sup>
                        </m:sSup>
                      </m:e>
                    </m:nary>
                  </m:oMath>
                </a14:m>
                <a:endParaRPr lang="en-US" sz="2000"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6731" y="1670194"/>
                <a:ext cx="7886700" cy="3816206"/>
              </a:xfrm>
              <a:blipFill>
                <a:blip r:embed="rId4"/>
                <a:stretch>
                  <a:fillRect l="-1777" t="-3355" b="-97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8327683-8978-6B4B-9130-4A6A841F0549}" type="slidenum">
              <a:rPr lang="en-US" smtClean="0"/>
              <a:t>8</a:t>
            </a:fld>
            <a:endParaRPr lang="en-US" dirty="0"/>
          </a:p>
        </p:txBody>
      </p:sp>
      <p:pic>
        <p:nvPicPr>
          <p:cNvPr id="9" name="Picture 8">
            <a:extLst>
              <a:ext uri="{FF2B5EF4-FFF2-40B4-BE49-F238E27FC236}">
                <a16:creationId xmlns:a16="http://schemas.microsoft.com/office/drawing/2014/main" id="{A2454AB2-B35B-4549-B0F1-98684BFCB2CD}"/>
              </a:ext>
            </a:extLst>
          </p:cNvPr>
          <p:cNvPicPr>
            <a:picLocks noChangeAspect="1"/>
          </p:cNvPicPr>
          <p:nvPr/>
        </p:nvPicPr>
        <p:blipFill>
          <a:blip r:embed="rId5"/>
          <a:stretch>
            <a:fillRect/>
          </a:stretch>
        </p:blipFill>
        <p:spPr>
          <a:xfrm>
            <a:off x="5153842" y="3578297"/>
            <a:ext cx="3656205" cy="2743200"/>
          </a:xfrm>
          <a:prstGeom prst="rect">
            <a:avLst/>
          </a:prstGeom>
        </p:spPr>
      </p:pic>
    </p:spTree>
    <p:extLst>
      <p:ext uri="{BB962C8B-B14F-4D97-AF65-F5344CB8AC3E}">
        <p14:creationId xmlns:p14="http://schemas.microsoft.com/office/powerpoint/2010/main" val="1419529924"/>
      </p:ext>
    </p:extLst>
  </p:cSld>
  <p:clrMapOvr>
    <a:masterClrMapping/>
  </p:clrMapOvr>
  <mc:AlternateContent xmlns:mc="http://schemas.openxmlformats.org/markup-compatibility/2006">
    <mc:Choice xmlns:p14="http://schemas.microsoft.com/office/powerpoint/2010/main" Requires="p14">
      <p:transition p14:dur="10" advClick="0" advTm="47000"/>
    </mc:Choice>
    <mc:Fallback>
      <p:transition advClick="0" advTm="47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Experiment Results: Fairness </a:t>
            </a:r>
          </a:p>
        </p:txBody>
      </p:sp>
      <p:sp>
        <p:nvSpPr>
          <p:cNvPr id="3" name="Content Placeholder 2"/>
          <p:cNvSpPr>
            <a:spLocks noGrp="1"/>
          </p:cNvSpPr>
          <p:nvPr>
            <p:ph idx="1"/>
          </p:nvPr>
        </p:nvSpPr>
        <p:spPr>
          <a:xfrm>
            <a:off x="628650" y="1944414"/>
            <a:ext cx="7886700" cy="3822426"/>
          </a:xfrm>
          <a:ln>
            <a:solidFill>
              <a:srgbClr val="C00000"/>
            </a:solidFill>
          </a:ln>
        </p:spPr>
        <p:txBody>
          <a:bodyPr>
            <a:normAutofit/>
          </a:bodyPr>
          <a:lstStyle/>
          <a:p>
            <a:pPr marL="0" indent="0" algn="ctr">
              <a:buNone/>
            </a:pPr>
            <a:endParaRPr lang="en-US" sz="1800" b="1" u="sng" dirty="0">
              <a:solidFill>
                <a:srgbClr val="C00000"/>
              </a:solidFill>
            </a:endParaRPr>
          </a:p>
          <a:p>
            <a:pPr marL="0" indent="0" algn="ctr">
              <a:buNone/>
            </a:pPr>
            <a:r>
              <a:rPr lang="en-US" sz="1800" b="1" u="sng" dirty="0">
                <a:solidFill>
                  <a:srgbClr val="C00000"/>
                </a:solidFill>
              </a:rPr>
              <a:t>Goal:  Improve group fairness based on demographic parity</a:t>
            </a:r>
          </a:p>
          <a:p>
            <a:pPr marL="0" indent="0">
              <a:buNone/>
            </a:pPr>
            <a:endParaRPr lang="en-US" sz="1800" dirty="0"/>
          </a:p>
          <a:p>
            <a:r>
              <a:rPr lang="en-US" sz="1800" dirty="0"/>
              <a:t>Evaluated differences in </a:t>
            </a:r>
            <a:r>
              <a:rPr lang="en-US" sz="1800" b="1" dirty="0"/>
              <a:t>accuracy</a:t>
            </a:r>
            <a:r>
              <a:rPr lang="en-US" sz="1800" dirty="0"/>
              <a:t> and </a:t>
            </a:r>
            <a:r>
              <a:rPr lang="en-US" sz="1800" b="1" dirty="0"/>
              <a:t>demographic parity </a:t>
            </a:r>
            <a:r>
              <a:rPr lang="en-US" sz="1800" dirty="0"/>
              <a:t>between the baseline model and a GAN model</a:t>
            </a:r>
            <a:br>
              <a:rPr lang="en-US" sz="1800" dirty="0"/>
            </a:br>
            <a:endParaRPr lang="en-US" sz="1800" dirty="0"/>
          </a:p>
          <a:p>
            <a:r>
              <a:rPr lang="en-US" sz="1800" dirty="0"/>
              <a:t>Calculated standard metrics to evaluate performance</a:t>
            </a:r>
            <a:br>
              <a:rPr lang="en-US" sz="1800" dirty="0"/>
            </a:br>
            <a:endParaRPr lang="en-US" sz="1800" dirty="0"/>
          </a:p>
          <a:p>
            <a:r>
              <a:rPr lang="en-US" sz="1800" dirty="0"/>
              <a:t>Calculated several other metrics to evaluate group fairness</a:t>
            </a:r>
            <a:br>
              <a:rPr lang="en-US" sz="1800" dirty="0"/>
            </a:br>
            <a:endParaRPr lang="en-US" sz="1800" dirty="0"/>
          </a:p>
          <a:p>
            <a:r>
              <a:rPr lang="en-US" sz="1800" dirty="0"/>
              <a:t>Metrics were calculated for 7 age groups in 5-years increments</a:t>
            </a:r>
            <a:br>
              <a:rPr lang="en-US" sz="1800" dirty="0"/>
            </a:br>
            <a:endParaRPr lang="en-US" sz="1800" dirty="0"/>
          </a:p>
        </p:txBody>
      </p:sp>
      <p:sp>
        <p:nvSpPr>
          <p:cNvPr id="4" name="Slide Number Placeholder 3"/>
          <p:cNvSpPr>
            <a:spLocks noGrp="1"/>
          </p:cNvSpPr>
          <p:nvPr>
            <p:ph type="sldNum" sz="quarter" idx="12"/>
          </p:nvPr>
        </p:nvSpPr>
        <p:spPr/>
        <p:txBody>
          <a:bodyPr/>
          <a:lstStyle/>
          <a:p>
            <a:fld id="{38327683-8978-6B4B-9130-4A6A841F0549}" type="slidenum">
              <a:rPr lang="en-US" smtClean="0"/>
              <a:t>9</a:t>
            </a:fld>
            <a:endParaRPr lang="en-US" dirty="0"/>
          </a:p>
        </p:txBody>
      </p:sp>
    </p:spTree>
    <p:extLst>
      <p:ext uri="{BB962C8B-B14F-4D97-AF65-F5344CB8AC3E}">
        <p14:creationId xmlns:p14="http://schemas.microsoft.com/office/powerpoint/2010/main" val="2736288495"/>
      </p:ext>
    </p:extLst>
  </p:cSld>
  <p:clrMapOvr>
    <a:masterClrMapping/>
  </p:clrMapOvr>
  <mc:AlternateContent xmlns:mc="http://schemas.openxmlformats.org/markup-compatibility/2006" xmlns:p14="http://schemas.microsoft.com/office/powerpoint/2010/main">
    <mc:Choice Requires="p14">
      <p:transition p14:dur="10" advClick="0" advTm="21000"/>
    </mc:Choice>
    <mc:Fallback xmlns="">
      <p:transition advClick="0" advTm="2100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3777</TotalTime>
  <Words>1169</Words>
  <Application>Microsoft Office PowerPoint</Application>
  <PresentationFormat>On-screen Show (4:3)</PresentationFormat>
  <Paragraphs>160</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Reducing Age Bias in Machine Learning:  An Algorithmic Approach</vt:lpstr>
      <vt:lpstr>Bias in Machine Learning</vt:lpstr>
      <vt:lpstr>Bias in Machine Learning</vt:lpstr>
      <vt:lpstr>Bias in Machine Learning</vt:lpstr>
      <vt:lpstr>GAN Overview</vt:lpstr>
      <vt:lpstr>Experiment</vt:lpstr>
      <vt:lpstr>Experiment</vt:lpstr>
      <vt:lpstr>Experiment</vt:lpstr>
      <vt:lpstr>Experiment Results: Fairness </vt:lpstr>
      <vt:lpstr>Experiment Results: Accuracy</vt:lpstr>
      <vt:lpstr>Experiment Results: Demographic Parity</vt:lpstr>
      <vt:lpstr>Conclusions</vt:lpstr>
      <vt:lpstr>Conclusions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Engels</dc:creator>
  <cp:lastModifiedBy>Hayden, Steven</cp:lastModifiedBy>
  <cp:revision>157</cp:revision>
  <dcterms:created xsi:type="dcterms:W3CDTF">2017-03-18T16:30:52Z</dcterms:created>
  <dcterms:modified xsi:type="dcterms:W3CDTF">2020-07-17T23:14:47Z</dcterms:modified>
</cp:coreProperties>
</file>