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544800" cy="10058400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2">
          <p15:clr>
            <a:srgbClr val="A4A3A4"/>
          </p15:clr>
        </p15:guide>
        <p15:guide id="2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993300"/>
    <a:srgbClr val="0257A1"/>
    <a:srgbClr val="011893"/>
    <a:srgbClr val="0432FF"/>
    <a:srgbClr val="FF6600"/>
    <a:srgbClr val="FF99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2"/>
    <p:restoredTop sz="92473" autoAdjust="0"/>
  </p:normalViewPr>
  <p:slideViewPr>
    <p:cSldViewPr snapToGrid="0">
      <p:cViewPr varScale="1">
        <p:scale>
          <a:sx n="69" d="100"/>
          <a:sy n="69" d="100"/>
        </p:scale>
        <p:origin x="1986" y="84"/>
      </p:cViewPr>
      <p:guideLst>
        <p:guide orient="horz" pos="1262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821B2E0-6076-4483-95AC-DA8C25BC7F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AE3330B-E6BC-4219-B0B7-A45C63D306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5697332-3A9B-41E4-8F39-44195472CD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B93A689-FE21-455C-99ED-97E63DCC245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02F338DA-31BB-4FDC-AA8A-ED60DA3E00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0A915A6-AE62-4660-A888-9B7860B40F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25DE89B-47E3-4A7D-9D2D-98D4D6276D8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FFE5D93-401C-4A7F-83E5-9BF486A792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9073E7A-5C41-44DC-A752-2189F9EED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9C139F6A-3879-47D6-ABDA-29CFF80E1CF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0E8A18D-AF01-428B-848C-2F2E7BBA258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60863"/>
            <a:ext cx="5178425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572" tIns="30146" rIns="74572" bIns="3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5EE27FD-16D0-4BA3-A77D-A5C5A65AE6E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6663" y="928688"/>
            <a:ext cx="4583112" cy="2965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charset="-128"/>
        <a:cs typeface="+mn-cs"/>
      </a:defRPr>
    </a:lvl1pPr>
    <a:lvl2pPr marL="3492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690563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0477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39700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73E4B170-4E8A-4454-8D5E-BEE79F4986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16D8B6-E39A-438E-9E81-0A5E264D2AFA}" type="slidenum">
              <a:rPr lang="en-US" altLang="en-US" sz="1000"/>
              <a:pPr>
                <a:spcBef>
                  <a:spcPct val="0"/>
                </a:spcBef>
              </a:pPr>
              <a:t>1</a:t>
            </a:fld>
            <a:endParaRPr lang="en-US" altLang="en-US" sz="1000" dirty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EE3DDC6-EAEC-4D52-9DE1-1C9081CB3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8142DB7-FEBB-4009-A09F-DC34305611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225" y="3124200"/>
            <a:ext cx="13214350" cy="21558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038" y="5699125"/>
            <a:ext cx="10880725" cy="2571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5627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872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663" y="403225"/>
            <a:ext cx="3497262" cy="85820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403225"/>
            <a:ext cx="10339388" cy="8582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656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95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6462713"/>
            <a:ext cx="13212763" cy="1998662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725" y="4262438"/>
            <a:ext cx="13212763" cy="22002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76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875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8600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75" y="2251075"/>
            <a:ext cx="6867525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75" y="3189288"/>
            <a:ext cx="6867525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225" y="2251075"/>
            <a:ext cx="6870700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225" y="3189288"/>
            <a:ext cx="6870700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560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049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DFCC08B2-71F0-4E82-A4F0-893FC1C4C7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87"/>
          <a:stretch>
            <a:fillRect/>
          </a:stretch>
        </p:blipFill>
        <p:spPr bwMode="auto">
          <a:xfrm>
            <a:off x="14252575" y="358775"/>
            <a:ext cx="115728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8FD9E99D-8099-4C99-B28E-876C0626BC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0" y="298450"/>
            <a:ext cx="65881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3" descr="PerunaRrgb.png">
            <a:extLst>
              <a:ext uri="{FF2B5EF4-FFF2-40B4-BE49-F238E27FC236}">
                <a16:creationId xmlns:a16="http://schemas.microsoft.com/office/drawing/2014/main" id="{D5DC6A0F-AD60-442C-9C91-62EB5E76F5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44500"/>
            <a:ext cx="1293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E563B12-87F6-4967-8174-DA96222F69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3366750" y="985838"/>
            <a:ext cx="2043113" cy="4889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600" b="1" dirty="0">
                <a:solidFill>
                  <a:srgbClr val="0257A1"/>
                </a:solidFill>
                <a:latin typeface="Arial" panose="020B0604020202020204" pitchFamily="34" charset="0"/>
              </a:rPr>
              <a:t>DataScience</a:t>
            </a:r>
            <a:r>
              <a:rPr lang="en-US" alt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@</a:t>
            </a:r>
            <a:r>
              <a:rPr lang="en-US" altLang="en-US" sz="1600" b="1" dirty="0">
                <a:solidFill>
                  <a:srgbClr val="0257A1"/>
                </a:solidFill>
                <a:latin typeface="Arial" panose="020B0604020202020204" pitchFamily="34" charset="0"/>
              </a:rPr>
              <a:t>SMU</a:t>
            </a:r>
          </a:p>
        </p:txBody>
      </p:sp>
    </p:spTree>
    <p:extLst>
      <p:ext uri="{BB962C8B-B14F-4D97-AF65-F5344CB8AC3E}">
        <p14:creationId xmlns:p14="http://schemas.microsoft.com/office/powerpoint/2010/main" val="282517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0050"/>
            <a:ext cx="5113338" cy="1704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950" y="400050"/>
            <a:ext cx="8689975" cy="85852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75" y="2105025"/>
            <a:ext cx="5113338" cy="68802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13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413" y="7040563"/>
            <a:ext cx="9328150" cy="8318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413" y="898525"/>
            <a:ext cx="9328150" cy="6035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413" y="7872413"/>
            <a:ext cx="9328150" cy="1179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72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>
            <a:extLst>
              <a:ext uri="{FF2B5EF4-FFF2-40B4-BE49-F238E27FC236}">
                <a16:creationId xmlns:a16="http://schemas.microsoft.com/office/drawing/2014/main" id="{A166B018-E523-49F1-9744-ED6DAFFA34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5738"/>
            <a:ext cx="15544800" cy="5675312"/>
          </a:xfrm>
          <a:prstGeom prst="rect">
            <a:avLst/>
          </a:prstGeom>
          <a:solidFill>
            <a:srgbClr val="0257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2pPr>
      <a:lvl3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3pPr>
      <a:lvl4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4pPr>
      <a:lvl5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5pPr>
      <a:lvl6pPr marL="4572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6pPr>
      <a:lvl7pPr marL="9144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7pPr>
      <a:lvl8pPr marL="13716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8pPr>
      <a:lvl9pPr marL="18288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9pPr>
    </p:titleStyle>
    <p:bodyStyle>
      <a:lvl1pPr marL="114300" indent="-114300" algn="l" defTabSz="2641600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sz="1400" b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429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2pPr>
      <a:lvl3pPr marL="571500" indent="-114300" algn="l" defTabSz="2641600" rtl="0" eaLnBrk="0" fontAlgn="base" hangingPunct="0">
        <a:lnSpc>
          <a:spcPct val="89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3pPr>
      <a:lvl4pPr marL="8001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4pPr>
      <a:lvl5pPr marL="1028700" indent="-114300" algn="l" defTabSz="2641600" rtl="0" eaLnBrk="0" fontAlgn="base" hangingPunct="0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5pPr>
      <a:lvl6pPr marL="14859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6pPr>
      <a:lvl7pPr marL="19431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7pPr>
      <a:lvl8pPr marL="24003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8pPr>
      <a:lvl9pPr marL="28575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AEF4D28B-E846-4B78-8AF3-A5132F5FE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879" y="3963308"/>
            <a:ext cx="3089429" cy="1789316"/>
          </a:xfrm>
          <a:prstGeom prst="rect">
            <a:avLst/>
          </a:prstGeom>
        </p:spPr>
      </p:pic>
      <p:pic>
        <p:nvPicPr>
          <p:cNvPr id="9" name="Picture 8" descr="A picture containing object, clock, monitor, large&#10;&#10;Description automatically generated">
            <a:extLst>
              <a:ext uri="{FF2B5EF4-FFF2-40B4-BE49-F238E27FC236}">
                <a16:creationId xmlns:a16="http://schemas.microsoft.com/office/drawing/2014/main" id="{ECA20634-4CA1-4E12-9D7B-AD1427DEB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023" y="1701394"/>
            <a:ext cx="4622543" cy="207205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785620F-58AB-4B71-932A-71A30B18F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19" y="7137288"/>
            <a:ext cx="2738744" cy="1991328"/>
          </a:xfrm>
          <a:prstGeom prst="rect">
            <a:avLst/>
          </a:prstGeom>
        </p:spPr>
      </p:pic>
      <p:graphicFrame>
        <p:nvGraphicFramePr>
          <p:cNvPr id="59" name="Table 5">
            <a:extLst>
              <a:ext uri="{FF2B5EF4-FFF2-40B4-BE49-F238E27FC236}">
                <a16:creationId xmlns:a16="http://schemas.microsoft.com/office/drawing/2014/main" id="{FB1E2E55-20C5-44E4-8D32-373EC894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41222"/>
              </p:ext>
            </p:extLst>
          </p:nvPr>
        </p:nvGraphicFramePr>
        <p:xfrm>
          <a:off x="3097493" y="5771456"/>
          <a:ext cx="9326880" cy="19202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83790971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8552093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6116026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9888860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892936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9047886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96358035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56548538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137875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3300"/>
                          </a:solidFill>
                        </a:rPr>
                        <a:t>ACCUR</a:t>
                      </a:r>
                    </a:p>
                    <a:p>
                      <a:endParaRPr lang="en-US" dirty="0">
                        <a:solidFill>
                          <a:srgbClr val="9933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 = 25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(25, 30]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(30, 35]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(35, 40]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(40, 45]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(45, 50]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 50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Overall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0.7575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0.9138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0.8696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0.7941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0.8587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  <a:p>
                      <a:r>
                        <a:rPr lang="en-US" dirty="0"/>
                        <a:t>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0.6970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0.8966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0.8929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0.9130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0.7941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0.8315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58065"/>
                  </a:ext>
                </a:extLst>
              </a:tr>
            </a:tbl>
          </a:graphicData>
        </a:graphic>
      </p:graphicFrame>
      <p:sp>
        <p:nvSpPr>
          <p:cNvPr id="5122" name="Rectangle 463">
            <a:extLst>
              <a:ext uri="{FF2B5EF4-FFF2-40B4-BE49-F238E27FC236}">
                <a16:creationId xmlns:a16="http://schemas.microsoft.com/office/drawing/2014/main" id="{D13CB74E-F1E3-4B71-989E-2DB7DA98F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38" y="5985817"/>
            <a:ext cx="2710387" cy="116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b="1" dirty="0">
                <a:latin typeface="Arial" panose="020B0604020202020204" pitchFamily="34" charset="0"/>
              </a:rPr>
              <a:t>IBM Employee Attrition Dataset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Attrition: 84% NO / 16% YES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Age binned in 5-year ranges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r>
              <a:rPr lang="en-US" altLang="en-US" sz="1200" dirty="0">
                <a:latin typeface="Arial" panose="020B0604020202020204" pitchFamily="34" charset="0"/>
              </a:rPr>
              <a:t>More attrition &lt;= age 35</a:t>
            </a:r>
          </a:p>
          <a:p>
            <a:pPr marL="0" indent="0" algn="ctr">
              <a:lnSpc>
                <a:spcPts val="1375"/>
              </a:lnSpc>
              <a:spcBef>
                <a:spcPct val="30000"/>
              </a:spcBef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graphicFrame>
        <p:nvGraphicFramePr>
          <p:cNvPr id="5123" name="Object 2">
            <a:extLst>
              <a:ext uri="{FF2B5EF4-FFF2-40B4-BE49-F238E27FC236}">
                <a16:creationId xmlns:a16="http://schemas.microsoft.com/office/drawing/2014/main" id="{84D01DD8-5BFF-4060-B048-4018D42FF5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6450" y="877888"/>
          <a:ext cx="1620838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Clip" r:id="rId7" imgW="20457143" imgH="13384127" progId="MS_ClipArt_Gallery.2">
                  <p:embed/>
                </p:oleObj>
              </mc:Choice>
              <mc:Fallback>
                <p:oleObj name="Clip" r:id="rId7" imgW="20457143" imgH="13384127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88000" contrast="-3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877888"/>
                        <a:ext cx="1620838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>
            <a:extLst>
              <a:ext uri="{FF2B5EF4-FFF2-40B4-BE49-F238E27FC236}">
                <a16:creationId xmlns:a16="http://schemas.microsoft.com/office/drawing/2014/main" id="{F6B338E1-B434-4A9C-B6B5-F7605DD04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8588"/>
            <a:ext cx="7315200" cy="98670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7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57162" tIns="77788" rIns="157162" bIns="77788" anchor="ctr"/>
          <a:lstStyle>
            <a:lvl1pPr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en-US" sz="2400" b="1" dirty="0">
                <a:solidFill>
                  <a:srgbClr val="9E0700"/>
                </a:solidFill>
                <a:latin typeface="Arial" charset="0"/>
              </a:rPr>
              <a:t>Bias in Machine Learning: An Adversarial Approach</a:t>
            </a:r>
            <a:endParaRPr lang="en-US" altLang="en-US" sz="2600" b="1" dirty="0">
              <a:latin typeface="Arial" charset="0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Solange Garcia de Alford, Steven Hayden, Nicole Wittlin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Master of Science in Data Science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sz="1600" b="1" dirty="0">
                <a:latin typeface="Arial" charset="0"/>
              </a:rPr>
              <a:t>Southern Methodist University, Dallas, TX 75275, USA</a:t>
            </a:r>
          </a:p>
        </p:txBody>
      </p:sp>
      <p:sp>
        <p:nvSpPr>
          <p:cNvPr id="5126" name="Rectangle 104">
            <a:extLst>
              <a:ext uri="{FF2B5EF4-FFF2-40B4-BE49-F238E27FC236}">
                <a16:creationId xmlns:a16="http://schemas.microsoft.com/office/drawing/2014/main" id="{C6A8A0A0-5CBB-4B83-9CE0-E586AE99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2162175"/>
            <a:ext cx="44735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127" name="Rectangle 459">
            <a:extLst>
              <a:ext uri="{FF2B5EF4-FFF2-40B4-BE49-F238E27FC236}">
                <a16:creationId xmlns:a16="http://schemas.microsoft.com/office/drawing/2014/main" id="{EE775E16-9FF1-4B13-9A40-AE2BB7ADF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867150"/>
            <a:ext cx="4473575" cy="183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Adversarial learning can be leveraged to mitigate bias and unfairness.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Competing models of GAN, where Predictor (P) tries hinder Discriminator (D) with fake data, while feedback from D tries to hinder P prediction ability.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Our study: P -- predict employee prediction; D -- predict age.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Goal: improve group fairness via demographic parity (DP) (all equally likely of positive outcome </a:t>
            </a:r>
            <a:r>
              <a:rPr lang="en-US" altLang="en-US" sz="1200" dirty="0">
                <a:latin typeface="Arial" panose="020B0604020202020204" pitchFamily="34" charset="0"/>
              </a:rPr>
              <a:t>(TP + FP)</a:t>
            </a:r>
            <a:r>
              <a:rPr lang="en-US" altLang="en-US" sz="1200" b="1" dirty="0">
                <a:latin typeface="Arial" panose="020B0604020202020204" pitchFamily="34" charset="0"/>
              </a:rPr>
              <a:t>).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5128" name="Rectangle 460">
            <a:extLst>
              <a:ext uri="{FF2B5EF4-FFF2-40B4-BE49-F238E27FC236}">
                <a16:creationId xmlns:a16="http://schemas.microsoft.com/office/drawing/2014/main" id="{00764842-2441-4D91-8BCF-737169DD6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4" y="5884274"/>
            <a:ext cx="2710387" cy="387210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29" name="Rectangle 462">
            <a:extLst>
              <a:ext uri="{FF2B5EF4-FFF2-40B4-BE49-F238E27FC236}">
                <a16:creationId xmlns:a16="http://schemas.microsoft.com/office/drawing/2014/main" id="{CBC7A9AE-4D89-4133-A274-6B8979D10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5646217"/>
            <a:ext cx="1914805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Data Overview</a:t>
            </a:r>
          </a:p>
        </p:txBody>
      </p:sp>
      <p:sp>
        <p:nvSpPr>
          <p:cNvPr id="5130" name="Rectangle 470">
            <a:extLst>
              <a:ext uri="{FF2B5EF4-FFF2-40B4-BE49-F238E27FC236}">
                <a16:creationId xmlns:a16="http://schemas.microsoft.com/office/drawing/2014/main" id="{D4A51A71-CBB7-4082-B50D-4876A1359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3725" y="2001838"/>
            <a:ext cx="4468813" cy="20251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1" name="Rectangle 471">
            <a:extLst>
              <a:ext uri="{FF2B5EF4-FFF2-40B4-BE49-F238E27FC236}">
                <a16:creationId xmlns:a16="http://schemas.microsoft.com/office/drawing/2014/main" id="{BA2136AA-31BC-4A16-B0DE-C00C00CB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25" y="1800225"/>
            <a:ext cx="2399117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Model Architecture</a:t>
            </a:r>
            <a:endParaRPr lang="en-US" altLang="en-US" sz="1800" b="1" dirty="0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2" name="Rectangle 472">
                <a:extLst>
                  <a:ext uri="{FF2B5EF4-FFF2-40B4-BE49-F238E27FC236}">
                    <a16:creationId xmlns:a16="http://schemas.microsoft.com/office/drawing/2014/main" id="{CB4970A9-81A5-4873-839D-57A575E90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2138" y="2114551"/>
                <a:ext cx="4473575" cy="187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57162" tIns="77788" rIns="157162" bIns="77788"/>
              <a:lstStyle>
                <a:lvl1pPr marL="171450" indent="-17145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defTabSz="264160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264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en-US" sz="1200" b="1" dirty="0">
                    <a:latin typeface="Arial" panose="020B0604020202020204" pitchFamily="34" charset="0"/>
                  </a:rPr>
                  <a:t>Baseline Model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:r>
                  <a:rPr lang="en-US" altLang="en-US" sz="1200" dirty="0">
                    <a:latin typeface="Arial" panose="020B0604020202020204" pitchFamily="34" charset="0"/>
                  </a:rPr>
                  <a:t>Logistic Model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Char char="•"/>
                </a:pPr>
                <a:endParaRPr lang="en-US" altLang="en-US" sz="1200" dirty="0"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altLang="en-US" sz="1200" b="1" dirty="0">
                    <a:latin typeface="Arial" panose="020B0604020202020204" pitchFamily="34" charset="0"/>
                  </a:rPr>
                  <a:t>Adversarial Models</a:t>
                </a: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𝐴𝑔𝑒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spcBef>
                    <a:spcPct val="30000"/>
                  </a:spcBef>
                </a:pPr>
                <a:endParaRPr lang="en-US" altLang="en-US" sz="1200" b="1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32" name="Rectangle 472">
                <a:extLst>
                  <a:ext uri="{FF2B5EF4-FFF2-40B4-BE49-F238E27FC236}">
                    <a16:creationId xmlns:a16="http://schemas.microsoft.com/office/drawing/2014/main" id="{CB4970A9-81A5-4873-839D-57A575E90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2138" y="2114551"/>
                <a:ext cx="4473575" cy="1879600"/>
              </a:xfrm>
              <a:prstGeom prst="rect">
                <a:avLst/>
              </a:prstGeom>
              <a:blipFill>
                <a:blip r:embed="rId9"/>
                <a:stretch>
                  <a:fillRect b="-230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33" name="Rectangle 563">
            <a:extLst>
              <a:ext uri="{FF2B5EF4-FFF2-40B4-BE49-F238E27FC236}">
                <a16:creationId xmlns:a16="http://schemas.microsoft.com/office/drawing/2014/main" id="{71A915FF-65C8-4B8D-B527-5B744D39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803" y="5852338"/>
            <a:ext cx="2719035" cy="3902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4" name="Rectangle 564">
            <a:extLst>
              <a:ext uri="{FF2B5EF4-FFF2-40B4-BE49-F238E27FC236}">
                <a16:creationId xmlns:a16="http://schemas.microsoft.com/office/drawing/2014/main" id="{03785F17-B5C3-467C-A97C-2C3638883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0938" y="5626533"/>
            <a:ext cx="2016386" cy="71109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Conclusions / Future Work</a:t>
            </a:r>
          </a:p>
        </p:txBody>
      </p:sp>
      <p:sp>
        <p:nvSpPr>
          <p:cNvPr id="5135" name="Rectangle 142">
            <a:extLst>
              <a:ext uri="{FF2B5EF4-FFF2-40B4-BE49-F238E27FC236}">
                <a16:creationId xmlns:a16="http://schemas.microsoft.com/office/drawing/2014/main" id="{765707B5-DB6E-4BF2-ABC1-212F010C5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3702944"/>
            <a:ext cx="4467225" cy="202888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7" name="Rectangle 458">
            <a:extLst>
              <a:ext uri="{FF2B5EF4-FFF2-40B4-BE49-F238E27FC236}">
                <a16:creationId xmlns:a16="http://schemas.microsoft.com/office/drawing/2014/main" id="{1B5923A1-5E3B-479A-B444-E25AF0B9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3497263"/>
            <a:ext cx="1633537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Main Topics</a:t>
            </a:r>
          </a:p>
        </p:txBody>
      </p:sp>
      <p:sp>
        <p:nvSpPr>
          <p:cNvPr id="5138" name="Rectangle 476">
            <a:extLst>
              <a:ext uri="{FF2B5EF4-FFF2-40B4-BE49-F238E27FC236}">
                <a16:creationId xmlns:a16="http://schemas.microsoft.com/office/drawing/2014/main" id="{0DAEAFC2-86F4-465A-924D-85491AA2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499" y="4267340"/>
            <a:ext cx="4468813" cy="1432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39" name="Rectangle 477">
            <a:extLst>
              <a:ext uri="{FF2B5EF4-FFF2-40B4-BE49-F238E27FC236}">
                <a16:creationId xmlns:a16="http://schemas.microsoft.com/office/drawing/2014/main" id="{81EF0CDE-D536-4638-BD2C-481087914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25" y="4039262"/>
            <a:ext cx="1150955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5140" name="Rectangle 478">
            <a:extLst>
              <a:ext uri="{FF2B5EF4-FFF2-40B4-BE49-F238E27FC236}">
                <a16:creationId xmlns:a16="http://schemas.microsoft.com/office/drawing/2014/main" id="{BFAF0C74-D9AD-488D-A445-CC5562639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0581" y="4304013"/>
            <a:ext cx="4373796" cy="139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Improved DP</a:t>
            </a:r>
            <a:r>
              <a:rPr lang="en-US" altLang="en-US" sz="1200" dirty="0">
                <a:latin typeface="Arial" panose="020B0604020202020204" pitchFamily="34" charset="0"/>
              </a:rPr>
              <a:t>: range Pre-GAN for all groups between  94-100%; Post-GAN range 98-100%.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Small trade-off between Accuracy and Fairness Post-GAN: </a:t>
            </a:r>
            <a:r>
              <a:rPr lang="en-US" altLang="en-US" sz="1200" dirty="0">
                <a:latin typeface="Arial" panose="020B0604020202020204" pitchFamily="34" charset="0"/>
              </a:rPr>
              <a:t>accuracy decreased 2% but DP increased 6%. 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Demonstrate work beyond binary classes</a:t>
            </a:r>
            <a:r>
              <a:rPr lang="en-US" altLang="en-US" sz="1200" dirty="0">
                <a:latin typeface="Arial" panose="020B0604020202020204" pitchFamily="34" charset="0"/>
              </a:rPr>
              <a:t>: can work toward having more than one unprotected group.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See Results Chart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5145" name="Rectangle 104">
            <a:extLst>
              <a:ext uri="{FF2B5EF4-FFF2-40B4-BE49-F238E27FC236}">
                <a16:creationId xmlns:a16="http://schemas.microsoft.com/office/drawing/2014/main" id="{FEE9BF51-1D77-47AF-931E-5A1315BDE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802" y="6247598"/>
            <a:ext cx="271903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Bias must be addressed in advance and throughout – NOT as an afterthought.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Re-run study with larger, real dataset and/or pre-processed data that balances attrition % or sampled differently.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Refine code with Early Stop, when the adversary has sufficiently mitigated bias and correlation is no longer detected in the adversarial model for Z(x), Age.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We CANNOT and MUST NOT replace the inquisitiveness, skepticism, mortal imagination and compassion that humans bring to bear on Machine Learning.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146" name="Rectangle 104">
            <a:extLst>
              <a:ext uri="{FF2B5EF4-FFF2-40B4-BE49-F238E27FC236}">
                <a16:creationId xmlns:a16="http://schemas.microsoft.com/office/drawing/2014/main" id="{B7CACB8B-484C-4079-A8A5-166A5F501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" y="2116138"/>
            <a:ext cx="4486632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Bias is very prevalent, occurring in ML models at pre-process, in-process, post-process stages.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Examples of ML bias are widely known – COMPAS, Amazon hiring algorithm/resume scan, Word2Vec. Most are binary: protected class vs unprotected class.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Our study focuses on eliminating bias stemming from AGE when predicting employee attrition.</a:t>
            </a:r>
          </a:p>
        </p:txBody>
      </p:sp>
      <p:sp>
        <p:nvSpPr>
          <p:cNvPr id="5147" name="Rectangle 106">
            <a:extLst>
              <a:ext uri="{FF2B5EF4-FFF2-40B4-BE49-F238E27FC236}">
                <a16:creationId xmlns:a16="http://schemas.microsoft.com/office/drawing/2014/main" id="{7B85D486-AF30-4827-8A2A-DE3F7F8A1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2000250"/>
            <a:ext cx="4468812" cy="1504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48" name="Rectangle 96">
            <a:extLst>
              <a:ext uri="{FF2B5EF4-FFF2-40B4-BE49-F238E27FC236}">
                <a16:creationId xmlns:a16="http://schemas.microsoft.com/office/drawing/2014/main" id="{D35AE2A0-A5B4-4CC5-A00F-C5328322E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1738313"/>
            <a:ext cx="1663700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Introduction</a:t>
            </a:r>
          </a:p>
        </p:txBody>
      </p:sp>
      <p:pic>
        <p:nvPicPr>
          <p:cNvPr id="40" name="Picture 39" descr="A picture containing outdoor, riding, person, skiing&#10;&#10;Description automatically generated">
            <a:extLst>
              <a:ext uri="{FF2B5EF4-FFF2-40B4-BE49-F238E27FC236}">
                <a16:creationId xmlns:a16="http://schemas.microsoft.com/office/drawing/2014/main" id="{6A10EA0F-7CC1-4C7B-BD8C-4E010C80BA9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30838"/>
          <a:stretch/>
        </p:blipFill>
        <p:spPr>
          <a:xfrm>
            <a:off x="4980625" y="3994151"/>
            <a:ext cx="1967082" cy="67310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79DBB8-6007-4E40-BEA9-53B4B8FF3076}"/>
              </a:ext>
            </a:extLst>
          </p:cNvPr>
          <p:cNvCxnSpPr>
            <a:cxnSpLocks/>
          </p:cNvCxnSpPr>
          <p:nvPr/>
        </p:nvCxnSpPr>
        <p:spPr>
          <a:xfrm flipH="1">
            <a:off x="5120368" y="3879620"/>
            <a:ext cx="5264605" cy="14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7732BB-3A1D-4BFA-B2FC-BD1C0BF34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03337"/>
              </p:ext>
            </p:extLst>
          </p:nvPr>
        </p:nvGraphicFramePr>
        <p:xfrm>
          <a:off x="3078162" y="7835087"/>
          <a:ext cx="9326880" cy="19202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83790971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48552093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6116026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9888860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9892936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9047886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963580355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56548538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4137875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3300"/>
                          </a:solidFill>
                        </a:rPr>
                        <a:t>DEMO PARITY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 = 25</a:t>
                      </a: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(25, 30]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(30, 35]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(35, 40]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(40, 45]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(45, 50]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 50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Overall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0.9394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0.9438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0.9655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0.9565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0.9375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22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  <a:p>
                      <a:r>
                        <a:rPr lang="en-US" dirty="0"/>
                        <a:t>GAN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0.9888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0.9828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0.9972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5806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k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skto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kto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499</Words>
  <Application>Microsoft Office PowerPoint</Application>
  <PresentationFormat>Custom</PresentationFormat>
  <Paragraphs>94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Times New Roman</vt:lpstr>
      <vt:lpstr>Desktop</vt:lpstr>
      <vt:lpstr>Clip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Nicole Wittlin</cp:lastModifiedBy>
  <cp:revision>41</cp:revision>
  <dcterms:created xsi:type="dcterms:W3CDTF">2015-10-22T04:37:18Z</dcterms:created>
  <dcterms:modified xsi:type="dcterms:W3CDTF">2020-07-17T02:27:30Z</dcterms:modified>
</cp:coreProperties>
</file>