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69" r:id="rId3"/>
    <p:sldId id="257" r:id="rId4"/>
    <p:sldId id="258" r:id="rId5"/>
    <p:sldId id="272" r:id="rId6"/>
    <p:sldId id="260" r:id="rId7"/>
    <p:sldId id="274" r:id="rId8"/>
    <p:sldId id="261" r:id="rId9"/>
    <p:sldId id="277" r:id="rId10"/>
    <p:sldId id="278"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955" autoAdjust="0"/>
    <p:restoredTop sz="85429" autoAdjust="0"/>
  </p:normalViewPr>
  <p:slideViewPr>
    <p:cSldViewPr snapToGrid="0" snapToObjects="1">
      <p:cViewPr varScale="1">
        <p:scale>
          <a:sx n="58" d="100"/>
          <a:sy n="58" d="100"/>
        </p:scale>
        <p:origin x="1118" y="29"/>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snapToObjects="1">
      <p:cViewPr varScale="1">
        <p:scale>
          <a:sx n="51" d="100"/>
          <a:sy n="51" d="100"/>
        </p:scale>
        <p:origin x="2690"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7/9/2020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a:p>
        </p:txBody>
      </p:sp>
    </p:spTree>
    <p:extLst>
      <p:ext uri="{BB962C8B-B14F-4D97-AF65-F5344CB8AC3E}">
        <p14:creationId xmlns:p14="http://schemas.microsoft.com/office/powerpoint/2010/main" val="274008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a:p>
        </p:txBody>
      </p:sp>
    </p:spTree>
    <p:extLst>
      <p:ext uri="{BB962C8B-B14F-4D97-AF65-F5344CB8AC3E}">
        <p14:creationId xmlns:p14="http://schemas.microsoft.com/office/powerpoint/2010/main" val="58283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a:p>
        </p:txBody>
      </p:sp>
    </p:spTree>
    <p:extLst>
      <p:ext uri="{BB962C8B-B14F-4D97-AF65-F5344CB8AC3E}">
        <p14:creationId xmlns:p14="http://schemas.microsoft.com/office/powerpoint/2010/main" val="302140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prediction algorithm is the same as in our baseline  except the weights are modified from the MSE loss function as well as its original loss function .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a:p>
        </p:txBody>
      </p:sp>
    </p:spTree>
    <p:extLst>
      <p:ext uri="{BB962C8B-B14F-4D97-AF65-F5344CB8AC3E}">
        <p14:creationId xmlns:p14="http://schemas.microsoft.com/office/powerpoint/2010/main" val="29041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74016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1016359"/>
            <a:ext cx="8463805" cy="3215173"/>
          </a:xfrm>
        </p:spPr>
        <p:txBody>
          <a:bodyPr>
            <a:normAutofit fontScale="92500" lnSpcReduction="20000"/>
          </a:bodyPr>
          <a:lstStyle/>
          <a:p>
            <a:pPr marL="0" indent="0" algn="ctr">
              <a:buNone/>
            </a:pPr>
            <a:r>
              <a:rPr lang="en-US" sz="2400" b="1" dirty="0">
                <a:solidFill>
                  <a:srgbClr val="C00000"/>
                </a:solidFill>
              </a:rPr>
              <a:t>Fairness</a:t>
            </a:r>
          </a:p>
          <a:p>
            <a:pPr marL="0" indent="0" algn="ctr">
              <a:buNone/>
            </a:pPr>
            <a:endParaRPr lang="en-US" sz="2400" b="1" dirty="0">
              <a:solidFill>
                <a:srgbClr val="C00000"/>
              </a:solidFill>
            </a:endParaRPr>
          </a:p>
          <a:p>
            <a:r>
              <a:rPr lang="en-US" sz="2400" dirty="0"/>
              <a:t>Fairness was compared across age groups in 5-year increments </a:t>
            </a:r>
          </a:p>
          <a:p>
            <a:pPr lvl="1"/>
            <a:r>
              <a:rPr lang="en-US" sz="2000" dirty="0"/>
              <a:t>No protected or unprotected groups</a:t>
            </a:r>
            <a:endParaRPr lang="en-US" dirty="0"/>
          </a:p>
          <a:p>
            <a:pPr marL="0" indent="0">
              <a:buNone/>
            </a:pPr>
            <a:endParaRPr lang="en-US" sz="2400" dirty="0"/>
          </a:p>
          <a:p>
            <a:r>
              <a:rPr lang="en-US" sz="2400" dirty="0"/>
              <a:t>Demographic parity is achieved when</a:t>
            </a:r>
          </a:p>
          <a:p>
            <a:pPr lvl="1"/>
            <a:r>
              <a:rPr lang="en-US" sz="2400" dirty="0"/>
              <a:t>Each group has equal likelihood to be assigned a positive outcome</a:t>
            </a:r>
          </a:p>
          <a:p>
            <a:pPr lvl="1"/>
            <a:r>
              <a:rPr lang="en-US" sz="2400" dirty="0"/>
              <a:t>If the proportion of positive predictions in the subgroups are closed to each other</a:t>
            </a:r>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40096" y="143432"/>
            <a:ext cx="8618552" cy="555496"/>
          </a:xfrm>
        </p:spPr>
        <p:txBody>
          <a:bodyPr>
            <a:normAutofit/>
          </a:bodyPr>
          <a:lstStyle/>
          <a:p>
            <a:pPr algn="l"/>
            <a:r>
              <a:rPr lang="en-US" sz="3200" dirty="0"/>
              <a:t>Experiment Results -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494882"/>
            <a:ext cx="8572825" cy="1201848"/>
          </a:xfrm>
          <a:prstGeom prst="rect">
            <a:avLst/>
          </a:prstGeom>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391886" y="1382486"/>
            <a:ext cx="8382000" cy="4794477"/>
          </a:xfrm>
        </p:spPr>
        <p:txBody>
          <a:bodyPr>
            <a:normAutofit fontScale="92500" lnSpcReduction="20000"/>
          </a:bodyPr>
          <a:lstStyle/>
          <a:p>
            <a:r>
              <a:rPr lang="en-US" dirty="0"/>
              <a:t>We would like to have seen a more balanced distribution across age groups in the data</a:t>
            </a:r>
          </a:p>
          <a:p>
            <a:pPr lvl="1"/>
            <a:r>
              <a:rPr lang="en-US" dirty="0"/>
              <a:t>No significant pre-processing on the data perhaps as a future exercise</a:t>
            </a:r>
          </a:p>
          <a:p>
            <a:pPr lvl="1"/>
            <a:endParaRPr lang="en-US" dirty="0"/>
          </a:p>
          <a:p>
            <a:r>
              <a:rPr lang="en-US" sz="2800" dirty="0"/>
              <a:t>Based on the comparative analysis between the baseline model and the GAN model, we think we achieved demographic parity</a:t>
            </a:r>
          </a:p>
          <a:p>
            <a:endParaRPr lang="en-US" sz="2800" dirty="0"/>
          </a:p>
          <a:p>
            <a:r>
              <a:rPr lang="en-US" sz="2800" dirty="0"/>
              <a:t>Most of the adversarial debiasing work we found was focused on protected groups such as race, sex and gender bias, but focus of our work was Age, and how can age bias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0552"/>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628650" y="1128409"/>
            <a:ext cx="8126244" cy="5048554"/>
          </a:xfrm>
        </p:spPr>
        <p:txBody>
          <a:bodyPr>
            <a:normAutofit fontScale="92500" lnSpcReduction="10000"/>
          </a:bodyPr>
          <a:lstStyle/>
          <a:p>
            <a:r>
              <a:rPr lang="en-US" sz="2400" dirty="0"/>
              <a:t>Another aspect of the code could be to refine it to create an “early stop” in the models when the adversary has sufficiently removed bias and correlation is no longer detected in the adversarial model for Z(X), Age of our input vector.</a:t>
            </a:r>
            <a:br>
              <a:rPr lang="en-US" sz="2400" dirty="0"/>
            </a:br>
            <a:endParaRPr lang="en-US" sz="2400" dirty="0"/>
          </a:p>
          <a:p>
            <a:r>
              <a:rPr lang="en-US" sz="2400" dirty="0"/>
              <a:t>Ultimately, the opportunity to mitigate bias in continuous variables using adversarial network architecture shows promise yet we cannot become complacent and confident that systems are unbiased and fair. </a:t>
            </a:r>
          </a:p>
          <a:p>
            <a:endParaRPr lang="en-US" sz="2400" dirty="0"/>
          </a:p>
          <a:p>
            <a:pPr marL="0" indent="0" algn="ctr">
              <a:buNone/>
            </a:pPr>
            <a:r>
              <a:rPr lang="en-US" sz="2400" b="1" dirty="0">
                <a:solidFill>
                  <a:srgbClr val="C00000"/>
                </a:solidFill>
              </a:rPr>
              <a:t>A great number of tool kits, packages, process interventions, new techniques, or improved data collection currently exist, but we cannot and must not replace the sensitivity to foresee decisions’ consequence, inquisitiveness, skepticism, mortal imagination, and compassion that humans bring to bear to on machine learning</a:t>
            </a:r>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2"/>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2"/>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mc:Choice xmlns:p14="http://schemas.microsoft.com/office/powerpoint/2010/main" Requires="p14">
      <p:transition p14:dur="10" advClick="0" advTm="30000"/>
    </mc:Choice>
    <mc:Fallback>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646331"/>
          </a:xfrm>
          <a:prstGeom prst="rect">
            <a:avLst/>
          </a:prstGeom>
          <a:noFill/>
        </p:spPr>
        <p:txBody>
          <a:bodyPr wrap="square" rtlCol="0">
            <a:spAutoFit/>
          </a:bodyPr>
          <a:lstStyle/>
          <a:p>
            <a:pPr algn="ctr"/>
            <a:r>
              <a:rPr lang="en-US" sz="3600" b="1" dirty="0">
                <a:solidFill>
                  <a:srgbClr val="FF0000"/>
                </a:solidFill>
              </a:rPr>
              <a:t>PROCESS</a:t>
            </a: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mc:Choice xmlns:p14="http://schemas.microsoft.com/office/powerpoint/2010/main" Requires="p14">
      <p:transition p14:dur="10" advClick="0" advTm="30000"/>
    </mc:Choice>
    <mc:Fallback>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Baseline</a:t>
                </a:r>
              </a:p>
              <a:p>
                <a:pPr lvl="1"/>
                <a:r>
                  <a:rPr lang="en-US" dirty="0">
                    <a:solidFill>
                      <a:schemeClr val="tx1"/>
                    </a:solidFill>
                  </a:rPr>
                  <a:t>Logistic model </a:t>
                </a: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endParaRPr lang="en-US" dirty="0"/>
              </a:p>
              <a:p>
                <a:r>
                  <a:rPr lang="en-US" dirty="0"/>
                  <a:t>Adversarial Architecture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sub>
                        <m:r>
                          <a:rPr lang="en-US" i="1">
                            <a:solidFill>
                              <a:schemeClr val="tx1"/>
                            </a:solidFill>
                            <a:latin typeface="Cambria Math" panose="02040503050406030204" pitchFamily="18" charset="0"/>
                          </a:rPr>
                          <m:t>𝐴𝑔𝑒</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r>
                      <a:rPr lang="en-US" i="1">
                        <a:solidFill>
                          <a:schemeClr val="tx1"/>
                        </a:solidFill>
                        <a:latin typeface="Cambria Math" panose="02040503050406030204" pitchFamily="18" charset="0"/>
                      </a:rPr>
                      <m:t>𝐿𝑜𝑠𝑠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mc:Choice xmlns:p14="http://schemas.microsoft.com/office/powerpoint/2010/main" Requires="p14">
      <p:transition p14:dur="10" advClick="0" advTm="45000"/>
    </mc:Choice>
    <mc:Fallback>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498594"/>
          </a:xfrm>
        </p:spPr>
        <p:txBody>
          <a:bodyPr>
            <a:normAutofit fontScale="90000"/>
          </a:bodyPr>
          <a:lstStyle/>
          <a:p>
            <a:pPr algn="l"/>
            <a:r>
              <a:rPr lang="en-US" dirty="0"/>
              <a:t>Experiment Results - Accuracy</a:t>
            </a:r>
          </a:p>
        </p:txBody>
      </p:sp>
      <p:sp>
        <p:nvSpPr>
          <p:cNvPr id="3" name="Content Placeholder 2"/>
          <p:cNvSpPr>
            <a:spLocks noGrp="1"/>
          </p:cNvSpPr>
          <p:nvPr>
            <p:ph idx="1"/>
          </p:nvPr>
        </p:nvSpPr>
        <p:spPr>
          <a:xfrm>
            <a:off x="628649" y="1235678"/>
            <a:ext cx="8155427" cy="4769706"/>
          </a:xfrm>
        </p:spPr>
        <p:txBody>
          <a:bodyPr>
            <a:normAutofit/>
          </a:bodyPr>
          <a:lstStyle/>
          <a:p>
            <a:r>
              <a:rPr lang="en-US" sz="2400" dirty="0"/>
              <a:t>Accuracy from the GAN model was compared to the baseline model</a:t>
            </a:r>
          </a:p>
          <a:p>
            <a:endParaRPr lang="en-US" sz="2400" dirty="0"/>
          </a:p>
          <a:p>
            <a:pPr marL="0" indent="0">
              <a:buNone/>
            </a:pPr>
            <a:br>
              <a:rPr lang="en-US" sz="2400" dirty="0"/>
            </a:br>
            <a:endParaRPr lang="en-US" sz="2400" dirty="0"/>
          </a:p>
          <a:p>
            <a:r>
              <a:rPr lang="en-US" sz="2400" dirty="0"/>
              <a:t>Accuracy in both models was expected to be similar</a:t>
            </a:r>
          </a:p>
          <a:p>
            <a:pPr lvl="1"/>
            <a:r>
              <a:rPr lang="en-US" sz="2000" dirty="0"/>
              <a:t>Groups less than 35 and our older population over 50, resulted in a lower accuracy on Attrition</a:t>
            </a:r>
          </a:p>
          <a:p>
            <a:pPr lvl="2"/>
            <a:r>
              <a:rPr lang="en-US" sz="2000" dirty="0"/>
              <a:t>Attributed this to the fact that the data set had a larger population in the middle age groups</a:t>
            </a:r>
            <a:br>
              <a:rPr lang="en-US" dirty="0"/>
            </a:br>
            <a:endParaRPr lang="en-US" dirty="0"/>
          </a:p>
          <a:p>
            <a:r>
              <a:rPr lang="en-US" sz="2400" dirty="0"/>
              <a:t>Yet accuracy from GAN model, as expected, was lower</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1886768"/>
            <a:ext cx="6796989" cy="1123769"/>
          </a:xfrm>
          <a:prstGeom prst="rect">
            <a:avLst/>
          </a:prstGeom>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1318</TotalTime>
  <Words>859</Words>
  <Application>Microsoft Office PowerPoint</Application>
  <PresentationFormat>On-screen Show (4:3)</PresentationFormat>
  <Paragraphs>109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 Accuracy</vt:lpstr>
      <vt:lpstr>Experiment Results - Demographic Parity</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71</cp:revision>
  <dcterms:created xsi:type="dcterms:W3CDTF">2017-03-18T16:30:52Z</dcterms:created>
  <dcterms:modified xsi:type="dcterms:W3CDTF">2020-07-10T00:04:32Z</dcterms:modified>
</cp:coreProperties>
</file>