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3"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5" autoAdjust="0"/>
    <p:restoredTop sz="65479" autoAdjust="0"/>
  </p:normalViewPr>
  <p:slideViewPr>
    <p:cSldViewPr snapToGrid="0" snapToObjects="1">
      <p:cViewPr varScale="1">
        <p:scale>
          <a:sx n="71" d="100"/>
          <a:sy n="71" d="100"/>
        </p:scale>
        <p:origin x="2352"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3" d="100"/>
          <a:sy n="83" d="100"/>
        </p:scale>
        <p:origin x="39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has acknowledged BOTH the prevalence and consequence of bias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has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and tune models. </a:t>
            </a:r>
          </a:p>
          <a:p>
            <a:r>
              <a:rPr lang="en-US" sz="1600" dirty="0"/>
              <a:t> </a:t>
            </a:r>
          </a:p>
          <a:p>
            <a:pPr marL="285750" lvl="0" indent="-285750">
              <a:buFont typeface="Arial" panose="020B0604020202020204" pitchFamily="34" charset="0"/>
              <a:buChar char="•"/>
            </a:pPr>
            <a:r>
              <a:rPr lang="en-US" sz="1600" dirty="0"/>
              <a:t>Bias in Implementation: or the people part when implementing and using the model in the wild</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there are 3 points to intervene to address bias:</a:t>
            </a:r>
          </a:p>
          <a:p>
            <a:r>
              <a:rPr lang="en-US" sz="1600" dirty="0"/>
              <a:t> </a:t>
            </a:r>
          </a:p>
          <a:p>
            <a:pPr marL="285750" lvl="0" indent="-285750">
              <a:buFont typeface="Arial" panose="020B0604020202020204" pitchFamily="34" charset="0"/>
              <a:buChar char="•"/>
            </a:pPr>
            <a:r>
              <a:rPr lang="en-US" sz="1600" dirty="0"/>
              <a:t>Preprocessing, where the training data can be modified</a:t>
            </a:r>
          </a:p>
          <a:p>
            <a:pPr marL="285750" lvl="0" indent="-285750">
              <a:buFont typeface="Arial" panose="020B0604020202020204" pitchFamily="34" charset="0"/>
              <a:buChar char="•"/>
            </a:pPr>
            <a:r>
              <a:rPr lang="en-US" sz="1600" dirty="0"/>
              <a:t>In Processing, where bias can be addressed by changing an objective function or imposing a new constraint to the algorithm. </a:t>
            </a:r>
          </a:p>
          <a:p>
            <a:pPr marL="285750" lvl="0" indent="-285750">
              <a:buFont typeface="Arial" panose="020B0604020202020204" pitchFamily="34" charset="0"/>
              <a:buChar char="•"/>
            </a:pPr>
            <a:r>
              <a:rPr lang="en-US" sz="1600" dirty="0"/>
              <a:t>Or Postprocessing, where bias mitigation can be applied to the resulting predicted labels.</a:t>
            </a:r>
          </a:p>
          <a:p>
            <a:r>
              <a:rPr lang="en-US" sz="1600" dirty="0"/>
              <a:t> </a:t>
            </a:r>
          </a:p>
          <a:p>
            <a:r>
              <a:rPr lang="en-US" sz="1600" dirty="0"/>
              <a:t>Of particular interest to our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meaning that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if360.mybluemix.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normAutofit fontScale="92500" lnSpcReduction="10000"/>
          </a:bodyPr>
          <a:lstStyle/>
          <a:p>
            <a:r>
              <a:rPr lang="de-DE" dirty="0"/>
              <a:t>Adriana Solange Garcia de Alford, </a:t>
            </a:r>
          </a:p>
          <a:p>
            <a:r>
              <a:rPr lang="de-DE" dirty="0"/>
              <a:t>Steven Hayden, and Nicole Wittlin</a:t>
            </a:r>
            <a:endParaRPr lang="de-DE" baseline="30000" dirty="0"/>
          </a:p>
          <a:p>
            <a:r>
              <a:rPr lang="de-DE" dirty="0"/>
              <a:t>Amy Atwood, Ph.D, </a:t>
            </a:r>
          </a:p>
          <a:p>
            <a:r>
              <a:rPr lang="de-DE" dirty="0"/>
              <a:t>Senior Data Scientist – T-Mobile, Capstone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06597"/>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br>
              <a:rPr lang="en-US" sz="1800" dirty="0"/>
            </a:br>
            <a:endParaRPr lang="en-US" sz="1800" dirty="0"/>
          </a:p>
          <a:p>
            <a:r>
              <a:rPr lang="en-US" sz="1800" dirty="0"/>
              <a:t>Accuracy from GAN model was compared to accuracy baseline model</a:t>
            </a:r>
          </a:p>
          <a:p>
            <a:endParaRPr lang="en-US" sz="1800" dirty="0"/>
          </a:p>
          <a:p>
            <a:endParaRPr lang="en-US" sz="1800" dirty="0"/>
          </a:p>
          <a:p>
            <a:pPr marL="0" indent="0">
              <a:buNone/>
            </a:pPr>
            <a:endParaRPr lang="en-US" sz="1800" dirty="0"/>
          </a:p>
          <a:p>
            <a:pPr marL="0" indent="0">
              <a:buNone/>
            </a:pPr>
            <a:br>
              <a:rPr lang="en-US" sz="1800" dirty="0"/>
            </a:br>
            <a:endParaRPr lang="en-US" sz="1800" dirty="0"/>
          </a:p>
          <a:p>
            <a:r>
              <a:rPr lang="en-US" sz="1800" dirty="0"/>
              <a:t>Accuracy in both models was expected to be similar</a:t>
            </a:r>
          </a:p>
          <a:p>
            <a:r>
              <a:rPr lang="en-US" sz="1800" dirty="0"/>
              <a:t>Accuracy from GAN was lower across all groups</a:t>
            </a:r>
          </a:p>
          <a:p>
            <a:r>
              <a:rPr lang="en-US" sz="1800" dirty="0"/>
              <a:t>Groups less than 35 and older population over 50, resulted in a lower accuracy on Attrition</a:t>
            </a:r>
          </a:p>
          <a:p>
            <a:r>
              <a:rPr lang="en-US" sz="1800" dirty="0"/>
              <a:t>Attributed this to larger number of observations in the middle age groups</a:t>
            </a:r>
          </a:p>
          <a:p>
            <a:pPr marL="0" indent="0">
              <a:buNone/>
            </a:pP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845447"/>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2000"/>
    </mc:Choice>
    <mc:Fallback xmlns="">
      <p:transition advClick="0" advTm="2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628650" y="332234"/>
            <a:ext cx="7886700" cy="1325563"/>
          </a:xfrm>
        </p:spPr>
        <p:txBody>
          <a:bodyPr>
            <a:normAutofit/>
          </a:bodyPr>
          <a:lstStyle/>
          <a:p>
            <a:pPr algn="l"/>
            <a:r>
              <a:rPr lang="en-US" sz="3000" dirty="0"/>
              <a:t>Experiment Results: Demographic Parity</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pPr marL="0" indent="0">
              <a:buNone/>
            </a:pPr>
            <a:endParaRPr lang="en-US" sz="1800" b="1" dirty="0"/>
          </a:p>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is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pPr marL="0" indent="0">
              <a:buNone/>
            </a:pPr>
            <a:endParaRPr lang="en-US" sz="1800" dirty="0"/>
          </a:p>
          <a:p>
            <a:r>
              <a:rPr lang="en-US" altLang="en-US" sz="1800" b="1" dirty="0">
                <a:latin typeface="Arial" panose="020B0604020202020204" pitchFamily="34" charset="0"/>
              </a:rPr>
              <a:t>Improved </a:t>
            </a:r>
            <a:r>
              <a:rPr lang="en-US" altLang="en-US" sz="1800" b="1" u="sng" dirty="0">
                <a:latin typeface="Arial" panose="020B0604020202020204" pitchFamily="34" charset="0"/>
              </a:rPr>
              <a:t>DP</a:t>
            </a:r>
            <a:r>
              <a:rPr lang="en-US" altLang="en-US" sz="1800" b="1" dirty="0">
                <a:latin typeface="Arial" panose="020B0604020202020204" pitchFamily="34" charset="0"/>
              </a:rPr>
              <a:t> range across all groups: </a:t>
            </a:r>
          </a:p>
          <a:p>
            <a:pPr marL="0" indent="0">
              <a:buNone/>
            </a:pPr>
            <a:r>
              <a:rPr lang="en-US" altLang="en-US" sz="1800" b="1" dirty="0">
                <a:latin typeface="Arial" panose="020B0604020202020204" pitchFamily="34" charset="0"/>
              </a:rPr>
              <a:t>    	Baseline </a:t>
            </a:r>
            <a:r>
              <a:rPr lang="en-US" altLang="en-US" sz="1800" dirty="0">
                <a:latin typeface="Arial" panose="020B0604020202020204" pitchFamily="34" charset="0"/>
              </a:rPr>
              <a:t>between  94-100%;  </a:t>
            </a:r>
            <a:r>
              <a:rPr lang="en-US" altLang="en-US" sz="1800" b="1" dirty="0">
                <a:latin typeface="Arial" panose="020B0604020202020204" pitchFamily="34" charset="0"/>
              </a:rPr>
              <a:t>GAN</a:t>
            </a:r>
            <a:r>
              <a:rPr lang="en-US" altLang="en-US" sz="1800" dirty="0">
                <a:latin typeface="Arial" panose="020B0604020202020204" pitchFamily="34" charset="0"/>
              </a:rPr>
              <a:t> range 98-100%</a:t>
            </a:r>
            <a:br>
              <a:rPr lang="en-US" altLang="en-US" sz="1800" dirty="0">
                <a:latin typeface="Arial" panose="020B0604020202020204" pitchFamily="34" charset="0"/>
              </a:rPr>
            </a:br>
            <a:endParaRPr lang="en-US" altLang="en-US" sz="1800" dirty="0">
              <a:latin typeface="Arial" panose="020B0604020202020204" pitchFamily="34" charset="0"/>
            </a:endParaRPr>
          </a:p>
          <a:p>
            <a:r>
              <a:rPr lang="en-US" altLang="en-US" sz="1800" b="1" dirty="0">
                <a:latin typeface="Arial" panose="020B0604020202020204" pitchFamily="34" charset="0"/>
              </a:rPr>
              <a:t>Small trade-off between Accuracy and Fairness GAN: </a:t>
            </a:r>
          </a:p>
          <a:p>
            <a:pPr marL="0" indent="0">
              <a:buNone/>
            </a:pPr>
            <a:r>
              <a:rPr lang="en-US" altLang="en-US" sz="1800" b="1" dirty="0">
                <a:latin typeface="Arial" panose="020B0604020202020204" pitchFamily="34" charset="0"/>
              </a:rPr>
              <a:t> 	</a:t>
            </a:r>
            <a:r>
              <a:rPr lang="en-US" altLang="en-US" sz="1800" dirty="0">
                <a:latin typeface="Arial" panose="020B0604020202020204" pitchFamily="34" charset="0"/>
              </a:rPr>
              <a:t>Accuracy decreased 2% but </a:t>
            </a:r>
            <a:r>
              <a:rPr lang="en-US" altLang="en-US" sz="1800" u="sng" dirty="0">
                <a:latin typeface="Arial" panose="020B0604020202020204" pitchFamily="34" charset="0"/>
              </a:rPr>
              <a:t>DP</a:t>
            </a:r>
            <a:r>
              <a:rPr lang="en-US" altLang="en-US" sz="1800" dirty="0">
                <a:latin typeface="Arial" panose="020B0604020202020204" pitchFamily="34" charset="0"/>
              </a:rPr>
              <a:t> increased 6%. </a:t>
            </a:r>
            <a:endParaRPr lang="en-US" sz="2400" dirty="0"/>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655545" y="3009183"/>
            <a:ext cx="7826356" cy="1237891"/>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2000"/>
    </mc:Choice>
    <mc:Fallback xmlns="">
      <p:transition advClick="0" advTm="2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Autofit/>
          </a:bodyPr>
          <a:lstStyle/>
          <a:p>
            <a:endParaRPr lang="en-US" sz="1800" dirty="0"/>
          </a:p>
          <a:p>
            <a:r>
              <a:rPr lang="en-US" sz="2000" b="1" dirty="0"/>
              <a:t>Most adversarial debiasing work focused </a:t>
            </a:r>
            <a:r>
              <a:rPr lang="en-US" sz="2000" dirty="0"/>
              <a:t>on protected groups such as race, sex and gender bias; we considered binned data</a:t>
            </a:r>
          </a:p>
          <a:p>
            <a:endParaRPr lang="en-US" sz="2000" dirty="0"/>
          </a:p>
          <a:p>
            <a:r>
              <a:rPr lang="en-US" sz="2000" dirty="0"/>
              <a:t>Achieved </a:t>
            </a:r>
            <a:r>
              <a:rPr lang="en-US" sz="2000" b="1" dirty="0"/>
              <a:t>Demographic Parity </a:t>
            </a:r>
            <a:r>
              <a:rPr lang="en-US" sz="2000" dirty="0"/>
              <a:t>based on results from a comparative analysis between the baseline model and the GAN model</a:t>
            </a:r>
          </a:p>
          <a:p>
            <a:endParaRPr lang="en-US" sz="2000" dirty="0">
              <a:solidFill>
                <a:srgbClr val="C00000"/>
              </a:solidFill>
            </a:endParaRPr>
          </a:p>
          <a:p>
            <a:r>
              <a:rPr lang="en-US" sz="2000" dirty="0">
                <a:solidFill>
                  <a:srgbClr val="C00000"/>
                </a:solidFill>
              </a:rPr>
              <a:t>Our focus was on </a:t>
            </a:r>
            <a:r>
              <a:rPr lang="en-US" sz="2000" u="sng" dirty="0">
                <a:solidFill>
                  <a:srgbClr val="C00000"/>
                </a:solidFill>
              </a:rPr>
              <a:t>Age debiasing</a:t>
            </a:r>
            <a:r>
              <a:rPr lang="en-US" sz="2000" dirty="0">
                <a:solidFill>
                  <a:srgbClr val="C00000"/>
                </a:solidFill>
              </a:rPr>
              <a:t>, and how age bias can be </a:t>
            </a:r>
            <a:r>
              <a:rPr lang="en-US" sz="2000" u="sng" dirty="0">
                <a:solidFill>
                  <a:srgbClr val="C00000"/>
                </a:solidFill>
              </a:rPr>
              <a:t>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a:t>
            </a:r>
            <a:r>
              <a:rPr lang="en-US" sz="2400" b="1" u="sng" dirty="0">
                <a:solidFill>
                  <a:srgbClr val="C00000"/>
                </a:solidFill>
              </a:rPr>
              <a:t>humans</a:t>
            </a:r>
            <a:r>
              <a:rPr lang="en-US" sz="2400" b="1" dirty="0">
                <a:solidFill>
                  <a:srgbClr val="C00000"/>
                </a:solidFill>
              </a:rPr>
              <a:t>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6D5FC-5F04-4F20-B8AD-2BEDB516AEDF}"/>
              </a:ext>
            </a:extLst>
          </p:cNvPr>
          <p:cNvSpPr>
            <a:spLocks noGrp="1"/>
          </p:cNvSpPr>
          <p:nvPr>
            <p:ph type="sldNum" sz="quarter" idx="12"/>
          </p:nvPr>
        </p:nvSpPr>
        <p:spPr/>
        <p:txBody>
          <a:bodyPr/>
          <a:lstStyle/>
          <a:p>
            <a:fld id="{38327683-8978-6B4B-9130-4A6A841F0549}" type="slidenum">
              <a:rPr lang="en-US" smtClean="0"/>
              <a:t>14</a:t>
            </a:fld>
            <a:endParaRPr lang="en-US"/>
          </a:p>
        </p:txBody>
      </p:sp>
      <p:sp>
        <p:nvSpPr>
          <p:cNvPr id="3" name="Rectangle 2">
            <a:extLst>
              <a:ext uri="{FF2B5EF4-FFF2-40B4-BE49-F238E27FC236}">
                <a16:creationId xmlns:a16="http://schemas.microsoft.com/office/drawing/2014/main" id="{F721AB62-44BA-4F7E-A980-3DE3B4BA9EC1}"/>
              </a:ext>
            </a:extLst>
          </p:cNvPr>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5776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A6F9FD-76FE-44A2-8BDB-3F0DB8B0528C}"/>
              </a:ext>
            </a:extLst>
          </p:cNvPr>
          <p:cNvSpPr>
            <a:spLocks noGrp="1"/>
          </p:cNvSpPr>
          <p:nvPr>
            <p:ph type="sldNum" sz="quarter" idx="12"/>
          </p:nvPr>
        </p:nvSpPr>
        <p:spPr/>
        <p:txBody>
          <a:bodyPr/>
          <a:lstStyle/>
          <a:p>
            <a:fld id="{38327683-8978-6B4B-9130-4A6A841F0549}" type="slidenum">
              <a:rPr lang="en-US" smtClean="0"/>
              <a:t>15</a:t>
            </a:fld>
            <a:endParaRPr lang="en-US"/>
          </a:p>
        </p:txBody>
      </p:sp>
      <p:pic>
        <p:nvPicPr>
          <p:cNvPr id="4" name="Picture 3">
            <a:extLst>
              <a:ext uri="{FF2B5EF4-FFF2-40B4-BE49-F238E27FC236}">
                <a16:creationId xmlns:a16="http://schemas.microsoft.com/office/drawing/2014/main" id="{E44834F6-964F-4602-978E-05CA20B540D0}"/>
              </a:ext>
            </a:extLst>
          </p:cNvPr>
          <p:cNvPicPr>
            <a:picLocks noChangeAspect="1"/>
          </p:cNvPicPr>
          <p:nvPr/>
        </p:nvPicPr>
        <p:blipFill rotWithShape="1">
          <a:blip r:embed="rId2"/>
          <a:srcRect l="887" t="1338" r="726" b="951"/>
          <a:stretch/>
        </p:blipFill>
        <p:spPr>
          <a:xfrm>
            <a:off x="73742" y="339214"/>
            <a:ext cx="8996516" cy="5831679"/>
          </a:xfrm>
          <a:prstGeom prst="rect">
            <a:avLst/>
          </a:prstGeom>
        </p:spPr>
      </p:pic>
    </p:spTree>
    <p:extLst>
      <p:ext uri="{BB962C8B-B14F-4D97-AF65-F5344CB8AC3E}">
        <p14:creationId xmlns:p14="http://schemas.microsoft.com/office/powerpoint/2010/main" val="282112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
        <p:nvSpPr>
          <p:cNvPr id="3" name="TextBox 2">
            <a:extLst>
              <a:ext uri="{FF2B5EF4-FFF2-40B4-BE49-F238E27FC236}">
                <a16:creationId xmlns:a16="http://schemas.microsoft.com/office/drawing/2014/main" id="{7C92B713-D808-4140-988B-66FD4DCCC40F}"/>
              </a:ext>
            </a:extLst>
          </p:cNvPr>
          <p:cNvSpPr txBox="1"/>
          <p:nvPr/>
        </p:nvSpPr>
        <p:spPr>
          <a:xfrm>
            <a:off x="6709249" y="5919956"/>
            <a:ext cx="2103774" cy="276999"/>
          </a:xfrm>
          <a:prstGeom prst="rect">
            <a:avLst/>
          </a:prstGeom>
          <a:noFill/>
        </p:spPr>
        <p:txBody>
          <a:bodyPr wrap="square" rtlCol="0">
            <a:spAutoFit/>
          </a:bodyPr>
          <a:lstStyle/>
          <a:p>
            <a:r>
              <a:rPr lang="en-US" sz="1200">
                <a:hlinkClick r:id="rId4"/>
              </a:rPr>
              <a:t>https://aif360.mybluemix.net/</a:t>
            </a:r>
            <a:endParaRPr lang="en-US" sz="1200" dirty="0"/>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13000"/>
    </mc:Choice>
    <mc:Fallback xmlns="">
      <p:transition advClick="0" advTm="1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7954BF-5DAA-47D2-99E1-B50588E1F24C}"/>
              </a:ext>
            </a:extLst>
          </p:cNvPr>
          <p:cNvSpPr/>
          <p:nvPr/>
        </p:nvSpPr>
        <p:spPr>
          <a:xfrm>
            <a:off x="8316389" y="5279665"/>
            <a:ext cx="326003" cy="95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4"/>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9" name="Picture 8">
            <a:extLst>
              <a:ext uri="{FF2B5EF4-FFF2-40B4-BE49-F238E27FC236}">
                <a16:creationId xmlns:a16="http://schemas.microsoft.com/office/drawing/2014/main" id="{A2454AB2-B35B-4549-B0F1-98684BFCB2CD}"/>
              </a:ext>
            </a:extLst>
          </p:cNvPr>
          <p:cNvPicPr>
            <a:picLocks noChangeAspect="1"/>
          </p:cNvPicPr>
          <p:nvPr/>
        </p:nvPicPr>
        <p:blipFill>
          <a:blip r:embed="rId5"/>
          <a:stretch>
            <a:fillRect/>
          </a:stretch>
        </p:blipFill>
        <p:spPr>
          <a:xfrm>
            <a:off x="5153842" y="3578297"/>
            <a:ext cx="3656205" cy="2743200"/>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7000"/>
    </mc:Choice>
    <mc:Fallback xmlns="">
      <p:transition advClick="0" advTm="47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t>
            </a:r>
            <a:r>
              <a:rPr lang="en-US" sz="1800" b="1" dirty="0"/>
              <a:t>accuracy</a:t>
            </a:r>
            <a:r>
              <a:rPr lang="en-US" sz="1800" dirty="0"/>
              <a:t> and </a:t>
            </a:r>
            <a:r>
              <a:rPr lang="en-US" sz="1800" b="1" dirty="0"/>
              <a:t>demographic parity </a:t>
            </a:r>
            <a:r>
              <a:rPr lang="en-US" sz="1800" dirty="0"/>
              <a:t>between the baseline model and a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19000"/>
    </mc:Choice>
    <mc:Fallback xmlns="">
      <p:transition advClick="0" advTm="19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3804</TotalTime>
  <Words>1146</Words>
  <Application>Microsoft Office PowerPoint</Application>
  <PresentationFormat>On-screen Show (4:3)</PresentationFormat>
  <Paragraphs>159</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161</cp:revision>
  <dcterms:created xsi:type="dcterms:W3CDTF">2017-03-18T16:30:52Z</dcterms:created>
  <dcterms:modified xsi:type="dcterms:W3CDTF">2020-07-17T23:44:48Z</dcterms:modified>
</cp:coreProperties>
</file>