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0257A1"/>
    <a:srgbClr val="011893"/>
    <a:srgbClr val="0432FF"/>
    <a:srgbClr val="FF6600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4596"/>
  </p:normalViewPr>
  <p:slideViewPr>
    <p:cSldViewPr snapToGrid="0">
      <p:cViewPr>
        <p:scale>
          <a:sx n="50" d="100"/>
          <a:sy n="50" d="100"/>
        </p:scale>
        <p:origin x="437" y="-194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21B2E0-6076-4483-95AC-DA8C25BC7F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E3330B-E6BC-4219-B0B7-A45C63D306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697332-3A9B-41E4-8F39-44195472CD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B93A689-FE21-455C-99ED-97E63DCC24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02F338DA-31BB-4FDC-AA8A-ED60DA3E00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A915A6-AE62-4660-A888-9B7860B40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5DE89B-47E3-4A7D-9D2D-98D4D6276D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FFE5D93-401C-4A7F-83E5-9BF486A792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073E7A-5C41-44DC-A752-2189F9EED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9C139F6A-3879-47D6-ABDA-29CFF80E1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0E8A18D-AF01-428B-848C-2F2E7BBA25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5EE27FD-16D0-4BA3-A77D-A5C5A65AE6E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73E4B170-4E8A-4454-8D5E-BEE79F498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16D8B6-E39A-438E-9E81-0A5E264D2AFA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EE3DDC6-EAEC-4D52-9DE1-1C9081CB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8142DB7-FEBB-4009-A09F-DC34305611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7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5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9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7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6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4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CC08B2-71F0-4E82-A4F0-893FC1C4C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8FD9E99D-8099-4C99-B28E-876C0626B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D5DC6A0F-AD60-442C-9C91-62EB5E76F5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563B12-87F6-4967-8174-DA96222F69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8251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13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7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A166B018-E523-49F1-9744-ED6DAFFA34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FB1E2E55-20C5-44E4-8D32-373EC894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22526"/>
              </p:ext>
            </p:extLst>
          </p:nvPr>
        </p:nvGraphicFramePr>
        <p:xfrm>
          <a:off x="3097493" y="5771456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ACCUR</a:t>
                      </a:r>
                    </a:p>
                    <a:p>
                      <a:endParaRPr lang="en-US" dirty="0">
                        <a:solidFill>
                          <a:srgbClr val="99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C7C748-B4E4-4F2F-AC23-0E6B7973A61E}"/>
              </a:ext>
            </a:extLst>
          </p:cNvPr>
          <p:cNvCxnSpPr>
            <a:cxnSpLocks/>
          </p:cNvCxnSpPr>
          <p:nvPr/>
        </p:nvCxnSpPr>
        <p:spPr bwMode="auto">
          <a:xfrm>
            <a:off x="7764462" y="1660296"/>
            <a:ext cx="0" cy="8400598"/>
          </a:xfrm>
          <a:prstGeom prst="straightConnector1">
            <a:avLst/>
          </a:prstGeom>
          <a:ln w="19050" cap="flat" cmpd="dbl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22" name="Rectangle 463">
            <a:extLst>
              <a:ext uri="{FF2B5EF4-FFF2-40B4-BE49-F238E27FC236}">
                <a16:creationId xmlns:a16="http://schemas.microsoft.com/office/drawing/2014/main" id="{D13CB74E-F1E3-4B71-989E-2DB7DA98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38" y="5985817"/>
            <a:ext cx="2710387" cy="11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IBM Employee Attrition Dataset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Other Comment, Counts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Another Statement Will Fit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4D01DD8-5BFF-4060-B048-4018D42FF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Clip" r:id="rId4" imgW="20457143" imgH="13384127" progId="MS_ClipArt_Gallery.2">
                  <p:embed/>
                </p:oleObj>
              </mc:Choice>
              <mc:Fallback>
                <p:oleObj name="Clip" r:id="rId4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F6B338E1-B434-4A9C-B6B5-F7605DD0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12303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Bias in Machine Learning: An Adversarial Approach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Solange Garcia de Alford, Steven Hayden, Nicole Wittlin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C6A8A0A0-5CBB-4B83-9CE0-E586AE9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EE775E16-9FF1-4B13-9A40-AE2BB7AD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867150"/>
            <a:ext cx="4473575" cy="1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While your poster follows your paper, it does not have to have the same sectioned titles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Your poster has main topics, but does not typically contain a “related work” section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Your results look good as figures and tables intermixed into the center column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Few more statements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What else to day</a:t>
            </a: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00764842-2441-4D91-8BCF-737169DD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" y="5884274"/>
            <a:ext cx="2710387" cy="3872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CBC7A9AE-4D89-4133-A274-6B8979D1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646217"/>
            <a:ext cx="191480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Data Overview</a:t>
            </a:r>
          </a:p>
        </p:txBody>
      </p:sp>
      <p:sp>
        <p:nvSpPr>
          <p:cNvPr id="5130" name="Rectangle 470">
            <a:extLst>
              <a:ext uri="{FF2B5EF4-FFF2-40B4-BE49-F238E27FC236}">
                <a16:creationId xmlns:a16="http://schemas.microsoft.com/office/drawing/2014/main" id="{D4A51A71-CBB7-4082-B50D-4876A135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2001838"/>
            <a:ext cx="4468813" cy="20251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" name="Rectangle 471">
            <a:extLst>
              <a:ext uri="{FF2B5EF4-FFF2-40B4-BE49-F238E27FC236}">
                <a16:creationId xmlns:a16="http://schemas.microsoft.com/office/drawing/2014/main" id="{BA2136AA-31BC-4A16-B0DE-C00C00CB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1800225"/>
            <a:ext cx="239911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Model Architecture</a:t>
            </a:r>
            <a:endParaRPr lang="en-US" altLang="en-US" sz="18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7162" tIns="77788" rIns="157162" bIns="77788"/>
              <a:lstStyle>
                <a:lvl1pPr marL="171450" indent="-17145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Baseline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Logistic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Adversarial Models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endParaRPr lang="en-US" altLang="en-US" sz="1200" b="1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blipFill>
                <a:blip r:embed="rId6"/>
                <a:stretch>
                  <a:fillRect b="-230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3" name="Rectangle 563">
            <a:extLst>
              <a:ext uri="{FF2B5EF4-FFF2-40B4-BE49-F238E27FC236}">
                <a16:creationId xmlns:a16="http://schemas.microsoft.com/office/drawing/2014/main" id="{71A915FF-65C8-4B8D-B527-5B744D39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3" y="5852338"/>
            <a:ext cx="2719035" cy="390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03785F17-B5C3-467C-A97C-2C363888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38" y="5626533"/>
            <a:ext cx="1702388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Conclusions</a:t>
            </a:r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765707B5-DB6E-4BF2-ABC1-212F010C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02944"/>
            <a:ext cx="4467225" cy="20288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1B5923A1-5E3B-479A-B444-E25AF0B9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497263"/>
            <a:ext cx="163353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Main Topics</a:t>
            </a:r>
          </a:p>
        </p:txBody>
      </p:sp>
      <p:sp>
        <p:nvSpPr>
          <p:cNvPr id="5138" name="Rectangle 476">
            <a:extLst>
              <a:ext uri="{FF2B5EF4-FFF2-40B4-BE49-F238E27FC236}">
                <a16:creationId xmlns:a16="http://schemas.microsoft.com/office/drawing/2014/main" id="{0DAEAFC2-86F4-465A-924D-85491AA2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499" y="4267340"/>
            <a:ext cx="4468813" cy="1432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9" name="Rectangle 477">
            <a:extLst>
              <a:ext uri="{FF2B5EF4-FFF2-40B4-BE49-F238E27FC236}">
                <a16:creationId xmlns:a16="http://schemas.microsoft.com/office/drawing/2014/main" id="{81EF0CDE-D536-4638-BD2C-48108791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4039262"/>
            <a:ext cx="115095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5140" name="Rectangle 478">
            <a:extLst>
              <a:ext uri="{FF2B5EF4-FFF2-40B4-BE49-F238E27FC236}">
                <a16:creationId xmlns:a16="http://schemas.microsoft.com/office/drawing/2014/main" id="{BFAF0C74-D9AD-488D-A445-CC556263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581" y="4342114"/>
            <a:ext cx="4373796" cy="135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Improved Demographic Parity</a:t>
            </a:r>
            <a:r>
              <a:rPr lang="en-US" altLang="en-US" sz="1200" dirty="0">
                <a:latin typeface="Arial" panose="020B0604020202020204" pitchFamily="34" charset="0"/>
              </a:rPr>
              <a:t>: Explain this here, what does this mean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1200" dirty="0">
                <a:latin typeface="Arial" panose="020B0604020202020204" pitchFamily="34" charset="0"/>
              </a:rPr>
              <a:t>explain this here, show decline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What else</a:t>
            </a:r>
            <a:r>
              <a:rPr lang="en-US" altLang="en-US" sz="1200" dirty="0">
                <a:latin typeface="Arial" panose="020B0604020202020204" pitchFamily="34" charset="0"/>
              </a:rPr>
              <a:t>: should go here, blah blah blah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See Results Chart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FEE9BF51-1D77-47AF-931E-5A1315BD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2" y="5932166"/>
            <a:ext cx="271903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This is not a very good story.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Your goal is to make this pretty and informative.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Tell your story and break some eggs, but just make sure you have accomplished the task of a poster.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Blah blah blah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People matter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Don’t be jerks, have feelings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err="1">
                <a:latin typeface="Arial" panose="020B0604020202020204" pitchFamily="34" charset="0"/>
              </a:rPr>
              <a:t>Etc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err="1">
                <a:latin typeface="Arial" panose="020B0604020202020204" pitchFamily="34" charset="0"/>
              </a:rPr>
              <a:t>Etc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err="1">
                <a:latin typeface="Arial" panose="020B0604020202020204" pitchFamily="34" charset="0"/>
              </a:rPr>
              <a:t>Etc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err="1">
                <a:latin typeface="Arial" panose="020B0604020202020204" pitchFamily="34" charset="0"/>
              </a:rPr>
              <a:t>Etc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B7CACB8B-484C-4079-A8A5-166A5F50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" y="2116138"/>
            <a:ext cx="4486632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History of Bias and Fairness in ML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Most Studies use Binary / Protected – Unprotected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Another Point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What else do we want to say for Intro?</a:t>
            </a: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7B85D486-AF30-4827-8A2A-DE3F7F8A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D35AE2A0-A5B4-4CC5-A00F-C5328322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pic>
        <p:nvPicPr>
          <p:cNvPr id="40" name="Picture 39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6A10EA0F-7CC1-4C7B-BD8C-4E010C80BA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0838"/>
          <a:stretch/>
        </p:blipFill>
        <p:spPr>
          <a:xfrm>
            <a:off x="5674599" y="1848252"/>
            <a:ext cx="4172505" cy="1614305"/>
          </a:xfrm>
          <a:prstGeom prst="rect">
            <a:avLst/>
          </a:prstGeom>
        </p:spPr>
      </p:pic>
      <p:pic>
        <p:nvPicPr>
          <p:cNvPr id="41" name="Content Placeholder 63">
            <a:extLst>
              <a:ext uri="{FF2B5EF4-FFF2-40B4-BE49-F238E27FC236}">
                <a16:creationId xmlns:a16="http://schemas.microsoft.com/office/drawing/2014/main" id="{18D03490-A96A-453F-AB3C-A1B25044C44C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959725" y="3368676"/>
            <a:ext cx="2397130" cy="15544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1CE36FA-C8AA-4108-90B9-7A12E9A8C5A1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036182" y="3338641"/>
            <a:ext cx="2542032" cy="155594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9DBB8-6007-4E40-BEA9-53B4B8FF3076}"/>
              </a:ext>
            </a:extLst>
          </p:cNvPr>
          <p:cNvCxnSpPr>
            <a:cxnSpLocks/>
          </p:cNvCxnSpPr>
          <p:nvPr/>
        </p:nvCxnSpPr>
        <p:spPr>
          <a:xfrm>
            <a:off x="7756168" y="3210807"/>
            <a:ext cx="14929" cy="1919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7732BB-3A1D-4BFA-B2FC-BD1C0BF3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23895"/>
              </p:ext>
            </p:extLst>
          </p:nvPr>
        </p:nvGraphicFramePr>
        <p:xfrm>
          <a:off x="3078162" y="7835087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DEMO PARITY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473C69-83BC-43B7-AAB0-7B3A37DA5F9E}"/>
              </a:ext>
            </a:extLst>
          </p:cNvPr>
          <p:cNvSpPr txBox="1"/>
          <p:nvPr/>
        </p:nvSpPr>
        <p:spPr>
          <a:xfrm>
            <a:off x="13913224" y="2626032"/>
            <a:ext cx="1137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93300"/>
                </a:solidFill>
                <a:latin typeface="+mj-lt"/>
              </a:rPr>
              <a:t>Note:</a:t>
            </a:r>
          </a:p>
          <a:p>
            <a:pPr algn="r"/>
            <a:r>
              <a:rPr lang="en-US" dirty="0">
                <a:solidFill>
                  <a:srgbClr val="993300"/>
                </a:solidFill>
                <a:latin typeface="+mj-lt"/>
              </a:rPr>
              <a:t>Include something about loss f()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6A22E0-9CC2-4265-8801-35650E77A235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10652004" y="-6034863"/>
            <a:ext cx="0" cy="23774400"/>
          </a:xfrm>
          <a:prstGeom prst="straightConnector1">
            <a:avLst/>
          </a:prstGeom>
          <a:ln w="19050" cap="flat" cmpd="dbl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A0769-AA1B-4D55-A244-16E374BEF27F}"/>
              </a:ext>
            </a:extLst>
          </p:cNvPr>
          <p:cNvSpPr/>
          <p:nvPr/>
        </p:nvSpPr>
        <p:spPr bwMode="auto">
          <a:xfrm>
            <a:off x="14653260" y="1660296"/>
            <a:ext cx="91440" cy="419709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5AA8E2-6D6A-4277-A481-A8D6A06A94EF}"/>
              </a:ext>
            </a:extLst>
          </p:cNvPr>
          <p:cNvSpPr/>
          <p:nvPr/>
        </p:nvSpPr>
        <p:spPr bwMode="auto">
          <a:xfrm rot="5400000">
            <a:off x="11633824" y="6014402"/>
            <a:ext cx="49529" cy="777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785620F-58AB-4B71-932A-71A30B18F5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472" y="6797477"/>
            <a:ext cx="2363518" cy="145543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BC9D701-EB9D-4836-8E51-4627059CD2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472" y="8372751"/>
            <a:ext cx="2363518" cy="1266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357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ＭＳ Ｐゴシック</vt:lpstr>
      <vt:lpstr>Arial</vt:lpstr>
      <vt:lpstr>Desktop</vt:lpstr>
      <vt:lpstr>Microsoft Clip 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Nicole Wittlin</cp:lastModifiedBy>
  <cp:revision>24</cp:revision>
  <dcterms:created xsi:type="dcterms:W3CDTF">2015-10-22T04:37:18Z</dcterms:created>
  <dcterms:modified xsi:type="dcterms:W3CDTF">2020-07-12T20:08:21Z</dcterms:modified>
</cp:coreProperties>
</file>