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6"/>
  </p:notesMasterIdLst>
  <p:handoutMasterIdLst>
    <p:handoutMasterId r:id="rId17"/>
  </p:handoutMasterIdLst>
  <p:sldIdLst>
    <p:sldId id="256" r:id="rId2"/>
    <p:sldId id="269" r:id="rId3"/>
    <p:sldId id="257" r:id="rId4"/>
    <p:sldId id="258" r:id="rId5"/>
    <p:sldId id="272" r:id="rId6"/>
    <p:sldId id="260" r:id="rId7"/>
    <p:sldId id="274" r:id="rId8"/>
    <p:sldId id="261" r:id="rId9"/>
    <p:sldId id="281" r:id="rId10"/>
    <p:sldId id="277" r:id="rId11"/>
    <p:sldId id="278" r:id="rId12"/>
    <p:sldId id="279" r:id="rId13"/>
    <p:sldId id="280" r:id="rId14"/>
    <p:sldId id="282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955" autoAdjust="0"/>
    <p:restoredTop sz="85429" autoAdjust="0"/>
  </p:normalViewPr>
  <p:slideViewPr>
    <p:cSldViewPr snapToGrid="0" snapToObjects="1">
      <p:cViewPr varScale="1">
        <p:scale>
          <a:sx n="73" d="100"/>
          <a:sy n="73" d="100"/>
        </p:scale>
        <p:origin x="12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1306"/>
    </p:cViewPr>
  </p:sorterViewPr>
  <p:notesViewPr>
    <p:cSldViewPr snapToGrid="0" snapToObjects="1">
      <p:cViewPr varScale="1">
        <p:scale>
          <a:sx n="51" d="100"/>
          <a:sy n="51" d="100"/>
        </p:scale>
        <p:origin x="1642" y="41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F08512D-18F0-4EA9-AD79-F15245DB8315}" type="doc">
      <dgm:prSet loTypeId="urn:microsoft.com/office/officeart/2005/8/layout/chevronAccent+Icon" loCatId="process" qsTypeId="urn:microsoft.com/office/officeart/2005/8/quickstyle/simple1" qsCatId="simple" csTypeId="urn:microsoft.com/office/officeart/2005/8/colors/accent1_2" csCatId="accent1" phldr="1"/>
      <dgm:spPr/>
    </dgm:pt>
    <dgm:pt modelId="{531EB079-FD62-4F5B-B282-C4C48894B5EE}">
      <dgm:prSet phldrT="[Text]"/>
      <dgm:spPr/>
      <dgm:t>
        <a:bodyPr/>
        <a:lstStyle/>
        <a:p>
          <a:r>
            <a:rPr lang="en-US" dirty="0"/>
            <a:t>Pre-Processing</a:t>
          </a:r>
        </a:p>
      </dgm:t>
    </dgm:pt>
    <dgm:pt modelId="{36721F4A-C345-49EE-BB5C-E4772CB89F52}" type="parTrans" cxnId="{B57E2937-F055-4C3E-AB43-2E55FB803B4E}">
      <dgm:prSet/>
      <dgm:spPr/>
      <dgm:t>
        <a:bodyPr/>
        <a:lstStyle/>
        <a:p>
          <a:endParaRPr lang="en-US"/>
        </a:p>
      </dgm:t>
    </dgm:pt>
    <dgm:pt modelId="{91A369EB-C95D-4C06-BAAA-CB9ACCE47CF1}" type="sibTrans" cxnId="{B57E2937-F055-4C3E-AB43-2E55FB803B4E}">
      <dgm:prSet/>
      <dgm:spPr/>
      <dgm:t>
        <a:bodyPr/>
        <a:lstStyle/>
        <a:p>
          <a:endParaRPr lang="en-US"/>
        </a:p>
      </dgm:t>
    </dgm:pt>
    <dgm:pt modelId="{B40A7517-F77F-4C9E-BFBE-6336091B5CA7}">
      <dgm:prSet phldrT="[Text]" custT="1"/>
      <dgm:spPr>
        <a:ln>
          <a:solidFill>
            <a:srgbClr val="FF0000"/>
          </a:solidFill>
        </a:ln>
      </dgm:spPr>
      <dgm:t>
        <a:bodyPr/>
        <a:lstStyle/>
        <a:p>
          <a:r>
            <a:rPr lang="en-US" sz="3200" dirty="0">
              <a:solidFill>
                <a:srgbClr val="FF0000"/>
              </a:solidFill>
            </a:rPr>
            <a:t>In-Processing</a:t>
          </a:r>
          <a:endParaRPr lang="en-US" sz="1100" dirty="0">
            <a:solidFill>
              <a:srgbClr val="FF0000"/>
            </a:solidFill>
          </a:endParaRPr>
        </a:p>
      </dgm:t>
    </dgm:pt>
    <dgm:pt modelId="{4631C0FC-3367-4547-9BF3-92352F65A6D7}" type="parTrans" cxnId="{0C5196F1-1154-464B-BAAC-933D4387EEE8}">
      <dgm:prSet/>
      <dgm:spPr/>
      <dgm:t>
        <a:bodyPr/>
        <a:lstStyle/>
        <a:p>
          <a:endParaRPr lang="en-US"/>
        </a:p>
      </dgm:t>
    </dgm:pt>
    <dgm:pt modelId="{4EECC9FA-9327-4DEC-9023-4D8CDE069E0C}" type="sibTrans" cxnId="{0C5196F1-1154-464B-BAAC-933D4387EEE8}">
      <dgm:prSet/>
      <dgm:spPr/>
      <dgm:t>
        <a:bodyPr/>
        <a:lstStyle/>
        <a:p>
          <a:endParaRPr lang="en-US"/>
        </a:p>
      </dgm:t>
    </dgm:pt>
    <dgm:pt modelId="{9D8E3185-48A8-4297-9132-A8102A3DBBDB}">
      <dgm:prSet phldrT="[Text]"/>
      <dgm:spPr/>
      <dgm:t>
        <a:bodyPr/>
        <a:lstStyle/>
        <a:p>
          <a:r>
            <a:rPr lang="en-US" dirty="0"/>
            <a:t>Post-Processing</a:t>
          </a:r>
        </a:p>
      </dgm:t>
    </dgm:pt>
    <dgm:pt modelId="{B7F45F6C-B8CE-4A97-9EF9-4B3F2A209E04}" type="parTrans" cxnId="{C5ECEF6D-0F43-4FBF-9D33-9A0BF691876D}">
      <dgm:prSet/>
      <dgm:spPr/>
      <dgm:t>
        <a:bodyPr/>
        <a:lstStyle/>
        <a:p>
          <a:endParaRPr lang="en-US"/>
        </a:p>
      </dgm:t>
    </dgm:pt>
    <dgm:pt modelId="{A77BD813-10D9-4915-8422-6F5CE99DF922}" type="sibTrans" cxnId="{C5ECEF6D-0F43-4FBF-9D33-9A0BF691876D}">
      <dgm:prSet/>
      <dgm:spPr/>
      <dgm:t>
        <a:bodyPr/>
        <a:lstStyle/>
        <a:p>
          <a:endParaRPr lang="en-US"/>
        </a:p>
      </dgm:t>
    </dgm:pt>
    <dgm:pt modelId="{7714598C-BEC0-41EE-825B-94B8C3ADD890}" type="pres">
      <dgm:prSet presAssocID="{8F08512D-18F0-4EA9-AD79-F15245DB8315}" presName="Name0" presStyleCnt="0">
        <dgm:presLayoutVars>
          <dgm:dir/>
          <dgm:resizeHandles val="exact"/>
        </dgm:presLayoutVars>
      </dgm:prSet>
      <dgm:spPr/>
    </dgm:pt>
    <dgm:pt modelId="{5AC032B5-1F6C-4F30-8F2B-7EB503349F5D}" type="pres">
      <dgm:prSet presAssocID="{531EB079-FD62-4F5B-B282-C4C48894B5EE}" presName="composite" presStyleCnt="0"/>
      <dgm:spPr/>
    </dgm:pt>
    <dgm:pt modelId="{504837D0-B929-4314-AA4D-96369BF47A71}" type="pres">
      <dgm:prSet presAssocID="{531EB079-FD62-4F5B-B282-C4C48894B5EE}" presName="bgChev" presStyleLbl="node1" presStyleIdx="0" presStyleCnt="3" custScaleX="49105" custScaleY="49105"/>
      <dgm:spPr>
        <a:solidFill>
          <a:schemeClr val="accent5">
            <a:lumMod val="75000"/>
          </a:schemeClr>
        </a:solidFill>
      </dgm:spPr>
    </dgm:pt>
    <dgm:pt modelId="{E8DAAFF4-B51A-4838-B98B-32E7AFD5FF83}" type="pres">
      <dgm:prSet presAssocID="{531EB079-FD62-4F5B-B282-C4C48894B5EE}" presName="txNode" presStyleLbl="fgAcc1" presStyleIdx="0" presStyleCnt="3" custScaleX="49105" custScaleY="49105">
        <dgm:presLayoutVars>
          <dgm:bulletEnabled val="1"/>
        </dgm:presLayoutVars>
      </dgm:prSet>
      <dgm:spPr/>
    </dgm:pt>
    <dgm:pt modelId="{EC476FD6-BAF9-455E-BDEA-5CC9AA2847C2}" type="pres">
      <dgm:prSet presAssocID="{91A369EB-C95D-4C06-BAAA-CB9ACCE47CF1}" presName="compositeSpace" presStyleCnt="0"/>
      <dgm:spPr/>
    </dgm:pt>
    <dgm:pt modelId="{0B8907DA-A4BA-412C-B5E8-EE87D51F822F}" type="pres">
      <dgm:prSet presAssocID="{B40A7517-F77F-4C9E-BFBE-6336091B5CA7}" presName="composite" presStyleCnt="0"/>
      <dgm:spPr/>
    </dgm:pt>
    <dgm:pt modelId="{ADD4FB50-9602-4448-8D9C-B614072F0714}" type="pres">
      <dgm:prSet presAssocID="{B40A7517-F77F-4C9E-BFBE-6336091B5CA7}" presName="bgChev" presStyleLbl="node1" presStyleIdx="1" presStyleCnt="3"/>
      <dgm:spPr>
        <a:ln w="38100">
          <a:solidFill>
            <a:schemeClr val="accent5">
              <a:lumMod val="75000"/>
            </a:schemeClr>
          </a:solidFill>
        </a:ln>
      </dgm:spPr>
    </dgm:pt>
    <dgm:pt modelId="{7018CD8A-C020-43EF-91FA-D2CE1E5D0E34}" type="pres">
      <dgm:prSet presAssocID="{B40A7517-F77F-4C9E-BFBE-6336091B5CA7}" presName="txNode" presStyleLbl="fgAcc1" presStyleIdx="1" presStyleCnt="3">
        <dgm:presLayoutVars>
          <dgm:bulletEnabled val="1"/>
        </dgm:presLayoutVars>
      </dgm:prSet>
      <dgm:spPr/>
    </dgm:pt>
    <dgm:pt modelId="{EA2D5689-4E38-41A9-B7AD-6007C35B72E7}" type="pres">
      <dgm:prSet presAssocID="{4EECC9FA-9327-4DEC-9023-4D8CDE069E0C}" presName="compositeSpace" presStyleCnt="0"/>
      <dgm:spPr/>
    </dgm:pt>
    <dgm:pt modelId="{1A070F2A-ADF6-4027-B5A7-82AD2BA88DC5}" type="pres">
      <dgm:prSet presAssocID="{9D8E3185-48A8-4297-9132-A8102A3DBBDB}" presName="composite" presStyleCnt="0"/>
      <dgm:spPr/>
    </dgm:pt>
    <dgm:pt modelId="{4D194263-40D2-475F-BEA4-9CA0A462AA83}" type="pres">
      <dgm:prSet presAssocID="{9D8E3185-48A8-4297-9132-A8102A3DBBDB}" presName="bgChev" presStyleLbl="node1" presStyleIdx="2" presStyleCnt="3" custScaleX="40405" custScaleY="40405"/>
      <dgm:spPr>
        <a:solidFill>
          <a:schemeClr val="accent5">
            <a:lumMod val="75000"/>
          </a:schemeClr>
        </a:solidFill>
      </dgm:spPr>
    </dgm:pt>
    <dgm:pt modelId="{5A64169B-0D79-4457-8361-473A86DEF1B5}" type="pres">
      <dgm:prSet presAssocID="{9D8E3185-48A8-4297-9132-A8102A3DBBDB}" presName="txNode" presStyleLbl="fgAcc1" presStyleIdx="2" presStyleCnt="3" custScaleX="40405" custScaleY="40405">
        <dgm:presLayoutVars>
          <dgm:bulletEnabled val="1"/>
        </dgm:presLayoutVars>
      </dgm:prSet>
      <dgm:spPr/>
    </dgm:pt>
  </dgm:ptLst>
  <dgm:cxnLst>
    <dgm:cxn modelId="{7C21C217-F286-4E0D-AB48-51FEBC2CC0FB}" type="presOf" srcId="{B40A7517-F77F-4C9E-BFBE-6336091B5CA7}" destId="{7018CD8A-C020-43EF-91FA-D2CE1E5D0E34}" srcOrd="0" destOrd="0" presId="urn:microsoft.com/office/officeart/2005/8/layout/chevronAccent+Icon"/>
    <dgm:cxn modelId="{B57E2937-F055-4C3E-AB43-2E55FB803B4E}" srcId="{8F08512D-18F0-4EA9-AD79-F15245DB8315}" destId="{531EB079-FD62-4F5B-B282-C4C48894B5EE}" srcOrd="0" destOrd="0" parTransId="{36721F4A-C345-49EE-BB5C-E4772CB89F52}" sibTransId="{91A369EB-C95D-4C06-BAAA-CB9ACCE47CF1}"/>
    <dgm:cxn modelId="{4F923948-01F5-4D63-8171-1A2231F8F96D}" type="presOf" srcId="{531EB079-FD62-4F5B-B282-C4C48894B5EE}" destId="{E8DAAFF4-B51A-4838-B98B-32E7AFD5FF83}" srcOrd="0" destOrd="0" presId="urn:microsoft.com/office/officeart/2005/8/layout/chevronAccent+Icon"/>
    <dgm:cxn modelId="{4CE8904A-063C-4B61-B130-47865136BCF9}" type="presOf" srcId="{8F08512D-18F0-4EA9-AD79-F15245DB8315}" destId="{7714598C-BEC0-41EE-825B-94B8C3ADD890}" srcOrd="0" destOrd="0" presId="urn:microsoft.com/office/officeart/2005/8/layout/chevronAccent+Icon"/>
    <dgm:cxn modelId="{C5ECEF6D-0F43-4FBF-9D33-9A0BF691876D}" srcId="{8F08512D-18F0-4EA9-AD79-F15245DB8315}" destId="{9D8E3185-48A8-4297-9132-A8102A3DBBDB}" srcOrd="2" destOrd="0" parTransId="{B7F45F6C-B8CE-4A97-9EF9-4B3F2A209E04}" sibTransId="{A77BD813-10D9-4915-8422-6F5CE99DF922}"/>
    <dgm:cxn modelId="{CF283683-C347-4287-A45C-610479C83515}" type="presOf" srcId="{9D8E3185-48A8-4297-9132-A8102A3DBBDB}" destId="{5A64169B-0D79-4457-8361-473A86DEF1B5}" srcOrd="0" destOrd="0" presId="urn:microsoft.com/office/officeart/2005/8/layout/chevronAccent+Icon"/>
    <dgm:cxn modelId="{0C5196F1-1154-464B-BAAC-933D4387EEE8}" srcId="{8F08512D-18F0-4EA9-AD79-F15245DB8315}" destId="{B40A7517-F77F-4C9E-BFBE-6336091B5CA7}" srcOrd="1" destOrd="0" parTransId="{4631C0FC-3367-4547-9BF3-92352F65A6D7}" sibTransId="{4EECC9FA-9327-4DEC-9023-4D8CDE069E0C}"/>
    <dgm:cxn modelId="{7196D7E5-2066-4B60-883A-A4DF58F8D562}" type="presParOf" srcId="{7714598C-BEC0-41EE-825B-94B8C3ADD890}" destId="{5AC032B5-1F6C-4F30-8F2B-7EB503349F5D}" srcOrd="0" destOrd="0" presId="urn:microsoft.com/office/officeart/2005/8/layout/chevronAccent+Icon"/>
    <dgm:cxn modelId="{9001B661-6876-4A87-8B27-C137C2EAA48C}" type="presParOf" srcId="{5AC032B5-1F6C-4F30-8F2B-7EB503349F5D}" destId="{504837D0-B929-4314-AA4D-96369BF47A71}" srcOrd="0" destOrd="0" presId="urn:microsoft.com/office/officeart/2005/8/layout/chevronAccent+Icon"/>
    <dgm:cxn modelId="{C4D084EA-4D98-4918-8910-9ECF4094EB96}" type="presParOf" srcId="{5AC032B5-1F6C-4F30-8F2B-7EB503349F5D}" destId="{E8DAAFF4-B51A-4838-B98B-32E7AFD5FF83}" srcOrd="1" destOrd="0" presId="urn:microsoft.com/office/officeart/2005/8/layout/chevronAccent+Icon"/>
    <dgm:cxn modelId="{075B8113-49C7-455E-9059-D3705DFE1836}" type="presParOf" srcId="{7714598C-BEC0-41EE-825B-94B8C3ADD890}" destId="{EC476FD6-BAF9-455E-BDEA-5CC9AA2847C2}" srcOrd="1" destOrd="0" presId="urn:microsoft.com/office/officeart/2005/8/layout/chevronAccent+Icon"/>
    <dgm:cxn modelId="{C24A35F3-5705-4AAC-BCC2-C2673C0879B4}" type="presParOf" srcId="{7714598C-BEC0-41EE-825B-94B8C3ADD890}" destId="{0B8907DA-A4BA-412C-B5E8-EE87D51F822F}" srcOrd="2" destOrd="0" presId="urn:microsoft.com/office/officeart/2005/8/layout/chevronAccent+Icon"/>
    <dgm:cxn modelId="{1A4F6FAB-7776-4011-9161-08A71CB22849}" type="presParOf" srcId="{0B8907DA-A4BA-412C-B5E8-EE87D51F822F}" destId="{ADD4FB50-9602-4448-8D9C-B614072F0714}" srcOrd="0" destOrd="0" presId="urn:microsoft.com/office/officeart/2005/8/layout/chevronAccent+Icon"/>
    <dgm:cxn modelId="{3F5D3EDB-5608-49B7-BFB5-B8C162E04734}" type="presParOf" srcId="{0B8907DA-A4BA-412C-B5E8-EE87D51F822F}" destId="{7018CD8A-C020-43EF-91FA-D2CE1E5D0E34}" srcOrd="1" destOrd="0" presId="urn:microsoft.com/office/officeart/2005/8/layout/chevronAccent+Icon"/>
    <dgm:cxn modelId="{510A32A9-1FEA-4C39-99B8-7BB7350A802E}" type="presParOf" srcId="{7714598C-BEC0-41EE-825B-94B8C3ADD890}" destId="{EA2D5689-4E38-41A9-B7AD-6007C35B72E7}" srcOrd="3" destOrd="0" presId="urn:microsoft.com/office/officeart/2005/8/layout/chevronAccent+Icon"/>
    <dgm:cxn modelId="{EFCD3FEB-25E7-4CDA-9A22-EAD7887A2B8D}" type="presParOf" srcId="{7714598C-BEC0-41EE-825B-94B8C3ADD890}" destId="{1A070F2A-ADF6-4027-B5A7-82AD2BA88DC5}" srcOrd="4" destOrd="0" presId="urn:microsoft.com/office/officeart/2005/8/layout/chevronAccent+Icon"/>
    <dgm:cxn modelId="{939661DA-AE33-4DA4-911C-566577D54801}" type="presParOf" srcId="{1A070F2A-ADF6-4027-B5A7-82AD2BA88DC5}" destId="{4D194263-40D2-475F-BEA4-9CA0A462AA83}" srcOrd="0" destOrd="0" presId="urn:microsoft.com/office/officeart/2005/8/layout/chevronAccent+Icon"/>
    <dgm:cxn modelId="{7005CC2C-FA03-445F-B37C-9F4D4C95278A}" type="presParOf" srcId="{1A070F2A-ADF6-4027-B5A7-82AD2BA88DC5}" destId="{5A64169B-0D79-4457-8361-473A86DEF1B5}" srcOrd="1" destOrd="0" presId="urn:microsoft.com/office/officeart/2005/8/layout/chevronAccent+Icon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4837D0-B929-4314-AA4D-96369BF47A71}">
      <dsp:nvSpPr>
        <dsp:cNvPr id="0" name=""/>
        <dsp:cNvSpPr/>
      </dsp:nvSpPr>
      <dsp:spPr>
        <a:xfrm>
          <a:off x="2004" y="614723"/>
          <a:ext cx="1628716" cy="628684"/>
        </a:xfrm>
        <a:prstGeom prst="chevron">
          <a:avLst>
            <a:gd name="adj" fmla="val 40000"/>
          </a:avLst>
        </a:prstGeom>
        <a:solidFill>
          <a:schemeClr val="accent5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DAAFF4-B51A-4838-B98B-32E7AFD5FF83}">
      <dsp:nvSpPr>
        <dsp:cNvPr id="0" name=""/>
        <dsp:cNvSpPr/>
      </dsp:nvSpPr>
      <dsp:spPr>
        <a:xfrm>
          <a:off x="755190" y="934795"/>
          <a:ext cx="1375360" cy="6286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Pre-Processing</a:t>
          </a:r>
        </a:p>
      </dsp:txBody>
      <dsp:txXfrm>
        <a:off x="773604" y="953209"/>
        <a:ext cx="1338532" cy="591856"/>
      </dsp:txXfrm>
    </dsp:sp>
    <dsp:sp modelId="{ADD4FB50-9602-4448-8D9C-B614072F0714}">
      <dsp:nvSpPr>
        <dsp:cNvPr id="0" name=""/>
        <dsp:cNvSpPr/>
      </dsp:nvSpPr>
      <dsp:spPr>
        <a:xfrm>
          <a:off x="2233740" y="288923"/>
          <a:ext cx="3316804" cy="1280286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5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18CD8A-C020-43EF-91FA-D2CE1E5D0E34}">
      <dsp:nvSpPr>
        <dsp:cNvPr id="0" name=""/>
        <dsp:cNvSpPr/>
      </dsp:nvSpPr>
      <dsp:spPr>
        <a:xfrm>
          <a:off x="3118221" y="608994"/>
          <a:ext cx="2800856" cy="12802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solidFill>
                <a:srgbClr val="FF0000"/>
              </a:solidFill>
            </a:rPr>
            <a:t>In-Processing</a:t>
          </a:r>
          <a:endParaRPr lang="en-US" sz="1100" kern="1200" dirty="0">
            <a:solidFill>
              <a:srgbClr val="FF0000"/>
            </a:solidFill>
          </a:endParaRPr>
        </a:p>
      </dsp:txBody>
      <dsp:txXfrm>
        <a:off x="3155719" y="646492"/>
        <a:ext cx="2725860" cy="1205290"/>
      </dsp:txXfrm>
    </dsp:sp>
    <dsp:sp modelId="{4D194263-40D2-475F-BEA4-9CA0A462AA83}">
      <dsp:nvSpPr>
        <dsp:cNvPr id="0" name=""/>
        <dsp:cNvSpPr/>
      </dsp:nvSpPr>
      <dsp:spPr>
        <a:xfrm>
          <a:off x="6022267" y="670416"/>
          <a:ext cx="1340154" cy="517299"/>
        </a:xfrm>
        <a:prstGeom prst="chevron">
          <a:avLst>
            <a:gd name="adj" fmla="val 40000"/>
          </a:avLst>
        </a:prstGeom>
        <a:solidFill>
          <a:schemeClr val="accent5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64169B-0D79-4457-8361-473A86DEF1B5}">
      <dsp:nvSpPr>
        <dsp:cNvPr id="0" name=""/>
        <dsp:cNvSpPr/>
      </dsp:nvSpPr>
      <dsp:spPr>
        <a:xfrm>
          <a:off x="6753009" y="990487"/>
          <a:ext cx="1131686" cy="51729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Post-Processing</a:t>
          </a:r>
        </a:p>
      </dsp:txBody>
      <dsp:txXfrm>
        <a:off x="6768160" y="1005638"/>
        <a:ext cx="1101384" cy="4869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D54E543-8AF3-4D9D-8A11-303B2FB52BC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EB0AFB-8996-44C4-8F02-C76A2C87203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96B5A3-AF43-479E-9C22-4DC81E7AE6EB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A871C1-DD85-4CFB-A691-C5BEF7E3491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EE9E69-B23D-48DD-8B61-F3877ED94FC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C25217-4A48-4F61-8F90-B67FDEA73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9634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5336F5-A68D-9A4A-83AB-B8CD6FA5C732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A9633A-392A-4347-9D1C-FF5FFE947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1277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9633A-392A-4347-9D1C-FF5FFE9476B1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920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A9633A-392A-4347-9D1C-FF5FFE9476B1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4167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A9633A-392A-4347-9D1C-FF5FFE9476B1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8108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A9633A-392A-4347-9D1C-FF5FFE9476B1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1622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A9633A-392A-4347-9D1C-FF5FFE9476B1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5016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/>
              <a:t>Data is driving decision-making almost everywhere, but how? What criteria are considered? What if the outcomes are biased?</a:t>
            </a:r>
          </a:p>
          <a:p>
            <a:r>
              <a:rPr lang="en-US" sz="1600" dirty="0"/>
              <a:t> </a:t>
            </a:r>
          </a:p>
          <a:p>
            <a:r>
              <a:rPr lang="en-US" sz="1600" dirty="0"/>
              <a:t>As the cartoon notes, over the last few years, the machine learning community is acknowledging BOTH the prevalence and consequence of bias and fairness in ML. </a:t>
            </a:r>
          </a:p>
          <a:p>
            <a:r>
              <a:rPr lang="en-US" sz="1600" dirty="0"/>
              <a:t> </a:t>
            </a:r>
          </a:p>
          <a:p>
            <a:r>
              <a:rPr lang="en-US" sz="1600" dirty="0"/>
              <a:t>For the purposes of our work – think of bias and fairness as complementary forces. Our goal is to reduce bias in the hopes of increasing fairness.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A9633A-392A-4347-9D1C-FF5FFE9476B1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8122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/>
              <a:t>This graphic from the IBM fairness tool kit summarizes a machine learning process. Focus on the red circles I’ve added as key points where bias can have major impact. </a:t>
            </a:r>
          </a:p>
          <a:p>
            <a:r>
              <a:rPr lang="en-US" sz="1600" dirty="0"/>
              <a:t> 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/>
              <a:t>Bias in Data: related to data’s origin, collection or sampling. UNFORTUNATELY, removing a protected variable or leaving it out of the model will not remove bias. </a:t>
            </a:r>
          </a:p>
          <a:p>
            <a:r>
              <a:rPr lang="en-US" sz="1600" dirty="0"/>
              <a:t> 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/>
              <a:t>Bias in Algorithmic Process: when we select, create, tune models. </a:t>
            </a:r>
          </a:p>
          <a:p>
            <a:r>
              <a:rPr lang="en-US" sz="1600" dirty="0"/>
              <a:t> 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/>
              <a:t>Bias in Implementation: which I think of as related to people as this is where bias and fairness are most visible to the widest community.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A9633A-392A-4347-9D1C-FF5FFE9476B1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1465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/>
              <a:t>During the ALGORITHMIC PROCESS, 3 additional points to intervene:</a:t>
            </a:r>
          </a:p>
          <a:p>
            <a:r>
              <a:rPr lang="en-US" sz="1600" dirty="0"/>
              <a:t> 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/>
              <a:t>Preprocessing, where modify the training data specifically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/>
              <a:t>In Processing to modify learning algorithms to address bias by changing an objective function or imposing a new constraint.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/>
              <a:t>Or Postprocessing, when model training is complete but bias mitigation could be applied to the resulting predicted labels.</a:t>
            </a:r>
          </a:p>
          <a:p>
            <a:r>
              <a:rPr lang="en-US" sz="1600" dirty="0"/>
              <a:t> </a:t>
            </a:r>
          </a:p>
          <a:p>
            <a:r>
              <a:rPr lang="en-US" sz="1600" dirty="0"/>
              <a:t>Of particular interest to this team is the IN PROCESS use of adversarial networks.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A9633A-392A-4347-9D1C-FF5FFE9476B1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6951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got our inspiration from the GANS Framework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have two algorithms competing against each other trying to minimize some loss function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first image you have real data passed to the discriminator (agl1) to predict if it is real or not.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second you have the generator taking noise and transforming it in its network to try and trick the discriminator.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Depending on what network was wrong, that is the one that will be updated.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A9633A-392A-4347-9D1C-FF5FFE9476B1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0843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used the synthetic IBM Attrition data for our experiment. 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you can see the data is unbalanced with yellow = they left. 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younger Age groups have a greater percentage of attrition.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A9633A-392A-4347-9D1C-FF5FFE9476B1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8358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Age is a protected attribute and we do not want age to influence the outcome.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Most the time the protected attributes are just dropped, but other variables could be used as a substitute or is correlated with the protected attribute.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example, years worked at the company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Our goal is to achieve or get closer to Demographic Parity by distributing accuracy across the age groups.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A9633A-392A-4347-9D1C-FF5FFE9476B1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4034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start with a baseline to see how close we are to demographic parity.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created a simple neural net  in the fashion of a logistic regression model. The idea is not to build the most accurate model but show that an adversarial can remove bias.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adversarial framework adds in our adversarial model that tries to predict age (our protected variable).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adversarial and the prediction models are wrapped together with a modified MSE that has a  tunable parameter to dampen the gradients.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loss is maximized because we want the model to be bad at predicting age.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prediction algorithm is the same as in our baseline  except the weights are modified from the MSE loss function as well as its original loss function . 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A9633A-392A-4347-9D1C-FF5FFE9476B1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190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A9633A-392A-4347-9D1C-FF5FFE9476B1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4167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fld id="{38327683-8978-6B4B-9130-4A6A841F05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D8AC05B1-2526-7C44-8A74-66C916069F4A}" type="datetime1">
              <a:rPr lang="en-US" smtClean="0"/>
              <a:t>7/16/2020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C0E5C021-D243-504D-84B8-D45D829E8B6B}" type="datetime1">
              <a:rPr lang="en-US" smtClean="0"/>
              <a:t>7/16/2020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B6F93F85-28A1-8344-9763-EF19E19F9128}" type="datetime1">
              <a:rPr lang="en-US" smtClean="0"/>
              <a:t>7/16/2020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fld id="{38327683-8978-6B4B-9130-4A6A841F054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A2B5E9FB-9AD4-754B-A772-6D3733DD5BAC}" type="datetime1">
              <a:rPr lang="en-US" smtClean="0"/>
              <a:t>7/16/2020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3140DF9E-9222-EE48-A64D-28DE5FAE4784}" type="datetime1">
              <a:rPr lang="en-US" smtClean="0"/>
              <a:t>7/16/2020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A61490FA-57A5-0041-9FDC-ACD83A9AA0E7}" type="datetime1">
              <a:rPr lang="en-US" smtClean="0"/>
              <a:t>7/16/2020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7E8290BC-2F66-E549-BF33-0BE20A5801B5}" type="datetime1">
              <a:rPr lang="en-US" smtClean="0"/>
              <a:t>7/16/2020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3BC728CC-7587-8545-9431-C9A8BB34EC62}" type="datetime1">
              <a:rPr lang="en-US" smtClean="0"/>
              <a:t>7/16/2020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9A66CD15-5422-0542-9CE8-BC312846333A}" type="datetime1">
              <a:rPr lang="en-US" smtClean="0"/>
              <a:t>7/16/2020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2A2384D1-AE54-4D4A-B83F-6EAD03BEB987}" type="datetime1">
              <a:rPr lang="en-US" smtClean="0"/>
              <a:t>7/16/2020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tif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2060"/>
                </a:solidFill>
              </a:defRPr>
            </a:lvl1pPr>
          </a:lstStyle>
          <a:p>
            <a:fld id="{38327683-8978-6B4B-9130-4A6A841F05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628650" y="6356350"/>
            <a:ext cx="1892128" cy="4889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2641600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+mj-lt"/>
                <a:ea typeface="ＭＳ Ｐゴシック" charset="-128"/>
                <a:cs typeface="+mj-cs"/>
              </a:defRPr>
            </a:lvl1pPr>
            <a:lvl2pPr algn="ctr" defTabSz="2641600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  <a:ea typeface="ＭＳ Ｐゴシック" charset="-128"/>
              </a:defRPr>
            </a:lvl2pPr>
            <a:lvl3pPr algn="ctr" defTabSz="2641600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  <a:ea typeface="ＭＳ Ｐゴシック" charset="-128"/>
              </a:defRPr>
            </a:lvl3pPr>
            <a:lvl4pPr algn="ctr" defTabSz="2641600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  <a:ea typeface="ＭＳ Ｐゴシック" charset="-128"/>
              </a:defRPr>
            </a:lvl4pPr>
            <a:lvl5pPr algn="ctr" defTabSz="2641600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  <a:ea typeface="ＭＳ Ｐゴシック" charset="-128"/>
              </a:defRPr>
            </a:lvl5pPr>
            <a:lvl6pPr marL="457200" algn="ctr" defTabSz="2641600" rtl="0" fontAlgn="base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</a:defRPr>
            </a:lvl6pPr>
            <a:lvl7pPr marL="914400" algn="ctr" defTabSz="2641600" rtl="0" fontAlgn="base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</a:defRPr>
            </a:lvl7pPr>
            <a:lvl8pPr marL="1371600" algn="ctr" defTabSz="2641600" rtl="0" fontAlgn="base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</a:defRPr>
            </a:lvl8pPr>
            <a:lvl9pPr marL="1828800" algn="ctr" defTabSz="2641600" rtl="0" fontAlgn="base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</a:defRPr>
            </a:lvl9pPr>
          </a:lstStyle>
          <a:p>
            <a:pPr>
              <a:defRPr/>
            </a:pPr>
            <a:r>
              <a:rPr lang="en-US" sz="1600" b="1" kern="0" dirty="0" err="1">
                <a:solidFill>
                  <a:srgbClr val="0257A1"/>
                </a:solidFill>
              </a:rPr>
              <a:t>DataScience</a:t>
            </a:r>
            <a:r>
              <a:rPr lang="en-US" sz="1600" b="1" kern="0" dirty="0" err="1">
                <a:solidFill>
                  <a:srgbClr val="C00000"/>
                </a:solidFill>
              </a:rPr>
              <a:t>@</a:t>
            </a:r>
            <a:r>
              <a:rPr lang="en-US" sz="1600" b="1" kern="0" dirty="0" err="1">
                <a:solidFill>
                  <a:srgbClr val="0257A1"/>
                </a:solidFill>
              </a:rPr>
              <a:t>SMU</a:t>
            </a:r>
            <a:endParaRPr lang="en-US" sz="1600" b="1" kern="0" dirty="0">
              <a:solidFill>
                <a:srgbClr val="0257A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017093" y="6295132"/>
            <a:ext cx="939114" cy="487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07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rgbClr val="FF0000"/>
          </a:solidFill>
          <a:latin typeface="Arial" charset="0"/>
          <a:ea typeface="Arial" charset="0"/>
          <a:cs typeface="Arial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02060"/>
          </a:solidFill>
          <a:latin typeface="Arial" charset="0"/>
          <a:ea typeface="Arial" charset="0"/>
          <a:cs typeface="Arial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FF0000"/>
          </a:solidFill>
          <a:latin typeface="Arial" charset="0"/>
          <a:ea typeface="Arial" charset="0"/>
          <a:cs typeface="Arial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02060"/>
          </a:solidFill>
          <a:latin typeface="Arial" charset="0"/>
          <a:ea typeface="Arial" charset="0"/>
          <a:cs typeface="Arial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ya-webdesign.com/imgdownload.html" TargetMode="Externa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Reducing Age Bias in Machine Learning: </a:t>
            </a:r>
            <a:br>
              <a:rPr lang="en-US" dirty="0"/>
            </a:br>
            <a:r>
              <a:rPr lang="en-US" sz="4000" dirty="0"/>
              <a:t>An Algorithmic Approach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Adriana Solange Garcia de Alford, </a:t>
            </a:r>
          </a:p>
          <a:p>
            <a:r>
              <a:rPr lang="de-DE" dirty="0"/>
              <a:t>Steven Hayden, and Nicole Wittlin</a:t>
            </a:r>
            <a:endParaRPr lang="de-DE" baseline="30000" dirty="0"/>
          </a:p>
          <a:p>
            <a:r>
              <a:rPr lang="de-DE" dirty="0"/>
              <a:t>Amy Atwood, adviser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321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Experiment Results: Accuracy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r>
              <a:rPr lang="en-US" sz="1800" dirty="0"/>
              <a:t>Initial step to evaluate </a:t>
            </a:r>
            <a:r>
              <a:rPr lang="en-US" sz="1800" b="1" dirty="0"/>
              <a:t>Accuracy</a:t>
            </a:r>
            <a:r>
              <a:rPr lang="en-US" sz="1800" dirty="0"/>
              <a:t> of both models when predicting Attrition</a:t>
            </a:r>
          </a:p>
          <a:p>
            <a:r>
              <a:rPr lang="en-US" sz="1800" dirty="0"/>
              <a:t>Accuracy from GAN model was compared to accuracy baseline model</a:t>
            </a:r>
          </a:p>
          <a:p>
            <a:endParaRPr lang="en-US" sz="1800" dirty="0"/>
          </a:p>
          <a:p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Accuracy in both models was expected to be similar</a:t>
            </a:r>
          </a:p>
          <a:p>
            <a:r>
              <a:rPr lang="en-US" sz="1800" dirty="0"/>
              <a:t>Groups less than 35 and older population over 50, resulted in a lower accuracy on Attrition</a:t>
            </a:r>
          </a:p>
          <a:p>
            <a:r>
              <a:rPr lang="en-US" sz="1800" dirty="0"/>
              <a:t>Attributed this to larger number of observations in the middle age groups</a:t>
            </a:r>
          </a:p>
          <a:p>
            <a:r>
              <a:rPr lang="en-US" sz="1800" dirty="0"/>
              <a:t>Accuracy from GAN was lower across all groups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10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DD9054-644A-4B54-963C-B23834ABD7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2447" y="2675732"/>
            <a:ext cx="7059105" cy="1167106"/>
          </a:xfrm>
          <a:prstGeom prst="rect">
            <a:avLst/>
          </a:prstGeom>
          <a:ln w="19050"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630657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25000"/>
    </mc:Choice>
    <mc:Fallback xmlns="">
      <p:transition advClick="0" advTm="2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96A5DD91-26D2-4204-8B5E-0DAB52082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863" y="365127"/>
            <a:ext cx="8450316" cy="959176"/>
          </a:xfrm>
        </p:spPr>
        <p:txBody>
          <a:bodyPr>
            <a:normAutofit/>
          </a:bodyPr>
          <a:lstStyle/>
          <a:p>
            <a:pPr algn="l"/>
            <a:r>
              <a:rPr lang="en-US" sz="3200" dirty="0"/>
              <a:t>Experiment Results: Demographic Parity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863" y="1744717"/>
            <a:ext cx="8345213" cy="4432246"/>
          </a:xfrm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r>
              <a:rPr lang="en-US" sz="1800" b="1" dirty="0"/>
              <a:t>Demographic Parity (DP) is achieved when:</a:t>
            </a:r>
          </a:p>
          <a:p>
            <a:pPr lvl="1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Each group has equal likelihood to be assigned a positive outcome</a:t>
            </a:r>
          </a:p>
          <a:p>
            <a:pPr lvl="1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Proportion of positive predictions in the subgroups are close to each other</a:t>
            </a:r>
          </a:p>
          <a:p>
            <a:pPr marL="457200" lvl="1" indent="0">
              <a:buNone/>
            </a:pPr>
            <a:endParaRPr lang="en-US" sz="2100" dirty="0"/>
          </a:p>
          <a:p>
            <a:pPr marL="457200" lvl="1" indent="0">
              <a:buNone/>
            </a:pPr>
            <a:endParaRPr lang="en-US" sz="2100" dirty="0"/>
          </a:p>
          <a:p>
            <a:pPr marL="457200" lvl="1" indent="0">
              <a:buNone/>
            </a:pPr>
            <a:endParaRPr lang="en-US" sz="2100" dirty="0"/>
          </a:p>
          <a:p>
            <a:pPr marL="457200" lvl="1" indent="0">
              <a:buNone/>
            </a:pPr>
            <a:endParaRPr lang="en-US" sz="2100" dirty="0"/>
          </a:p>
          <a:p>
            <a:endParaRPr lang="en-US" sz="1800" dirty="0"/>
          </a:p>
          <a:p>
            <a:r>
              <a:rPr lang="en-US" sz="1800" dirty="0"/>
              <a:t>Fairness was compared across 7 age groups</a:t>
            </a:r>
          </a:p>
          <a:p>
            <a:r>
              <a:rPr lang="en-US" altLang="en-US" sz="1800" b="1" dirty="0">
                <a:latin typeface="Arial" panose="020B0604020202020204" pitchFamily="34" charset="0"/>
              </a:rPr>
              <a:t>Improved DP range Pre-GAN for all groups</a:t>
            </a:r>
            <a:r>
              <a:rPr lang="en-US" altLang="en-US" sz="1800" dirty="0">
                <a:latin typeface="Arial" panose="020B0604020202020204" pitchFamily="34" charset="0"/>
              </a:rPr>
              <a:t> between  94-100%; Post-GAN range 98-100%</a:t>
            </a:r>
          </a:p>
          <a:p>
            <a:r>
              <a:rPr lang="en-US" altLang="en-US" sz="1800" b="1" dirty="0">
                <a:latin typeface="Arial" panose="020B0604020202020204" pitchFamily="34" charset="0"/>
              </a:rPr>
              <a:t>Small trade-off between Accuracy and Fairness Post-GAN: </a:t>
            </a:r>
            <a:r>
              <a:rPr lang="en-US" altLang="en-US" sz="1800" dirty="0">
                <a:latin typeface="Arial" panose="020B0604020202020204" pitchFamily="34" charset="0"/>
              </a:rPr>
              <a:t>accuracy decreased 2% but DP increased 6%. </a:t>
            </a:r>
            <a:endParaRPr lang="en-US" altLang="en-US" sz="2100" dirty="0">
              <a:latin typeface="Arial" panose="020B0604020202020204" pitchFamily="34" charset="0"/>
            </a:endParaRPr>
          </a:p>
          <a:p>
            <a:endParaRPr lang="en-US" sz="2400" dirty="0"/>
          </a:p>
          <a:p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11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362FF8A-428A-4456-821A-5F027E22CA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974" y="3077101"/>
            <a:ext cx="7920990" cy="1266982"/>
          </a:xfrm>
          <a:prstGeom prst="rect">
            <a:avLst/>
          </a:prstGeom>
          <a:ln w="19050"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05912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25000"/>
    </mc:Choice>
    <mc:Fallback xmlns="">
      <p:transition advClick="0" advTm="2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68729"/>
          </a:xfrm>
        </p:spPr>
        <p:txBody>
          <a:bodyPr>
            <a:noAutofit/>
          </a:bodyPr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1886" y="1382486"/>
            <a:ext cx="8382000" cy="439918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r>
              <a:rPr lang="en-US" sz="1800" dirty="0"/>
              <a:t>Achieved Demographic Parity based on results from a comparative analysis between the baseline model and the GAN model</a:t>
            </a:r>
          </a:p>
          <a:p>
            <a:endParaRPr lang="en-US" sz="1800" dirty="0"/>
          </a:p>
          <a:p>
            <a:r>
              <a:rPr lang="en-US" sz="1800" dirty="0"/>
              <a:t>More balanced distribution across age groups in the data</a:t>
            </a:r>
          </a:p>
          <a:p>
            <a:endParaRPr lang="en-US" sz="1800" dirty="0"/>
          </a:p>
          <a:p>
            <a:r>
              <a:rPr lang="en-US" sz="1800" dirty="0"/>
              <a:t>No significant pre-processing on the data</a:t>
            </a:r>
          </a:p>
          <a:p>
            <a:endParaRPr lang="en-US" sz="1800" dirty="0"/>
          </a:p>
          <a:p>
            <a:r>
              <a:rPr lang="en-US" sz="1800" dirty="0"/>
              <a:t>Most adversarial debiasing work focused on protected groups such as race, sex and gender bias</a:t>
            </a:r>
          </a:p>
          <a:p>
            <a:endParaRPr lang="en-US" sz="1800" dirty="0">
              <a:solidFill>
                <a:srgbClr val="C00000"/>
              </a:solidFill>
            </a:endParaRPr>
          </a:p>
          <a:p>
            <a:r>
              <a:rPr lang="en-US" sz="1800" dirty="0">
                <a:solidFill>
                  <a:srgbClr val="C00000"/>
                </a:solidFill>
              </a:rPr>
              <a:t>Our focus was on Age debiasing, and how age bias can be prevented in deep learning models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141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25000"/>
    </mc:Choice>
    <mc:Fallback xmlns="">
      <p:transition advClick="0" advTm="2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en-US" sz="1800" b="1" dirty="0">
              <a:latin typeface="Arial" panose="020B0604020202020204" pitchFamily="34" charset="0"/>
            </a:endParaRPr>
          </a:p>
          <a:p>
            <a:r>
              <a:rPr lang="en-US" altLang="en-US" sz="1800" b="1" dirty="0">
                <a:latin typeface="Arial" panose="020B0604020202020204" pitchFamily="34" charset="0"/>
              </a:rPr>
              <a:t>Bias must be addressed in advance and throughout the ML lifecycle – NOT as an afterthought</a:t>
            </a:r>
            <a:br>
              <a:rPr lang="en-US" sz="1800" dirty="0"/>
            </a:br>
            <a:endParaRPr lang="en-US" sz="1800" dirty="0"/>
          </a:p>
          <a:p>
            <a:r>
              <a:rPr lang="en-US" sz="1800" dirty="0"/>
              <a:t>Mitigating bias using adversarial network architecture shows promise, yet we cannot be confident that systems are unbiased and fair</a:t>
            </a:r>
          </a:p>
          <a:p>
            <a:endParaRPr lang="en-US" sz="2400" dirty="0"/>
          </a:p>
          <a:p>
            <a:pPr marL="0" indent="0" algn="ctr">
              <a:buNone/>
            </a:pPr>
            <a:r>
              <a:rPr lang="en-US" sz="2400" b="1" dirty="0">
                <a:solidFill>
                  <a:srgbClr val="C00000"/>
                </a:solidFill>
              </a:rPr>
              <a:t>We </a:t>
            </a:r>
            <a:r>
              <a:rPr lang="en-US" sz="2400" b="1" u="sng" dirty="0">
                <a:solidFill>
                  <a:srgbClr val="C00000"/>
                </a:solidFill>
              </a:rPr>
              <a:t>cannot</a:t>
            </a:r>
            <a:r>
              <a:rPr lang="en-US" sz="2400" b="1" dirty="0">
                <a:solidFill>
                  <a:srgbClr val="C00000"/>
                </a:solidFill>
              </a:rPr>
              <a:t> and </a:t>
            </a:r>
            <a:r>
              <a:rPr lang="en-US" sz="2400" b="1" u="sng" dirty="0">
                <a:solidFill>
                  <a:srgbClr val="C00000"/>
                </a:solidFill>
              </a:rPr>
              <a:t>must not</a:t>
            </a:r>
            <a:r>
              <a:rPr lang="en-US" sz="2400" b="1" dirty="0">
                <a:solidFill>
                  <a:srgbClr val="C00000"/>
                </a:solidFill>
              </a:rPr>
              <a:t> replace the inquisitiveness, skepticism, moral imagination, compassion, and the sensitivity to foresee consequences that humans bring to bear on machine learning.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682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25000"/>
    </mc:Choice>
    <mc:Fallback xmlns="">
      <p:transition advClick="0" advTm="2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31A56F2-271A-4A75-9D8E-6BBFC2AB9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14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995AE5-AA2A-4A34-84BD-6120226D22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6524"/>
            <a:ext cx="9144000" cy="5933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546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 in Machine Learning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C06C6F-C16C-45CA-A4C1-D4B5F76321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8457" y="1690689"/>
            <a:ext cx="4907086" cy="351244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D00E95E-264D-4551-A1D1-94403D7CB307}"/>
              </a:ext>
            </a:extLst>
          </p:cNvPr>
          <p:cNvSpPr txBox="1"/>
          <p:nvPr/>
        </p:nvSpPr>
        <p:spPr>
          <a:xfrm>
            <a:off x="628650" y="5240751"/>
            <a:ext cx="78867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Is it BIASED because it is UNFAIR?</a:t>
            </a:r>
          </a:p>
          <a:p>
            <a:pPr algn="ctr"/>
            <a:r>
              <a:rPr lang="en-US" sz="3200" dirty="0"/>
              <a:t>Is it FAIR because it is UNBIASED?</a:t>
            </a:r>
          </a:p>
        </p:txBody>
      </p:sp>
    </p:spTree>
    <p:extLst>
      <p:ext uri="{BB962C8B-B14F-4D97-AF65-F5344CB8AC3E}">
        <p14:creationId xmlns:p14="http://schemas.microsoft.com/office/powerpoint/2010/main" val="2023716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25000"/>
    </mc:Choice>
    <mc:Fallback xmlns="">
      <p:transition advClick="0" advTm="2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 in Machine Learning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B1E9B6-7847-4EB8-93BD-5BF5329684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697" y="1690689"/>
            <a:ext cx="8664606" cy="4346870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9EDB3FF0-D75F-468C-BA32-E63FAFEE616E}"/>
              </a:ext>
            </a:extLst>
          </p:cNvPr>
          <p:cNvSpPr/>
          <p:nvPr/>
        </p:nvSpPr>
        <p:spPr>
          <a:xfrm>
            <a:off x="239697" y="2379216"/>
            <a:ext cx="1535837" cy="262829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6F43CE7-7151-4685-ABEA-346960F35750}"/>
              </a:ext>
            </a:extLst>
          </p:cNvPr>
          <p:cNvSpPr/>
          <p:nvPr/>
        </p:nvSpPr>
        <p:spPr>
          <a:xfrm rot="4654216">
            <a:off x="2514182" y="3291851"/>
            <a:ext cx="1533218" cy="354902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F4210B3-66FC-4786-A344-6549C6261694}"/>
              </a:ext>
            </a:extLst>
          </p:cNvPr>
          <p:cNvSpPr/>
          <p:nvPr/>
        </p:nvSpPr>
        <p:spPr>
          <a:xfrm rot="4817903">
            <a:off x="4088605" y="179850"/>
            <a:ext cx="2659453" cy="535653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7110967-E49D-4262-8ECC-AB04D2B61021}"/>
              </a:ext>
            </a:extLst>
          </p:cNvPr>
          <p:cNvSpPr txBox="1"/>
          <p:nvPr/>
        </p:nvSpPr>
        <p:spPr>
          <a:xfrm>
            <a:off x="239697" y="1846555"/>
            <a:ext cx="15358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0000"/>
                </a:solidFill>
              </a:rPr>
              <a:t>DATA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FE63141-A1A2-44C8-A5D1-DD17C53E6250}"/>
              </a:ext>
            </a:extLst>
          </p:cNvPr>
          <p:cNvSpPr txBox="1"/>
          <p:nvPr/>
        </p:nvSpPr>
        <p:spPr>
          <a:xfrm>
            <a:off x="3036163" y="1314634"/>
            <a:ext cx="15358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0000"/>
                </a:solidFill>
              </a:rPr>
              <a:t>PROCESS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718A6A3-0853-4A43-BF41-4A184BA4B473}"/>
              </a:ext>
            </a:extLst>
          </p:cNvPr>
          <p:cNvSpPr txBox="1"/>
          <p:nvPr/>
        </p:nvSpPr>
        <p:spPr>
          <a:xfrm>
            <a:off x="4253883" y="5424161"/>
            <a:ext cx="15358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0000"/>
                </a:solidFill>
              </a:rPr>
              <a:t>PEOPLE</a:t>
            </a:r>
          </a:p>
        </p:txBody>
      </p:sp>
    </p:spTree>
    <p:extLst>
      <p:ext uri="{BB962C8B-B14F-4D97-AF65-F5344CB8AC3E}">
        <p14:creationId xmlns:p14="http://schemas.microsoft.com/office/powerpoint/2010/main" val="724448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30000"/>
    </mc:Choice>
    <mc:Fallback xmlns="">
      <p:transition advClick="0" advTm="30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 in Machine Learning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4</a:t>
            </a:fld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5FEB510F-C691-4E4F-A2CA-17054AE464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3227019"/>
              </p:ext>
            </p:extLst>
          </p:nvPr>
        </p:nvGraphicFramePr>
        <p:xfrm>
          <a:off x="628650" y="2720290"/>
          <a:ext cx="7886700" cy="21782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BC44E73-662B-412A-B840-7D112F6AB6B6}"/>
              </a:ext>
            </a:extLst>
          </p:cNvPr>
          <p:cNvSpPr txBox="1"/>
          <p:nvPr/>
        </p:nvSpPr>
        <p:spPr>
          <a:xfrm>
            <a:off x="3870990" y="4742493"/>
            <a:ext cx="27491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Classification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Regression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AI Fairness 360 Prejudice Remover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Adversarial Debiasing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9F5973-434D-4213-86B2-E2CF3A5A82E7}"/>
              </a:ext>
            </a:extLst>
          </p:cNvPr>
          <p:cNvSpPr txBox="1"/>
          <p:nvPr/>
        </p:nvSpPr>
        <p:spPr>
          <a:xfrm>
            <a:off x="2696592" y="2290439"/>
            <a:ext cx="37508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FF0000"/>
                </a:solidFill>
              </a:rPr>
              <a:t>Intervention</a:t>
            </a:r>
            <a:r>
              <a:rPr lang="en-US" sz="3600" dirty="0">
                <a:solidFill>
                  <a:srgbClr val="FF0000"/>
                </a:solidFill>
              </a:rPr>
              <a:t> Points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CEB96D-F7D6-45DD-A4CE-C5EF859C3D02}"/>
              </a:ext>
            </a:extLst>
          </p:cNvPr>
          <p:cNvSpPr txBox="1"/>
          <p:nvPr/>
        </p:nvSpPr>
        <p:spPr>
          <a:xfrm>
            <a:off x="3299953" y="1795638"/>
            <a:ext cx="25440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</a:rPr>
              <a:t>PROCESS</a:t>
            </a:r>
            <a:endParaRPr lang="en-US" sz="3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1417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25000"/>
    </mc:Choice>
    <mc:Fallback xmlns="">
      <p:transition advClick="0" advTm="2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GAN Overview</a:t>
            </a:r>
          </a:p>
        </p:txBody>
      </p:sp>
      <p:pic>
        <p:nvPicPr>
          <p:cNvPr id="64" name="Content Placeholder 63">
            <a:extLst>
              <a:ext uri="{FF2B5EF4-FFF2-40B4-BE49-F238E27FC236}">
                <a16:creationId xmlns:a16="http://schemas.microsoft.com/office/drawing/2014/main" id="{D6ADAA43-7044-486B-AA13-86C888D19B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750385" y="3427319"/>
            <a:ext cx="4172505" cy="2222186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5</a:t>
            </a:fld>
            <a:endParaRPr lang="en-US" dirty="0"/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6547EBA0-1362-44F4-A934-53E188FC5C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953" y="3429000"/>
            <a:ext cx="4183047" cy="2220505"/>
          </a:xfrm>
          <a:prstGeom prst="rect">
            <a:avLst/>
          </a:prstGeom>
        </p:spPr>
      </p:pic>
      <p:pic>
        <p:nvPicPr>
          <p:cNvPr id="6" name="Picture 5" descr="A picture containing outdoor, riding, person, skiing&#10;&#10;Description automatically generated">
            <a:extLst>
              <a:ext uri="{FF2B5EF4-FFF2-40B4-BE49-F238E27FC236}">
                <a16:creationId xmlns:a16="http://schemas.microsoft.com/office/drawing/2014/main" id="{07238B0F-84E0-4269-8ABD-612F3BC054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85747" y="1078293"/>
            <a:ext cx="4172505" cy="2350707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CBBA51F-4F90-4477-8ED2-E28EB91155EE}"/>
              </a:ext>
            </a:extLst>
          </p:cNvPr>
          <p:cNvSpPr txBox="1">
            <a:spLocks/>
          </p:cNvSpPr>
          <p:nvPr/>
        </p:nvSpPr>
        <p:spPr>
          <a:xfrm>
            <a:off x="6125592" y="2959858"/>
            <a:ext cx="2389758" cy="2251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02060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02060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800" dirty="0">
                <a:hlinkClick r:id="rId6"/>
              </a:rPr>
              <a:t>https://ya-webdesign.com/imgdownload.html</a:t>
            </a:r>
            <a:endParaRPr lang="en-US" sz="8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CF8E702-618C-42FB-B2AA-6C34C6055D80}"/>
              </a:ext>
            </a:extLst>
          </p:cNvPr>
          <p:cNvCxnSpPr>
            <a:cxnSpLocks/>
          </p:cNvCxnSpPr>
          <p:nvPr/>
        </p:nvCxnSpPr>
        <p:spPr>
          <a:xfrm>
            <a:off x="4669654" y="3506680"/>
            <a:ext cx="0" cy="28496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0700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30000"/>
    </mc:Choice>
    <mc:Fallback xmlns="">
      <p:transition advClick="0" advTm="30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01A6E8-96E1-4DC1-B40A-70645B8BD1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137" y="2318835"/>
            <a:ext cx="5321519" cy="392785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3417FC0-90B7-41F0-B8E2-44E7EC94EE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6965" y="2201663"/>
            <a:ext cx="3110898" cy="39278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5150E90-E2D5-43EA-89FB-C6DF5F343F67}"/>
              </a:ext>
            </a:extLst>
          </p:cNvPr>
          <p:cNvSpPr/>
          <p:nvPr/>
        </p:nvSpPr>
        <p:spPr>
          <a:xfrm>
            <a:off x="2881505" y="1212573"/>
            <a:ext cx="3380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Understanding Employee Attrition</a:t>
            </a:r>
          </a:p>
        </p:txBody>
      </p:sp>
    </p:spTree>
    <p:extLst>
      <p:ext uri="{BB962C8B-B14F-4D97-AF65-F5344CB8AC3E}">
        <p14:creationId xmlns:p14="http://schemas.microsoft.com/office/powerpoint/2010/main" val="1029425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20000"/>
    </mc:Choice>
    <mc:Fallback xmlns="">
      <p:transition advClick="0" advTm="20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Overview Experiment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Age(</a:t>
            </a:r>
            <a:r>
              <a:rPr lang="en-US" sz="2000" i="1" dirty="0">
                <a:solidFill>
                  <a:schemeClr val="tx1"/>
                </a:solidFill>
              </a:rPr>
              <a:t>Z</a:t>
            </a:r>
            <a:r>
              <a:rPr lang="en-US" sz="2000" dirty="0">
                <a:solidFill>
                  <a:schemeClr val="tx1"/>
                </a:solidFill>
              </a:rPr>
              <a:t>) is protected 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Age(</a:t>
            </a:r>
            <a:r>
              <a:rPr lang="en-US" sz="2000" i="1" dirty="0">
                <a:solidFill>
                  <a:schemeClr val="tx1"/>
                </a:solidFill>
              </a:rPr>
              <a:t>Z</a:t>
            </a:r>
            <a:r>
              <a:rPr lang="en-US" sz="2000" dirty="0">
                <a:solidFill>
                  <a:schemeClr val="tx1"/>
                </a:solidFill>
              </a:rPr>
              <a:t>) Correlated with explanatory (X) of predictor model </a:t>
            </a:r>
          </a:p>
          <a:p>
            <a:endParaRPr lang="en-US" dirty="0"/>
          </a:p>
          <a:p>
            <a:r>
              <a:rPr lang="en-US" dirty="0"/>
              <a:t>Goals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Good Accuracy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Demographic Parity</a:t>
            </a:r>
          </a:p>
          <a:p>
            <a:pPr lvl="2"/>
            <a:r>
              <a:rPr lang="en-US" sz="1600" dirty="0">
                <a:solidFill>
                  <a:schemeClr val="tx1"/>
                </a:solidFill>
              </a:rPr>
              <a:t>Both protected and unprotected classes receive a positive outcome at equal rates.</a:t>
            </a:r>
          </a:p>
          <a:p>
            <a:pPr lvl="2"/>
            <a:r>
              <a:rPr lang="en-US" sz="1600" dirty="0">
                <a:solidFill>
                  <a:schemeClr val="tx1"/>
                </a:solidFill>
              </a:rPr>
              <a:t>Demographic Parity = True Positives + False Positives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524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25000"/>
    </mc:Choice>
    <mc:Fallback xmlns="">
      <p:transition advClick="0" advTm="2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56731" y="1670194"/>
                <a:ext cx="7886700" cy="3816206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Baseline</a:t>
                </a:r>
              </a:p>
              <a:p>
                <a:pPr lvl="1"/>
                <a:r>
                  <a:rPr lang="en-US" sz="2000" dirty="0">
                    <a:solidFill>
                      <a:schemeClr val="tx1"/>
                    </a:solidFill>
                  </a:rPr>
                  <a:t>Logistic model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𝐴𝑡𝑡𝑟𝑖𝑡𝑖𝑜𝑛</m:t>
                        </m:r>
                      </m:sub>
                    </m:sSub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  <a:p>
                <a:endParaRPr lang="en-US" dirty="0"/>
              </a:p>
              <a:p>
                <a:r>
                  <a:rPr lang="en-US" dirty="0"/>
                  <a:t>Adversarial</a:t>
                </a:r>
                <a:r>
                  <a:rPr lang="en-US" sz="3500" dirty="0"/>
                  <a:t> </a:t>
                </a:r>
                <a:r>
                  <a:rPr lang="en-US" dirty="0"/>
                  <a:t>Architecture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𝐴𝑡𝑡𝑟𝑖𝑡𝑖𝑜𝑛</m:t>
                        </m:r>
                      </m:sub>
                    </m:sSub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e>
                      <m: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𝐴𝑔𝑒</m:t>
                        </m:r>
                      </m:sub>
                    </m:sSub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𝐿𝑜𝑠𝑠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nary>
                      <m:naryPr>
                        <m:chr m:val="∑"/>
                        <m:limLoc m:val="undOvr"/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6731" y="1670194"/>
                <a:ext cx="7886700" cy="3816206"/>
              </a:xfrm>
              <a:blipFill>
                <a:blip r:embed="rId3"/>
                <a:stretch>
                  <a:fillRect l="-1777" t="-3355" b="-97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8</a:t>
            </a:fld>
            <a:endParaRPr lang="en-US" dirty="0"/>
          </a:p>
        </p:txBody>
      </p:sp>
      <p:pic>
        <p:nvPicPr>
          <p:cNvPr id="6" name="Picture 5" descr="A picture containing clock&#10;&#10;Description automatically generated">
            <a:extLst>
              <a:ext uri="{FF2B5EF4-FFF2-40B4-BE49-F238E27FC236}">
                <a16:creationId xmlns:a16="http://schemas.microsoft.com/office/drawing/2014/main" id="{38330322-9603-44D7-8025-3DB06390BD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0642" y="3558313"/>
            <a:ext cx="3614576" cy="2711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529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45000"/>
    </mc:Choice>
    <mc:Fallback xmlns="">
      <p:transition advClick="0" advTm="4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Experiment Results: Fairness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944414"/>
            <a:ext cx="7886700" cy="3822426"/>
          </a:xfrm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1800" b="1" u="sng" dirty="0">
              <a:solidFill>
                <a:srgbClr val="C00000"/>
              </a:solidFill>
            </a:endParaRPr>
          </a:p>
          <a:p>
            <a:pPr marL="0" indent="0" algn="ctr">
              <a:buNone/>
            </a:pPr>
            <a:r>
              <a:rPr lang="en-US" sz="1800" b="1" u="sng" dirty="0">
                <a:solidFill>
                  <a:srgbClr val="C00000"/>
                </a:solidFill>
              </a:rPr>
              <a:t>Goal:  Improve group fairness based on demographic parity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Calculated standard metrics to evaluate performance</a:t>
            </a:r>
            <a:br>
              <a:rPr lang="en-US" sz="1800" dirty="0"/>
            </a:br>
            <a:endParaRPr lang="en-US" sz="1800" dirty="0"/>
          </a:p>
          <a:p>
            <a:r>
              <a:rPr lang="en-US" sz="1800" dirty="0"/>
              <a:t>Calculated several other metrics to evaluate group fairness</a:t>
            </a:r>
            <a:br>
              <a:rPr lang="en-US" sz="1800" dirty="0"/>
            </a:br>
            <a:endParaRPr lang="en-US" sz="1800" dirty="0"/>
          </a:p>
          <a:p>
            <a:r>
              <a:rPr lang="en-US" sz="1800" dirty="0"/>
              <a:t>Metrics were calculated for 7 age groups in 5-years increments</a:t>
            </a:r>
            <a:br>
              <a:rPr lang="en-US" sz="1800" dirty="0"/>
            </a:br>
            <a:endParaRPr lang="en-US" sz="1800" dirty="0"/>
          </a:p>
          <a:p>
            <a:r>
              <a:rPr lang="en-US" sz="1800" dirty="0"/>
              <a:t>Evaluated differences in accuracy and demographic parity between the baseline model and the GAN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288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25000"/>
    </mc:Choice>
    <mc:Fallback xmlns="">
      <p:transition advClick="0" advTm="2500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3533</TotalTime>
  <Words>1133</Words>
  <Application>Microsoft Office PowerPoint</Application>
  <PresentationFormat>On-screen Show (4:3)</PresentationFormat>
  <Paragraphs>157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Office Theme</vt:lpstr>
      <vt:lpstr>Reducing Age Bias in Machine Learning:  An Algorithmic Approach</vt:lpstr>
      <vt:lpstr>Bias in Machine Learning</vt:lpstr>
      <vt:lpstr>Bias in Machine Learning</vt:lpstr>
      <vt:lpstr>Bias in Machine Learning</vt:lpstr>
      <vt:lpstr>GAN Overview</vt:lpstr>
      <vt:lpstr>Experiment</vt:lpstr>
      <vt:lpstr>Experiment</vt:lpstr>
      <vt:lpstr>Experiment</vt:lpstr>
      <vt:lpstr>Experiment Results: Fairness </vt:lpstr>
      <vt:lpstr>Experiment Results: Accuracy</vt:lpstr>
      <vt:lpstr>Experiment Results: Demographic Parity</vt:lpstr>
      <vt:lpstr>Conclusions</vt:lpstr>
      <vt:lpstr>Conclusions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Engels</dc:creator>
  <cp:lastModifiedBy>A Alford</cp:lastModifiedBy>
  <cp:revision>119</cp:revision>
  <dcterms:created xsi:type="dcterms:W3CDTF">2017-03-18T16:30:52Z</dcterms:created>
  <dcterms:modified xsi:type="dcterms:W3CDTF">2020-07-17T02:50:07Z</dcterms:modified>
</cp:coreProperties>
</file>