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91" r:id="rId3"/>
    <p:sldId id="292" r:id="rId4"/>
    <p:sldId id="257" r:id="rId5"/>
    <p:sldId id="279" r:id="rId6"/>
    <p:sldId id="280" r:id="rId7"/>
    <p:sldId id="258" r:id="rId8"/>
    <p:sldId id="281" r:id="rId9"/>
    <p:sldId id="264" r:id="rId10"/>
    <p:sldId id="286" r:id="rId11"/>
    <p:sldId id="287" r:id="rId12"/>
    <p:sldId id="288" r:id="rId13"/>
    <p:sldId id="289" r:id="rId14"/>
    <p:sldId id="290" r:id="rId15"/>
    <p:sldId id="293" r:id="rId16"/>
    <p:sldId id="294" r:id="rId17"/>
    <p:sldId id="295" r:id="rId18"/>
    <p:sldId id="266" r:id="rId19"/>
    <p:sldId id="282" r:id="rId20"/>
    <p:sldId id="267" r:id="rId21"/>
    <p:sldId id="273" r:id="rId22"/>
    <p:sldId id="283" r:id="rId23"/>
    <p:sldId id="284" r:id="rId24"/>
    <p:sldId id="296" r:id="rId25"/>
    <p:sldId id="285" r:id="rId26"/>
    <p:sldId id="277" r:id="rId27"/>
    <p:sldId id="263" r:id="rId28"/>
    <p:sldId id="278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AA2C1-939E-475C-AC83-843F568F460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20997-05D5-4DE9-B062-3CA6E43C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0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8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5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1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8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5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8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1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92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05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4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4D0CF0-837F-4180-87BC-8218B8FC592E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AB81-D777-4057-B360-4ECA15256C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46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11212"/>
            <a:ext cx="6620968" cy="3329581"/>
          </a:xfrm>
        </p:spPr>
        <p:txBody>
          <a:bodyPr>
            <a:normAutofit/>
          </a:bodyPr>
          <a:lstStyle/>
          <a:p>
            <a:r>
              <a:rPr lang="en-US" dirty="0"/>
              <a:t>Twitter Data Analysis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7406640" cy="3240360"/>
          </a:xfrm>
        </p:spPr>
        <p:txBody>
          <a:bodyPr>
            <a:normAutofit/>
          </a:bodyPr>
          <a:lstStyle/>
          <a:p>
            <a:r>
              <a:rPr lang="en-US" dirty="0"/>
              <a:t>Team Members – </a:t>
            </a:r>
          </a:p>
          <a:p>
            <a:r>
              <a:rPr lang="en-US" dirty="0"/>
              <a:t>1.Ayushi Singh – 1PI13IS029	</a:t>
            </a:r>
          </a:p>
          <a:p>
            <a:r>
              <a:rPr lang="en-US" dirty="0"/>
              <a:t>2.Satvik </a:t>
            </a:r>
            <a:r>
              <a:rPr lang="en-US" dirty="0" err="1"/>
              <a:t>Khetan</a:t>
            </a:r>
            <a:r>
              <a:rPr lang="en-US" dirty="0"/>
              <a:t> – 1PI13IS096</a:t>
            </a:r>
          </a:p>
          <a:p>
            <a:r>
              <a:rPr lang="en-US" dirty="0"/>
              <a:t>3.Shubham </a:t>
            </a:r>
            <a:r>
              <a:rPr lang="en-US" dirty="0" err="1"/>
              <a:t>Vatsal</a:t>
            </a:r>
            <a:r>
              <a:rPr lang="en-US" dirty="0"/>
              <a:t> – 1PI13IS105</a:t>
            </a:r>
          </a:p>
          <a:p>
            <a:endParaRPr lang="en-US" dirty="0"/>
          </a:p>
          <a:p>
            <a:r>
              <a:rPr lang="en-US" dirty="0"/>
              <a:t>Guided By – Prof. Raj </a:t>
            </a:r>
            <a:r>
              <a:rPr lang="en-US" dirty="0" err="1"/>
              <a:t>Alandkar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544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669528"/>
          </a:xfrm>
        </p:spPr>
        <p:txBody>
          <a:bodyPr>
            <a:noAutofit/>
          </a:bodyPr>
          <a:lstStyle/>
          <a:p>
            <a:r>
              <a:rPr lang="en-US" sz="4000" dirty="0"/>
              <a:t>Streaming </a:t>
            </a:r>
            <a:r>
              <a:rPr lang="en-US" sz="4000" dirty="0" err="1"/>
              <a:t>api</a:t>
            </a:r>
            <a:r>
              <a:rPr lang="en-US" sz="4000" dirty="0"/>
              <a:t> using </a:t>
            </a:r>
            <a:r>
              <a:rPr lang="en-US" sz="4000" dirty="0" err="1"/>
              <a:t>Tweepy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59051"/>
            <a:ext cx="6858000" cy="22415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04892"/>
            <a:ext cx="6095362" cy="38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tweepy</a:t>
            </a:r>
            <a:r>
              <a:rPr lang="en-US" dirty="0"/>
              <a:t> we try to stream tweets related to a particular topic or particular twitter handle.</a:t>
            </a:r>
          </a:p>
          <a:p>
            <a:r>
              <a:rPr lang="en-US" dirty="0"/>
              <a:t>Before streaming a listener is created and the keys and tokens for authentication are set using </a:t>
            </a:r>
            <a:r>
              <a:rPr lang="en-US" dirty="0" err="1"/>
              <a:t>OAuthHandler</a:t>
            </a:r>
            <a:r>
              <a:rPr lang="en-US" dirty="0"/>
              <a:t>() function from </a:t>
            </a:r>
            <a:r>
              <a:rPr lang="en-US" dirty="0" err="1"/>
              <a:t>tweepy</a:t>
            </a:r>
            <a:r>
              <a:rPr lang="en-US" dirty="0"/>
              <a:t>.</a:t>
            </a:r>
          </a:p>
          <a:p>
            <a:r>
              <a:rPr lang="en-US" dirty="0"/>
              <a:t>The stream() function is called to get the tweets. Arguments passed to this function are the authentication object and the listener object.</a:t>
            </a:r>
          </a:p>
          <a:p>
            <a:r>
              <a:rPr lang="en-US" dirty="0"/>
              <a:t>We apply </a:t>
            </a:r>
            <a:r>
              <a:rPr lang="en-US" dirty="0" err="1"/>
              <a:t>stream.filter</a:t>
            </a:r>
            <a:r>
              <a:rPr lang="en-US" dirty="0"/>
              <a:t>() with arguments such as track=[“#</a:t>
            </a:r>
            <a:r>
              <a:rPr lang="en-US" dirty="0" err="1"/>
              <a:t>demonitisation</a:t>
            </a:r>
            <a:r>
              <a:rPr lang="en-US" dirty="0"/>
              <a:t>”] and languages=[“</a:t>
            </a:r>
            <a:r>
              <a:rPr lang="en-US" dirty="0" err="1"/>
              <a:t>en</a:t>
            </a:r>
            <a:r>
              <a:rPr lang="en-US" dirty="0"/>
              <a:t>”] to stream only tweets which we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5356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new tweets comes up the </a:t>
            </a:r>
            <a:r>
              <a:rPr lang="en-US" dirty="0" err="1"/>
              <a:t>on_data</a:t>
            </a:r>
            <a:r>
              <a:rPr lang="en-US" dirty="0"/>
              <a:t>() functions is called</a:t>
            </a:r>
          </a:p>
          <a:p>
            <a:r>
              <a:rPr lang="en-US" dirty="0"/>
              <a:t>In that function we clean the tweet using </a:t>
            </a:r>
            <a:r>
              <a:rPr lang="en-US" dirty="0" err="1"/>
              <a:t>clean_tweet</a:t>
            </a:r>
            <a:r>
              <a:rPr lang="en-US" dirty="0"/>
              <a:t>() which removes the unnecessary part in the text.</a:t>
            </a:r>
          </a:p>
          <a:p>
            <a:r>
              <a:rPr lang="en-US" dirty="0"/>
              <a:t>The cleaned tweet is sent to the classifier which provides the label for the tweet that whether it is positive, negative or neutral.</a:t>
            </a:r>
          </a:p>
          <a:p>
            <a:r>
              <a:rPr lang="en-US" dirty="0"/>
              <a:t>Then the tweet’s text along with the labels and other fields such as location, time </a:t>
            </a:r>
            <a:r>
              <a:rPr lang="en-US" dirty="0" err="1"/>
              <a:t>etc</a:t>
            </a:r>
            <a:r>
              <a:rPr lang="en-US" dirty="0"/>
              <a:t> are written to the corresponding row in the excel file.</a:t>
            </a:r>
          </a:p>
        </p:txBody>
      </p:sp>
    </p:spTree>
    <p:extLst>
      <p:ext uri="{BB962C8B-B14F-4D97-AF65-F5344CB8AC3E}">
        <p14:creationId xmlns:p14="http://schemas.microsoft.com/office/powerpoint/2010/main" val="97665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 Cleaning includes:</a:t>
            </a:r>
          </a:p>
          <a:p>
            <a:pPr marL="0" indent="0">
              <a:buNone/>
            </a:pPr>
            <a:r>
              <a:rPr lang="en-US" dirty="0"/>
              <a:t>	- Decoding data using  		 	 	</a:t>
            </a:r>
            <a:r>
              <a:rPr lang="en-US" dirty="0" err="1"/>
              <a:t>json.decode</a:t>
            </a:r>
            <a:r>
              <a:rPr lang="en-US" dirty="0"/>
              <a:t>(‘text’).Encode(‘</a:t>
            </a:r>
            <a:r>
              <a:rPr lang="en-US" dirty="0" err="1"/>
              <a:t>ascii</a:t>
            </a:r>
            <a:r>
              <a:rPr lang="en-US" dirty="0"/>
              <a:t>’,’ignore’)</a:t>
            </a:r>
          </a:p>
          <a:p>
            <a:pPr marL="0" indent="0">
              <a:buNone/>
            </a:pPr>
            <a:r>
              <a:rPr lang="en-US" dirty="0"/>
              <a:t>	- Removal of </a:t>
            </a:r>
            <a:r>
              <a:rPr lang="en-US" dirty="0" err="1"/>
              <a:t>stopwords</a:t>
            </a:r>
            <a:r>
              <a:rPr lang="en-US" dirty="0"/>
              <a:t> using a set of </a:t>
            </a:r>
            <a:r>
              <a:rPr lang="en-US" dirty="0" err="1"/>
              <a:t>stopwords</a:t>
            </a:r>
            <a:r>
              <a:rPr lang="en-US" dirty="0"/>
              <a:t> 	by importing </a:t>
            </a:r>
            <a:r>
              <a:rPr lang="en-US" dirty="0" err="1"/>
              <a:t>stopwords</a:t>
            </a:r>
            <a:r>
              <a:rPr lang="en-US" dirty="0"/>
              <a:t> from </a:t>
            </a:r>
            <a:r>
              <a:rPr lang="en-US" dirty="0" err="1"/>
              <a:t>nltk.corpus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Removing punctuations using the punctuation  	list from the string library</a:t>
            </a:r>
          </a:p>
          <a:p>
            <a:pPr marL="0" indent="0">
              <a:buNone/>
            </a:pPr>
            <a:r>
              <a:rPr lang="en-US" dirty="0"/>
              <a:t>	- Finally using regular expression to remove the 	</a:t>
            </a:r>
            <a:r>
              <a:rPr lang="en-US" dirty="0" err="1"/>
              <a:t>emojis</a:t>
            </a:r>
            <a:r>
              <a:rPr lang="en-US" dirty="0"/>
              <a:t> and tokenize the text based on 	</a:t>
            </a:r>
            <a:r>
              <a:rPr lang="en-US" dirty="0" err="1"/>
              <a:t>hashtags,mentions,etc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27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results are displayed through a reporting tool named </a:t>
            </a:r>
            <a:r>
              <a:rPr lang="en-US" dirty="0" err="1"/>
              <a:t>Qlikview</a:t>
            </a:r>
            <a:r>
              <a:rPr lang="en-US" dirty="0"/>
              <a:t>.</a:t>
            </a:r>
          </a:p>
          <a:p>
            <a:r>
              <a:rPr lang="en-US" dirty="0"/>
              <a:t>It is one of the best reporting tool in the market and is being used in many top companies such as </a:t>
            </a:r>
            <a:r>
              <a:rPr lang="en-US" dirty="0" err="1"/>
              <a:t>ITC,TCS,Accenture,Wipro</a:t>
            </a:r>
            <a:r>
              <a:rPr lang="en-US" dirty="0"/>
              <a:t> and many more.</a:t>
            </a:r>
          </a:p>
          <a:p>
            <a:r>
              <a:rPr lang="en-US" dirty="0"/>
              <a:t>It provides the user to obtain several kinds of information in a very easy and user friendly way.</a:t>
            </a:r>
          </a:p>
          <a:p>
            <a:r>
              <a:rPr lang="en-US" dirty="0"/>
              <a:t>In our project we are using </a:t>
            </a:r>
            <a:r>
              <a:rPr lang="en-US" dirty="0" err="1"/>
              <a:t>Qlikview</a:t>
            </a:r>
            <a:r>
              <a:rPr lang="en-US" dirty="0"/>
              <a:t> to create a dashboard which can be used to get various kinds of analysis through graphs and charts.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Data Classification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4"/>
            <a:ext cx="8520600" cy="38576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95300" indent="-3429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dirty="0">
                <a:sym typeface="Verdana"/>
              </a:rPr>
              <a:t>Hybrid classifier is being used to classify data.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dirty="0">
              <a:sym typeface="Verdana"/>
            </a:endParaRPr>
          </a:p>
          <a:p>
            <a:pPr marL="495300" indent="-3429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dirty="0">
                <a:sym typeface="Verdana"/>
              </a:rPr>
              <a:t>Classification technique that involves usually a small number of heterogeneous methods, which act complementarily to each other. Each method solves a different task and the classification decision is reached by one method.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dirty="0">
              <a:sym typeface="Verdana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ct val="61111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1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lnSpc>
                <a:spcPct val="115000"/>
              </a:lnSpc>
              <a:spcAft>
                <a:spcPts val="1000"/>
              </a:spcAft>
              <a:buClr>
                <a:srgbClr val="333333"/>
              </a:buClr>
              <a:buSzPct val="100000"/>
            </a:pPr>
            <a:r>
              <a:rPr lang="en-US" dirty="0">
                <a:sym typeface="Verdana"/>
              </a:rPr>
              <a:t>Hybrid classifier makes use of Support Vector Machine and K-Nearest </a:t>
            </a:r>
            <a:r>
              <a:rPr lang="en-US" dirty="0" err="1">
                <a:sym typeface="Verdana"/>
              </a:rPr>
              <a:t>Neighbour</a:t>
            </a:r>
            <a:endParaRPr lang="en-US" dirty="0">
              <a:sym typeface="Verdana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en-US" dirty="0">
              <a:sym typeface="Verdana"/>
            </a:endParaRPr>
          </a:p>
          <a:p>
            <a:pPr marL="495300" indent="-342900">
              <a:lnSpc>
                <a:spcPct val="115000"/>
              </a:lnSpc>
              <a:spcAft>
                <a:spcPts val="1000"/>
              </a:spcAft>
              <a:buClr>
                <a:srgbClr val="333333"/>
              </a:buClr>
              <a:buSzPct val="100000"/>
            </a:pPr>
            <a:r>
              <a:rPr lang="en-US" dirty="0">
                <a:sym typeface="Verdana"/>
              </a:rPr>
              <a:t>A new tweet is first classified using K-Nearest </a:t>
            </a:r>
            <a:r>
              <a:rPr lang="en-US" dirty="0" err="1">
                <a:sym typeface="Verdana"/>
              </a:rPr>
              <a:t>Neighbour</a:t>
            </a:r>
            <a:r>
              <a:rPr lang="en-US" dirty="0">
                <a:sym typeface="Verdana"/>
              </a:rPr>
              <a:t> as either "objective" or "subjective". An “objective” tweet is classified as “neutral” by SVM whereas a “subjective” tweet is classified as either “positive” or “negative”.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8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905000"/>
            <a:ext cx="5791200" cy="4186833"/>
            <a:chOff x="-47625" y="-1036711"/>
            <a:chExt cx="6928529" cy="6262699"/>
          </a:xfrm>
        </p:grpSpPr>
        <p:sp>
          <p:nvSpPr>
            <p:cNvPr id="5" name="Oval 4"/>
            <p:cNvSpPr/>
            <p:nvPr/>
          </p:nvSpPr>
          <p:spPr>
            <a:xfrm>
              <a:off x="235871" y="24290"/>
              <a:ext cx="1583157" cy="1317702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Cleaned tweets as input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Arc 5"/>
            <p:cNvSpPr/>
            <p:nvPr/>
          </p:nvSpPr>
          <p:spPr>
            <a:xfrm>
              <a:off x="-47625" y="-960126"/>
              <a:ext cx="2364505" cy="3034097"/>
            </a:xfrm>
            <a:prstGeom prst="arc">
              <a:avLst>
                <a:gd name="adj1" fmla="val 20770190"/>
                <a:gd name="adj2" fmla="val 5707778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634694" y="2073971"/>
              <a:ext cx="1398300" cy="1176509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Feature Vectors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21216" y="2282966"/>
              <a:ext cx="1767845" cy="1303286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Predictive Model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09215" y="3974973"/>
              <a:ext cx="1618967" cy="1251015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Expected Labels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9215" y="723659"/>
              <a:ext cx="1609379" cy="1196019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Hybrid Algorithm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3911" y="917258"/>
              <a:ext cx="1316993" cy="7335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Labels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33873" y="-1036711"/>
              <a:ext cx="1584720" cy="118605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Feature Vectors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670193" y="-986059"/>
              <a:ext cx="1588096" cy="1094709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Training Data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endCxn id="7" idx="1"/>
            </p:cNvCxnSpPr>
            <p:nvPr/>
          </p:nvCxnSpPr>
          <p:spPr>
            <a:xfrm>
              <a:off x="1457225" y="1314475"/>
              <a:ext cx="382245" cy="93178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traight Arrow Connector 14"/>
            <p:cNvCxnSpPr>
              <a:stCxn id="13" idx="6"/>
              <a:endCxn id="12" idx="2"/>
            </p:cNvCxnSpPr>
            <p:nvPr/>
          </p:nvCxnSpPr>
          <p:spPr>
            <a:xfrm flipV="1">
              <a:off x="3258290" y="-443686"/>
              <a:ext cx="375584" cy="498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traight Arrow Connector 15"/>
            <p:cNvCxnSpPr>
              <a:stCxn id="12" idx="4"/>
              <a:endCxn id="10" idx="0"/>
            </p:cNvCxnSpPr>
            <p:nvPr/>
          </p:nvCxnSpPr>
          <p:spPr>
            <a:xfrm flipH="1">
              <a:off x="4413905" y="149339"/>
              <a:ext cx="12329" cy="5743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traight Arrow Connector 16"/>
            <p:cNvCxnSpPr>
              <a:stCxn id="10" idx="4"/>
              <a:endCxn id="8" idx="0"/>
            </p:cNvCxnSpPr>
            <p:nvPr/>
          </p:nvCxnSpPr>
          <p:spPr>
            <a:xfrm flipH="1">
              <a:off x="4405138" y="1919678"/>
              <a:ext cx="8766" cy="36328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" name="Straight Arrow Connector 17"/>
            <p:cNvCxnSpPr>
              <a:stCxn id="11" idx="2"/>
              <a:endCxn id="10" idx="6"/>
            </p:cNvCxnSpPr>
            <p:nvPr/>
          </p:nvCxnSpPr>
          <p:spPr>
            <a:xfrm flipH="1">
              <a:off x="5218593" y="1283808"/>
              <a:ext cx="345318" cy="3765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9" name="Straight Arrow Connector 18"/>
            <p:cNvCxnSpPr>
              <a:stCxn id="8" idx="4"/>
              <a:endCxn id="9" idx="0"/>
            </p:cNvCxnSpPr>
            <p:nvPr/>
          </p:nvCxnSpPr>
          <p:spPr>
            <a:xfrm>
              <a:off x="4405138" y="3586252"/>
              <a:ext cx="13560" cy="38872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" name="Straight Arrow Connector 19"/>
            <p:cNvCxnSpPr>
              <a:stCxn id="7" idx="5"/>
              <a:endCxn id="8" idx="2"/>
            </p:cNvCxnSpPr>
            <p:nvPr/>
          </p:nvCxnSpPr>
          <p:spPr>
            <a:xfrm flipV="1">
              <a:off x="2828218" y="2934265"/>
              <a:ext cx="692998" cy="14356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13305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Eg</a:t>
            </a:r>
            <a:r>
              <a:rPr lang="en-IN" dirty="0"/>
              <a:t> : </a:t>
            </a:r>
            <a:r>
              <a:rPr lang="en-IN" dirty="0" err="1"/>
              <a:t>demonitisation</a:t>
            </a:r>
            <a:endParaRPr lang="en-IN" dirty="0"/>
          </a:p>
          <a:p>
            <a:r>
              <a:rPr lang="en-IN" dirty="0"/>
              <a:t>Step 1 :  Getting tweets which include hashtags of </a:t>
            </a:r>
            <a:r>
              <a:rPr lang="en-IN" dirty="0" err="1"/>
              <a:t>demonitisation</a:t>
            </a:r>
            <a:r>
              <a:rPr lang="en-IN" dirty="0"/>
              <a:t> and information of the people tweeting by using Twitter streaming API.</a:t>
            </a:r>
          </a:p>
          <a:p>
            <a:r>
              <a:rPr lang="en-IN" dirty="0"/>
              <a:t>Step 2 : Convert the extracted tweets which are encoded in </a:t>
            </a:r>
            <a:r>
              <a:rPr lang="en-IN" dirty="0" err="1"/>
              <a:t>json</a:t>
            </a:r>
            <a:r>
              <a:rPr lang="en-IN" dirty="0"/>
              <a:t> using the </a:t>
            </a:r>
            <a:r>
              <a:rPr lang="en-IN" dirty="0" err="1"/>
              <a:t>json.decode</a:t>
            </a:r>
            <a:r>
              <a:rPr lang="en-IN" dirty="0"/>
              <a:t>()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63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3 : Cleaning the tweet using some regular expressions and set of </a:t>
            </a:r>
            <a:r>
              <a:rPr lang="en-IN" dirty="0" err="1"/>
              <a:t>stopwords</a:t>
            </a:r>
            <a:r>
              <a:rPr lang="en-IN" dirty="0"/>
              <a:t> to clean the tweet and filter out the unnecessary text in the tweet so that it can be sent to the sentiment classifier.</a:t>
            </a:r>
          </a:p>
          <a:p>
            <a:r>
              <a:rPr lang="en-IN" dirty="0"/>
              <a:t>Step 4 : Through the hybrid classifier of SVM and KNN classifiers, label the tweets to be either positive, negative or neutral.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2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is among the most influential social networking platforms.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Twitter is used mostly for : Microblogging , expressing opinion , giving reviews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Twitter is powerful enough to influence people and to be used as a tool.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Rather than just reading tweets from your timeline , why not get a overall review of the topic on twitter which is trending before making a opinion ?</a:t>
            </a:r>
          </a:p>
        </p:txBody>
      </p:sp>
    </p:spTree>
    <p:extLst>
      <p:ext uri="{BB962C8B-B14F-4D97-AF65-F5344CB8AC3E}">
        <p14:creationId xmlns:p14="http://schemas.microsoft.com/office/powerpoint/2010/main" val="389896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5 : Populating the excel file with several fields related with the tweet</a:t>
            </a:r>
          </a:p>
          <a:p>
            <a:r>
              <a:rPr lang="en-IN" dirty="0"/>
              <a:t>Step 6 : Running different codes to provide more analysis on the tweets collected.</a:t>
            </a:r>
          </a:p>
          <a:p>
            <a:pPr>
              <a:buNone/>
            </a:pPr>
            <a:r>
              <a:rPr lang="en-IN" dirty="0"/>
              <a:t>	ex-Finding out the most frequently used </a:t>
            </a:r>
            <a:r>
              <a:rPr lang="en-IN" dirty="0" err="1"/>
              <a:t>hashtags</a:t>
            </a:r>
            <a:r>
              <a:rPr lang="en-IN" dirty="0"/>
              <a:t> in the tweets</a:t>
            </a:r>
          </a:p>
          <a:p>
            <a:r>
              <a:rPr lang="en-IN" dirty="0"/>
              <a:t>Step 7 : Providing a summarised and accurate insight on </a:t>
            </a:r>
            <a:r>
              <a:rPr lang="en-IN" dirty="0" err="1"/>
              <a:t>demonitisation</a:t>
            </a:r>
            <a:r>
              <a:rPr lang="en-IN" dirty="0"/>
              <a:t> for better judgement using a reporting tool named </a:t>
            </a:r>
            <a:r>
              <a:rPr lang="en-IN" dirty="0" err="1"/>
              <a:t>qlikview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399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892089" cy="46482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311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2" y="1524000"/>
            <a:ext cx="8538568" cy="4800600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4616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1" y="1524000"/>
            <a:ext cx="8403035" cy="48006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71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6" y="2057400"/>
            <a:ext cx="8407870" cy="4191001"/>
          </a:xfrm>
        </p:spPr>
      </p:pic>
    </p:spTree>
    <p:extLst>
      <p:ext uri="{BB962C8B-B14F-4D97-AF65-F5344CB8AC3E}">
        <p14:creationId xmlns:p14="http://schemas.microsoft.com/office/powerpoint/2010/main" val="3669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an analysis through social media is a very helpful and necessary method for most of the companies.</a:t>
            </a:r>
          </a:p>
          <a:p>
            <a:r>
              <a:rPr lang="en-US" dirty="0"/>
              <a:t>In our work we tried to showcase how some analysis can be withdrawn if the data from twitter is used in a proper way.</a:t>
            </a:r>
          </a:p>
          <a:p>
            <a:r>
              <a:rPr lang="en-US" dirty="0"/>
              <a:t>In our approach we have tried to keep the front end user friendly so that a normal person can also use it to gain an insight about some topic he/she is interested in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27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/>
              <a:t>Using a complete and latest set of all the tweets around the globe.</a:t>
            </a:r>
          </a:p>
          <a:p>
            <a:r>
              <a:rPr lang="en-US" dirty="0"/>
              <a:t>Extending the analysis for Flipkart to other ecommerce sites.</a:t>
            </a:r>
          </a:p>
          <a:p>
            <a:r>
              <a:rPr lang="en-US" dirty="0"/>
              <a:t>Extending the analysis for reviews on multiple products along with the mobile phones.</a:t>
            </a:r>
          </a:p>
          <a:p>
            <a:r>
              <a:rPr lang="en-US" dirty="0"/>
              <a:t>Expanding the analysis for other domains as well, ex-political campaigns, government schemes,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918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600200"/>
            <a:ext cx="6711654" cy="419548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Hassan Sayyadi , Matthew hurts and alexey maykov , Proceedings of the third international ICWSM conference 2009.Event detection and tracking in social streams.</a:t>
            </a:r>
          </a:p>
          <a:p>
            <a:r>
              <a:rPr lang="en-US" sz="1800" dirty="0"/>
              <a:t>A SURVEY OF TECHNIQUES FOR EVENT DETECTION IN TWITTER</a:t>
            </a:r>
            <a:r>
              <a:rPr lang="en-IN" sz="1800" dirty="0"/>
              <a:t> F</a:t>
            </a:r>
            <a:r>
              <a:rPr lang="en-US" sz="1800" dirty="0"/>
              <a:t>ARZINDAR ATEFEH AND WAEL KHREICH</a:t>
            </a:r>
            <a:r>
              <a:rPr lang="en-IN" sz="1800" dirty="0"/>
              <a:t>.</a:t>
            </a:r>
          </a:p>
          <a:p>
            <a:r>
              <a:rPr lang="en-US" sz="1800" dirty="0" err="1"/>
              <a:t>Bursty</a:t>
            </a:r>
            <a:r>
              <a:rPr lang="en-US" sz="1800" dirty="0"/>
              <a:t> event detection from microblog: a distributed and</a:t>
            </a:r>
            <a:r>
              <a:rPr lang="en-IN" sz="1800" dirty="0"/>
              <a:t> </a:t>
            </a:r>
            <a:r>
              <a:rPr lang="en-US" sz="1800" dirty="0"/>
              <a:t>incremental approach</a:t>
            </a:r>
            <a:r>
              <a:rPr lang="en-IN" sz="1800" dirty="0"/>
              <a:t> by </a:t>
            </a:r>
            <a:r>
              <a:rPr lang="en-US" sz="1800" dirty="0" err="1"/>
              <a:t>Jianxin</a:t>
            </a:r>
            <a:r>
              <a:rPr lang="en-US" sz="1800" dirty="0"/>
              <a:t> Li*,†, </a:t>
            </a:r>
            <a:r>
              <a:rPr lang="en-US" sz="1800" dirty="0" err="1"/>
              <a:t>Jianfeng</a:t>
            </a:r>
            <a:r>
              <a:rPr lang="en-US" sz="1800" dirty="0"/>
              <a:t> Wen, </a:t>
            </a:r>
            <a:r>
              <a:rPr lang="en-US" sz="1800" dirty="0" err="1"/>
              <a:t>Zhenying</a:t>
            </a:r>
            <a:r>
              <a:rPr lang="en-US" sz="1800" dirty="0"/>
              <a:t> Tai, </a:t>
            </a:r>
            <a:r>
              <a:rPr lang="en-US" sz="1800" dirty="0" err="1"/>
              <a:t>Richong</a:t>
            </a:r>
            <a:r>
              <a:rPr lang="en-US" sz="1800" dirty="0"/>
              <a:t> Zhang and </a:t>
            </a:r>
            <a:r>
              <a:rPr lang="en-US" sz="1800" dirty="0" err="1"/>
              <a:t>Weiren</a:t>
            </a:r>
            <a:r>
              <a:rPr lang="en-US" sz="1800" dirty="0"/>
              <a:t> Yu</a:t>
            </a:r>
            <a:r>
              <a:rPr lang="en-IN" sz="1800" dirty="0"/>
              <a:t>.</a:t>
            </a:r>
          </a:p>
          <a:p>
            <a:r>
              <a:rPr lang="en-US" sz="1800" dirty="0"/>
              <a:t>Detecting Events in Online Social </a:t>
            </a:r>
            <a:r>
              <a:rPr lang="en-US" sz="1800" dirty="0" err="1"/>
              <a:t>Networks:Definitions</a:t>
            </a:r>
            <a:r>
              <a:rPr lang="en-US" sz="1800" dirty="0"/>
              <a:t>, Trends and Challenges</a:t>
            </a:r>
            <a:r>
              <a:rPr lang="en-IN" sz="1800" dirty="0"/>
              <a:t> by </a:t>
            </a:r>
            <a:r>
              <a:rPr lang="en-US" sz="1800" dirty="0"/>
              <a:t>Nikolaos </a:t>
            </a:r>
            <a:r>
              <a:rPr lang="en-US" sz="1800" dirty="0" err="1"/>
              <a:t>Panagiotou</a:t>
            </a:r>
            <a:r>
              <a:rPr lang="en-US" sz="1800" dirty="0"/>
              <a:t>, </a:t>
            </a:r>
            <a:r>
              <a:rPr lang="en-US" sz="1800" dirty="0" err="1"/>
              <a:t>Ioannis</a:t>
            </a:r>
            <a:r>
              <a:rPr lang="en-US" sz="1800" dirty="0"/>
              <a:t> </a:t>
            </a:r>
            <a:r>
              <a:rPr lang="en-US" sz="1800" dirty="0" err="1"/>
              <a:t>Katakis</a:t>
            </a:r>
            <a:r>
              <a:rPr lang="en-US" sz="1800" dirty="0"/>
              <a:t>, and </a:t>
            </a:r>
            <a:r>
              <a:rPr lang="en-US" sz="1800" dirty="0" err="1"/>
              <a:t>Dimitrios</a:t>
            </a:r>
            <a:r>
              <a:rPr lang="en-US" sz="1800" dirty="0"/>
              <a:t> </a:t>
            </a:r>
            <a:r>
              <a:rPr lang="en-US" sz="1800" dirty="0" err="1"/>
              <a:t>Gunopulos</a:t>
            </a:r>
            <a:r>
              <a:rPr lang="en-IN" sz="1800" dirty="0"/>
              <a:t>.</a:t>
            </a:r>
          </a:p>
          <a:p>
            <a:r>
              <a:rPr lang="en-US" sz="1800" dirty="0"/>
              <a:t>Emerging event detection in social networks with location</a:t>
            </a:r>
            <a:r>
              <a:rPr lang="en-IN" sz="1800" dirty="0"/>
              <a:t> </a:t>
            </a:r>
            <a:r>
              <a:rPr lang="en-US" sz="1800" dirty="0"/>
              <a:t>Sensitivity</a:t>
            </a:r>
            <a:r>
              <a:rPr lang="en-IN" sz="1800" dirty="0"/>
              <a:t> by </a:t>
            </a:r>
            <a:r>
              <a:rPr lang="en-US" sz="1800" dirty="0" err="1"/>
              <a:t>Sayan</a:t>
            </a:r>
            <a:r>
              <a:rPr lang="en-US" sz="1800" dirty="0"/>
              <a:t> </a:t>
            </a:r>
            <a:r>
              <a:rPr lang="en-US" sz="1800" dirty="0" err="1"/>
              <a:t>Unankard</a:t>
            </a:r>
            <a:r>
              <a:rPr lang="en-US" sz="1800" dirty="0"/>
              <a:t> &amp; </a:t>
            </a:r>
            <a:r>
              <a:rPr lang="en-US" sz="1800" dirty="0" err="1"/>
              <a:t>Xue</a:t>
            </a:r>
            <a:r>
              <a:rPr lang="en-US" sz="1800" dirty="0"/>
              <a:t> Li &amp; Mohamed A. </a:t>
            </a:r>
            <a:r>
              <a:rPr lang="en-US" sz="1800" dirty="0" err="1"/>
              <a:t>Sharaf</a:t>
            </a:r>
            <a:r>
              <a:rPr lang="en-IN" sz="1800" dirty="0"/>
              <a:t>.</a:t>
            </a:r>
          </a:p>
          <a:p>
            <a:r>
              <a:rPr lang="en-US" sz="1800" dirty="0"/>
              <a:t>Analyzing and Predicting Viral Tweets</a:t>
            </a:r>
            <a:r>
              <a:rPr lang="en-IN" sz="1800" dirty="0"/>
              <a:t> by </a:t>
            </a:r>
            <a:r>
              <a:rPr lang="en-US" sz="1800" dirty="0"/>
              <a:t>Maximilian </a:t>
            </a:r>
            <a:r>
              <a:rPr lang="en-US" sz="1800" dirty="0" err="1"/>
              <a:t>Jenders</a:t>
            </a:r>
            <a:r>
              <a:rPr lang="en-IN" sz="1800" dirty="0"/>
              <a:t>,</a:t>
            </a:r>
            <a:r>
              <a:rPr lang="en-US" sz="1800" dirty="0" err="1"/>
              <a:t>Gjergji</a:t>
            </a:r>
            <a:r>
              <a:rPr lang="en-US" sz="1800" dirty="0"/>
              <a:t> </a:t>
            </a:r>
            <a:r>
              <a:rPr lang="en-US" sz="1800" dirty="0" err="1"/>
              <a:t>Kasneci</a:t>
            </a:r>
            <a:r>
              <a:rPr lang="en-IN" sz="1800" dirty="0"/>
              <a:t>,</a:t>
            </a:r>
            <a:r>
              <a:rPr lang="en-US" sz="1800" dirty="0"/>
              <a:t>Felix </a:t>
            </a:r>
            <a:r>
              <a:rPr lang="en-US" sz="1800" dirty="0" err="1"/>
              <a:t>Naumann</a:t>
            </a:r>
            <a:r>
              <a:rPr lang="en-IN" sz="1800" dirty="0"/>
              <a:t>.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423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Literature survey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/>
              <a:t>Event</a:t>
            </a:r>
            <a:r>
              <a:rPr lang="en-US" sz="1800"/>
              <a:t> </a:t>
            </a:r>
            <a:r>
              <a:rPr lang="en-IN" sz="1800"/>
              <a:t>Detection</a:t>
            </a:r>
            <a:r>
              <a:rPr lang="en-US" sz="1800"/>
              <a:t> </a:t>
            </a:r>
            <a:r>
              <a:rPr lang="en-IN" sz="1800"/>
              <a:t>and</a:t>
            </a:r>
            <a:r>
              <a:rPr lang="en-US" sz="1800"/>
              <a:t> </a:t>
            </a:r>
            <a:r>
              <a:rPr lang="en-IN" sz="1800"/>
              <a:t>summarization based</a:t>
            </a:r>
            <a:r>
              <a:rPr lang="en-US" sz="1800"/>
              <a:t> </a:t>
            </a:r>
            <a:r>
              <a:rPr lang="en-IN" sz="1800"/>
              <a:t>on social networks and semantic</a:t>
            </a:r>
            <a:r>
              <a:rPr lang="en-US" sz="1800"/>
              <a:t> </a:t>
            </a:r>
            <a:r>
              <a:rPr lang="en-IN" sz="1800"/>
              <a:t>Query expansion by </a:t>
            </a:r>
            <a:r>
              <a:rPr lang="en-US" sz="1800"/>
              <a:t>K. Sathiyamurthy1</a:t>
            </a:r>
            <a:r>
              <a:rPr lang="en-IN" sz="1800"/>
              <a:t> </a:t>
            </a:r>
            <a:r>
              <a:rPr lang="en-US" sz="1800"/>
              <a:t>and G. Shanmugavalli2</a:t>
            </a:r>
            <a:r>
              <a:rPr lang="en-IN" sz="1800"/>
              <a:t> </a:t>
            </a:r>
            <a:r>
              <a:rPr lang="en-US" sz="1800"/>
              <a:t>and N. Udayalakshmi3</a:t>
            </a:r>
            <a:r>
              <a:rPr lang="en-IN" sz="1800"/>
              <a:t>.</a:t>
            </a:r>
          </a:p>
          <a:p>
            <a:r>
              <a:rPr lang="en-US" sz="1800"/>
              <a:t>Event Detection in Social Streams</a:t>
            </a:r>
            <a:r>
              <a:rPr lang="en-IN" sz="1800"/>
              <a:t> by </a:t>
            </a:r>
            <a:r>
              <a:rPr lang="en-US" sz="1800"/>
              <a:t>Charu C. Aggarwal</a:t>
            </a:r>
            <a:r>
              <a:rPr lang="en-IN" sz="1800"/>
              <a:t> And </a:t>
            </a:r>
            <a:r>
              <a:rPr lang="en-US" sz="1800"/>
              <a:t>Karthik Subbian</a:t>
            </a:r>
            <a:r>
              <a:rPr lang="en-IN" sz="1800"/>
              <a:t>.</a:t>
            </a:r>
          </a:p>
          <a:p>
            <a:r>
              <a:rPr lang="en-US" sz="1800"/>
              <a:t>Event detection over twitter social media streams</a:t>
            </a:r>
            <a:r>
              <a:rPr lang="en-IN" sz="1800"/>
              <a:t> By </a:t>
            </a:r>
            <a:r>
              <a:rPr lang="en-US" sz="1800"/>
              <a:t>Xiangmin Zhou </a:t>
            </a:r>
            <a:r>
              <a:rPr lang="en-IN" sz="1800"/>
              <a:t>and </a:t>
            </a:r>
            <a:r>
              <a:rPr lang="en-US" sz="1800"/>
              <a:t>Lei Chen</a:t>
            </a:r>
            <a:r>
              <a:rPr lang="en-IN" sz="1800"/>
              <a:t>.</a:t>
            </a:r>
          </a:p>
          <a:p>
            <a:r>
              <a:rPr lang="en-US" sz="1800"/>
              <a:t>Event Identification in Social Media</a:t>
            </a:r>
            <a:r>
              <a:rPr lang="en-IN" sz="1800"/>
              <a:t> by </a:t>
            </a:r>
            <a:r>
              <a:rPr lang="en-US" sz="1800"/>
              <a:t>Hila </a:t>
            </a:r>
            <a:r>
              <a:rPr lang="en-IN" sz="1800"/>
              <a:t>Becker,</a:t>
            </a:r>
            <a:r>
              <a:rPr lang="en-US" sz="1800"/>
              <a:t>CMor Naaman</a:t>
            </a:r>
            <a:r>
              <a:rPr lang="en-IN" sz="1800"/>
              <a:t> and </a:t>
            </a:r>
            <a:r>
              <a:rPr lang="en-US" sz="1800"/>
              <a:t>Luis Gravano</a:t>
            </a:r>
            <a:r>
              <a:rPr lang="en-IN" sz="1800"/>
              <a:t>.</a:t>
            </a:r>
          </a:p>
          <a:p>
            <a:r>
              <a:rPr lang="en-US" sz="1800"/>
              <a:t>Online Social Networks Event</a:t>
            </a:r>
            <a:r>
              <a:rPr lang="en-IN" sz="1800"/>
              <a:t> </a:t>
            </a:r>
            <a:r>
              <a:rPr lang="en-US" sz="1800"/>
              <a:t>Detection: A Survey</a:t>
            </a:r>
            <a:r>
              <a:rPr lang="en-IN" sz="1800"/>
              <a:t> By </a:t>
            </a:r>
            <a:r>
              <a:rPr lang="en-US" sz="1800"/>
              <a:t>M´ario Cordeiro1(B) and Jo˜ao Gama2</a:t>
            </a:r>
            <a:r>
              <a:rPr lang="en-IN" sz="1800"/>
              <a:t>.</a:t>
            </a:r>
          </a:p>
          <a:p>
            <a:r>
              <a:rPr lang="en-US" sz="1800"/>
              <a:t>Real-Time Classification of Twitter Trends</a:t>
            </a:r>
            <a:r>
              <a:rPr lang="en-IN" sz="1800"/>
              <a:t> by </a:t>
            </a:r>
            <a:r>
              <a:rPr lang="en-US" sz="1800"/>
              <a:t>Arkaitz </a:t>
            </a:r>
            <a:r>
              <a:rPr lang="en-IN" sz="1800"/>
              <a:t>Zubiaa</a:t>
            </a:r>
            <a:r>
              <a:rPr lang="en-US" sz="1800"/>
              <a:t>g </a:t>
            </a:r>
            <a:r>
              <a:rPr lang="en-IN" sz="1800"/>
              <a:t>,</a:t>
            </a:r>
            <a:r>
              <a:rPr lang="en-US" sz="1800"/>
              <a:t>Damiano Spina</a:t>
            </a:r>
            <a:r>
              <a:rPr lang="en-IN" sz="1800"/>
              <a:t>,</a:t>
            </a:r>
            <a:r>
              <a:rPr lang="en-US" sz="1800"/>
              <a:t> Raquel Mart´ınez</a:t>
            </a:r>
            <a:r>
              <a:rPr lang="en-IN" sz="1800"/>
              <a:t>,</a:t>
            </a:r>
            <a:r>
              <a:rPr lang="en-US" sz="1800"/>
              <a:t> V´ıctor Fresno</a:t>
            </a:r>
            <a:r>
              <a:rPr lang="en-IN" sz="1800"/>
              <a:t>.</a:t>
            </a:r>
          </a:p>
          <a:p>
            <a:r>
              <a:rPr lang="en-US" sz="1800"/>
              <a:t>Sentiment-Based Event Detection in Twitter</a:t>
            </a:r>
            <a:r>
              <a:rPr lang="en-IN" sz="1800"/>
              <a:t> by </a:t>
            </a:r>
            <a:r>
              <a:rPr lang="en-US" sz="1800"/>
              <a:t>Georgios Paltoglou</a:t>
            </a:r>
            <a:r>
              <a:rPr lang="en-IN" sz="1800"/>
              <a:t>.</a:t>
            </a:r>
            <a:endParaRPr lang="en-US" sz="18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726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6711654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2296" indent="0">
              <a:buNone/>
            </a:pPr>
            <a:r>
              <a:rPr lang="en-US" sz="4800" dirty="0"/>
              <a:t>           Thank you</a:t>
            </a:r>
            <a:endParaRPr lang="en-IN" sz="4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53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provides a isometric view of the result obtained from analysis on the topic of interest for better understanding .</a:t>
            </a:r>
          </a:p>
          <a:p>
            <a:r>
              <a:rPr lang="en-US" dirty="0" err="1"/>
              <a:t>Eg</a:t>
            </a:r>
            <a:r>
              <a:rPr lang="en-US" dirty="0"/>
              <a:t> : Hour wise , location wise etc.</a:t>
            </a:r>
          </a:p>
          <a:p>
            <a:r>
              <a:rPr lang="en-US" dirty="0"/>
              <a:t>It helps you formulate a more appropriate view of the topic at hand  so that the bad influence caused by incomplete information can be avoided.</a:t>
            </a:r>
          </a:p>
          <a:p>
            <a:r>
              <a:rPr lang="en-US" dirty="0"/>
              <a:t>And our output through </a:t>
            </a:r>
            <a:r>
              <a:rPr lang="en-US" dirty="0" err="1"/>
              <a:t>qlikview</a:t>
            </a:r>
            <a:r>
              <a:rPr lang="en-US" dirty="0"/>
              <a:t> makes it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1782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A Prototype to provide more accurate and summarized insights </a:t>
            </a:r>
            <a:r>
              <a:rPr lang="en-US" dirty="0">
                <a:cs typeface="Times New Roman" pitchFamily="18" charset="0"/>
              </a:rPr>
              <a:t>on several topics through twitter data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82296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 : if the current trend on Twitter is #</a:t>
            </a:r>
            <a:r>
              <a:rPr lang="en-IN" dirty="0" err="1"/>
              <a:t>demonitisation</a:t>
            </a:r>
            <a:r>
              <a:rPr lang="en-IN" dirty="0"/>
              <a:t> , the prototype provides you with a clear and summarized insight on the topic, through various types of analysis such as most frequently used hashtags , hour wise response of users etc.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87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3951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Social media Analysis is an integral part in most of the companies that deal with people in a direct way.</a:t>
            </a:r>
          </a:p>
          <a:p>
            <a:r>
              <a:rPr lang="en-US" dirty="0"/>
              <a:t>It helps the companies to plan their strategies and schemes and trace patterns of customer preference by studying the analysis through social media platform.</a:t>
            </a:r>
          </a:p>
          <a:p>
            <a:r>
              <a:rPr lang="en-US" dirty="0"/>
              <a:t>Twitter allows us to do analysis of expressed mood and geographical, </a:t>
            </a:r>
            <a:r>
              <a:rPr lang="en-US" dirty="0" err="1"/>
              <a:t>durinal</a:t>
            </a:r>
            <a:r>
              <a:rPr lang="en-US" dirty="0"/>
              <a:t> , weekly and seasonal patterns of positive and negative affect can be observed.</a:t>
            </a:r>
          </a:p>
          <a:p>
            <a:r>
              <a:rPr lang="en-US" dirty="0"/>
              <a:t>A step towards making the society more data driven , by converting large amount of data to useful knowledge.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17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2016 nearly 22 million Indian use Twitter, and is expected to cross 30 million by 2019.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actively tweet about several topics such as politics, sports, movies, incidents, etc.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70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Input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trending topic : The input for the prototype is the tweets related to that topic. It is in the form of a excel file.</a:t>
            </a:r>
          </a:p>
          <a:p>
            <a:r>
              <a:rPr lang="en-US" dirty="0"/>
              <a:t>For ecommerce site analysis : The tweets for @</a:t>
            </a:r>
            <a:r>
              <a:rPr lang="en-US" dirty="0" err="1"/>
              <a:t>flipkartsupport</a:t>
            </a:r>
            <a:r>
              <a:rPr lang="en-US" dirty="0"/>
              <a:t> are used to showcase it.</a:t>
            </a:r>
          </a:p>
          <a:p>
            <a:r>
              <a:rPr lang="en-US" dirty="0"/>
              <a:t>For product comparison analysis : Tweets related to Samsung and Apple are used to provide a user a comparison tab for mobile phones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221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consists of a dashboard made using a reporting tool named </a:t>
            </a:r>
            <a:r>
              <a:rPr lang="en-US" dirty="0" err="1"/>
              <a:t>Qlikview</a:t>
            </a:r>
            <a:r>
              <a:rPr lang="en-US" dirty="0"/>
              <a:t>.</a:t>
            </a:r>
          </a:p>
          <a:p>
            <a:r>
              <a:rPr lang="en-US" dirty="0"/>
              <a:t>The dashboard contains 4 Tabs</a:t>
            </a:r>
          </a:p>
          <a:p>
            <a:pPr marL="0" indent="0">
              <a:buNone/>
            </a:pPr>
            <a:r>
              <a:rPr lang="en-US" dirty="0"/>
              <a:t>     - The Welcome tab</a:t>
            </a:r>
          </a:p>
          <a:p>
            <a:pPr marL="0" indent="0">
              <a:buNone/>
            </a:pPr>
            <a:r>
              <a:rPr lang="en-US" dirty="0"/>
              <a:t>     - A general analysis tab that displays the analysis   	for a topic that was trending on twitter recently.</a:t>
            </a:r>
          </a:p>
          <a:p>
            <a:pPr marL="0" indent="0">
              <a:buNone/>
            </a:pPr>
            <a:r>
              <a:rPr lang="en-US" dirty="0"/>
              <a:t>     - An ecommerce tab that displays the analysis 	done using the reviews and tweets of people to 	@</a:t>
            </a:r>
            <a:r>
              <a:rPr lang="en-US" dirty="0" err="1"/>
              <a:t>flipkartsupport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- A mobile </a:t>
            </a:r>
            <a:r>
              <a:rPr lang="en-US" dirty="0" err="1"/>
              <a:t>comparision</a:t>
            </a:r>
            <a:r>
              <a:rPr lang="en-US" dirty="0"/>
              <a:t> tab that allows the user to 	compare two phones using the tweets collected 	on two </a:t>
            </a:r>
            <a:r>
              <a:rPr lang="en-US" dirty="0" err="1"/>
              <a:t>lates</a:t>
            </a:r>
            <a:r>
              <a:rPr lang="en-US" dirty="0"/>
              <a:t> phones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31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124302" cy="3349783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090" y="34441"/>
            <a:ext cx="1222910" cy="127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93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8352</TotalTime>
  <Words>1353</Words>
  <Application>Microsoft Office PowerPoint</Application>
  <PresentationFormat>On-screen Show (4:3)</PresentationFormat>
  <Paragraphs>120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Ion</vt:lpstr>
      <vt:lpstr>Twitter Data Analysis </vt:lpstr>
      <vt:lpstr>Introduction</vt:lpstr>
      <vt:lpstr>Introduction contd..</vt:lpstr>
      <vt:lpstr>Problem Statement </vt:lpstr>
      <vt:lpstr>Motivation</vt:lpstr>
      <vt:lpstr>Motivation ..</vt:lpstr>
      <vt:lpstr> Input </vt:lpstr>
      <vt:lpstr>Output</vt:lpstr>
      <vt:lpstr>Flowchart</vt:lpstr>
      <vt:lpstr>Streaming api using Tweepy</vt:lpstr>
      <vt:lpstr>PowerPoint Presentation</vt:lpstr>
      <vt:lpstr>PowerPoint Presentation</vt:lpstr>
      <vt:lpstr>PowerPoint Presentation</vt:lpstr>
      <vt:lpstr>PowerPoint Presentation</vt:lpstr>
      <vt:lpstr>Data Classification</vt:lpstr>
      <vt:lpstr>PowerPoint Presentation</vt:lpstr>
      <vt:lpstr>PowerPoint Presentation</vt:lpstr>
      <vt:lpstr>Implementation</vt:lpstr>
      <vt:lpstr>PowerPoint Presentation</vt:lpstr>
      <vt:lpstr>PowerPoint Presentation</vt:lpstr>
      <vt:lpstr>Results</vt:lpstr>
      <vt:lpstr>PowerPoint Presentation</vt:lpstr>
      <vt:lpstr>PowerPoint Presentation</vt:lpstr>
      <vt:lpstr>Test Results</vt:lpstr>
      <vt:lpstr>Conclusion</vt:lpstr>
      <vt:lpstr>Future Work</vt:lpstr>
      <vt:lpstr> References </vt:lpstr>
      <vt:lpstr>Literature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 to get behaviour of youth for sociality</dc:title>
  <dc:creator>Acer</dc:creator>
  <cp:lastModifiedBy>Satvik</cp:lastModifiedBy>
  <cp:revision>58</cp:revision>
  <dcterms:created xsi:type="dcterms:W3CDTF">2017-01-07T05:33:07Z</dcterms:created>
  <dcterms:modified xsi:type="dcterms:W3CDTF">2017-04-23T06:22:43Z</dcterms:modified>
</cp:coreProperties>
</file>