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57" r:id="rId4"/>
    <p:sldId id="261" r:id="rId5"/>
    <p:sldId id="262" r:id="rId6"/>
    <p:sldId id="264" r:id="rId7"/>
    <p:sldId id="263" r:id="rId8"/>
    <p:sldId id="266" r:id="rId9"/>
    <p:sldId id="273" r:id="rId10"/>
    <p:sldId id="267" r:id="rId11"/>
    <p:sldId id="268" r:id="rId12"/>
    <p:sldId id="270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 vs. Epochs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C, 3L, 1S, 1V, 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0.96909999999999996</c:v>
                </c:pt>
                <c:pt idx="1">
                  <c:v>0.97019999999999995</c:v>
                </c:pt>
                <c:pt idx="2">
                  <c:v>0.97099999999999997</c:v>
                </c:pt>
                <c:pt idx="3">
                  <c:v>0.97119999999999995</c:v>
                </c:pt>
                <c:pt idx="4">
                  <c:v>0.9718</c:v>
                </c:pt>
                <c:pt idx="5">
                  <c:v>0.9718</c:v>
                </c:pt>
                <c:pt idx="6">
                  <c:v>0.9718</c:v>
                </c:pt>
                <c:pt idx="7">
                  <c:v>0.97160000000000002</c:v>
                </c:pt>
                <c:pt idx="8">
                  <c:v>0.97119999999999995</c:v>
                </c:pt>
                <c:pt idx="9">
                  <c:v>0.97119999999999995</c:v>
                </c:pt>
                <c:pt idx="10">
                  <c:v>0.9708</c:v>
                </c:pt>
                <c:pt idx="11">
                  <c:v>0.97099999999999997</c:v>
                </c:pt>
                <c:pt idx="12">
                  <c:v>0.97099999999999997</c:v>
                </c:pt>
                <c:pt idx="13">
                  <c:v>0.97099999999999997</c:v>
                </c:pt>
                <c:pt idx="14">
                  <c:v>0.9708</c:v>
                </c:pt>
                <c:pt idx="15">
                  <c:v>0.9708</c:v>
                </c:pt>
                <c:pt idx="16">
                  <c:v>0.97099999999999997</c:v>
                </c:pt>
                <c:pt idx="17">
                  <c:v>0.97099999999999997</c:v>
                </c:pt>
                <c:pt idx="18">
                  <c:v>0.97099999999999997</c:v>
                </c:pt>
                <c:pt idx="19">
                  <c:v>0.97119999999999995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FFNN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0.93530000000000002</c:v>
                </c:pt>
                <c:pt idx="1">
                  <c:v>0.95140000000000002</c:v>
                </c:pt>
                <c:pt idx="2">
                  <c:v>0.95909999999999995</c:v>
                </c:pt>
                <c:pt idx="3">
                  <c:v>0.96379999999999999</c:v>
                </c:pt>
                <c:pt idx="4">
                  <c:v>0.96419999999999995</c:v>
                </c:pt>
                <c:pt idx="5">
                  <c:v>0.96730000000000005</c:v>
                </c:pt>
                <c:pt idx="6">
                  <c:v>0.96630000000000005</c:v>
                </c:pt>
                <c:pt idx="7">
                  <c:v>0.9677</c:v>
                </c:pt>
                <c:pt idx="8">
                  <c:v>0.96870000000000001</c:v>
                </c:pt>
                <c:pt idx="9">
                  <c:v>0.96930000000000005</c:v>
                </c:pt>
                <c:pt idx="10">
                  <c:v>0.97040000000000004</c:v>
                </c:pt>
                <c:pt idx="11">
                  <c:v>0.96970000000000001</c:v>
                </c:pt>
                <c:pt idx="12">
                  <c:v>0.96909999999999996</c:v>
                </c:pt>
                <c:pt idx="13">
                  <c:v>0.97019999999999995</c:v>
                </c:pt>
                <c:pt idx="14">
                  <c:v>0.9708</c:v>
                </c:pt>
                <c:pt idx="15">
                  <c:v>0.97099999999999997</c:v>
                </c:pt>
                <c:pt idx="16">
                  <c:v>0.97140000000000004</c:v>
                </c:pt>
                <c:pt idx="17">
                  <c:v>0.9718</c:v>
                </c:pt>
                <c:pt idx="18">
                  <c:v>0.97219999999999995</c:v>
                </c:pt>
                <c:pt idx="19">
                  <c:v>0.9718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304072"/>
        <c:axId val="221714088"/>
      </c:lineChart>
      <c:catAx>
        <c:axId val="32730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Epochs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714088"/>
        <c:crosses val="autoZero"/>
        <c:auto val="1"/>
        <c:lblAlgn val="ctr"/>
        <c:lblOffset val="100"/>
        <c:noMultiLvlLbl val="0"/>
      </c:catAx>
      <c:valAx>
        <c:axId val="221714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0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69DE9-1BAD-4F03-A3AB-86CC29CC573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1439D-9985-40B1-9C97-B940DFA2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9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439D-9985-40B1-9C97-B940DFA24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439D-9985-40B1-9C97-B940DFA24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439D-9985-40B1-9C97-B940DFA24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5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439D-9985-40B1-9C97-B940DFA24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439D-9985-40B1-9C97-B940DFA24A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439D-9985-40B1-9C97-B940DFA24A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1439D-9985-40B1-9C97-B940DFA24A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C070-8496-4362-9DE3-714AE02160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F9DA-4FA6-480A-AC15-E645A3C7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5" y="1122363"/>
            <a:ext cx="10002416" cy="1958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and Class Specialty Architectures in Feed Forward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Lucas </a:t>
            </a:r>
            <a:r>
              <a:rPr lang="en-US" dirty="0" err="1" smtClean="0"/>
              <a:t>Hure-Maclaurin</a:t>
            </a:r>
            <a:endParaRPr lang="en-US" dirty="0" smtClean="0"/>
          </a:p>
          <a:p>
            <a:r>
              <a:rPr lang="en-US" dirty="0" smtClean="0"/>
              <a:t>Suraj Khetarpal</a:t>
            </a:r>
          </a:p>
        </p:txBody>
      </p:sp>
    </p:spTree>
    <p:extLst>
      <p:ext uri="{BB962C8B-B14F-4D97-AF65-F5344CB8AC3E}">
        <p14:creationId xmlns:p14="http://schemas.microsoft.com/office/powerpoint/2010/main" val="2350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MNIST RESULTS USING 70% TRAINING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496330"/>
              </p:ext>
            </p:extLst>
          </p:nvPr>
        </p:nvGraphicFramePr>
        <p:xfrm>
          <a:off x="1049215" y="1825625"/>
          <a:ext cx="10064262" cy="454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/>
                <a:gridCol w="1677377"/>
                <a:gridCol w="1677377"/>
                <a:gridCol w="1677377"/>
                <a:gridCol w="1677377"/>
                <a:gridCol w="1677377"/>
              </a:tblGrid>
              <a:tr h="806939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Virgin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Stripped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 Child Weights/Biases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Standard FFNN (1</a:t>
                      </a:r>
                      <a:r>
                        <a:rPr lang="en-US" baseline="0" dirty="0" smtClean="0"/>
                        <a:t> Hidden</a:t>
                      </a:r>
                      <a:r>
                        <a:rPr lang="en-US" dirty="0" smtClean="0"/>
                        <a:t> Layer)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96.2%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96.0%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95.7%</a:t>
                      </a:r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95.7%</a:t>
                      </a:r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95.4%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SKLEARN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MLPclassifier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</a:t>
                      </a:r>
                      <a:r>
                        <a:rPr lang="en-US" baseline="0" dirty="0" smtClean="0"/>
                        <a:t> Hidden</a:t>
                      </a:r>
                      <a:r>
                        <a:rPr lang="en-US" dirty="0" smtClean="0"/>
                        <a:t> Layer)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55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MNIST: Best Model vs. Standard FFNN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909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07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MNIST RESULTS USING 1% TRAINING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520941"/>
              </p:ext>
            </p:extLst>
          </p:nvPr>
        </p:nvGraphicFramePr>
        <p:xfrm>
          <a:off x="1049215" y="1825625"/>
          <a:ext cx="10064262" cy="314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/>
                <a:gridCol w="1677377"/>
                <a:gridCol w="1677377"/>
                <a:gridCol w="1677377"/>
                <a:gridCol w="1677377"/>
                <a:gridCol w="1677377"/>
              </a:tblGrid>
              <a:tr h="806939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Virgin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Stripped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 Child Weights/Biases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85.2%</a:t>
                      </a:r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84.9%</a:t>
                      </a:r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84.8%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84.7%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Standard FFNN (1</a:t>
                      </a:r>
                      <a:r>
                        <a:rPr lang="en-US" baseline="0" dirty="0" smtClean="0"/>
                        <a:t> Hidden</a:t>
                      </a:r>
                      <a:r>
                        <a:rPr lang="en-US" dirty="0" smtClean="0"/>
                        <a:t> Layer)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6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ABALONE RESULTS USING 70% TRAINING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894930"/>
              </p:ext>
            </p:extLst>
          </p:nvPr>
        </p:nvGraphicFramePr>
        <p:xfrm>
          <a:off x="1049215" y="1825625"/>
          <a:ext cx="10064262" cy="361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/>
                <a:gridCol w="1677377"/>
                <a:gridCol w="1677377"/>
                <a:gridCol w="1677377"/>
                <a:gridCol w="1677377"/>
                <a:gridCol w="1677377"/>
              </a:tblGrid>
              <a:tr h="806939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Virgin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Stripped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 Child Weights/Biases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Standard FFNN (1</a:t>
                      </a:r>
                      <a:r>
                        <a:rPr lang="en-US" baseline="0" dirty="0" smtClean="0"/>
                        <a:t> Hidden</a:t>
                      </a:r>
                      <a:r>
                        <a:rPr lang="en-US" dirty="0" smtClean="0"/>
                        <a:t> Layer)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26.1%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25.1%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24.7%</a:t>
                      </a:r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</a:tr>
              <a:tr h="46751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5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934"/>
            <a:ext cx="10515600" cy="46199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 specialization architectures worked better for some datasets, while feature specialization worked better for others</a:t>
            </a:r>
          </a:p>
          <a:p>
            <a:endParaRPr lang="en-US" dirty="0" smtClean="0"/>
          </a:p>
          <a:p>
            <a:r>
              <a:rPr lang="en-US" dirty="0" smtClean="0"/>
              <a:t>Of the specialty architectures, we got the best results by stripping away a child layer and making the remaining child weights/biases immutable</a:t>
            </a:r>
          </a:p>
          <a:p>
            <a:endParaRPr lang="en-US" dirty="0" smtClean="0"/>
          </a:p>
          <a:p>
            <a:r>
              <a:rPr lang="en-US" dirty="0" smtClean="0"/>
              <a:t>We were not able to beat our </a:t>
            </a:r>
            <a:r>
              <a:rPr lang="en-US" dirty="0" smtClean="0"/>
              <a:t>randomly initialized </a:t>
            </a:r>
            <a:r>
              <a:rPr lang="en-US" dirty="0" smtClean="0"/>
              <a:t>FFNN for large datasets</a:t>
            </a:r>
          </a:p>
          <a:p>
            <a:endParaRPr lang="en-US" dirty="0" smtClean="0"/>
          </a:p>
          <a:p>
            <a:r>
              <a:rPr lang="en-US" dirty="0" smtClean="0"/>
              <a:t>We matched or beat FFNN for small datasets</a:t>
            </a:r>
          </a:p>
          <a:p>
            <a:endParaRPr lang="en-US" dirty="0"/>
          </a:p>
          <a:p>
            <a:r>
              <a:rPr lang="en-US" dirty="0" smtClean="0"/>
              <a:t>We achieved faster training by u</a:t>
            </a:r>
            <a:r>
              <a:rPr lang="en-US" dirty="0" smtClean="0"/>
              <a:t>sing children networks weights and biases</a:t>
            </a:r>
          </a:p>
        </p:txBody>
      </p:sp>
    </p:spTree>
    <p:extLst>
      <p:ext uri="{BB962C8B-B14F-4D97-AF65-F5344CB8AC3E}">
        <p14:creationId xmlns:p14="http://schemas.microsoft.com/office/powerpoint/2010/main" val="25199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idea: simulate deliberate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Train</a:t>
            </a:r>
            <a:r>
              <a:rPr lang="en-US" dirty="0" smtClean="0"/>
              <a:t> specialized </a:t>
            </a:r>
            <a:r>
              <a:rPr lang="en-US" dirty="0" smtClean="0"/>
              <a:t>“children” NN’s</a:t>
            </a:r>
            <a:endParaRPr lang="en-US" dirty="0"/>
          </a:p>
          <a:p>
            <a:pPr lvl="1"/>
            <a:r>
              <a:rPr lang="en-US" dirty="0" smtClean="0"/>
              <a:t>Specialize by either FEATURE or CLASS</a:t>
            </a:r>
            <a:endParaRPr lang="en-US" dirty="0" smtClean="0"/>
          </a:p>
          <a:p>
            <a:r>
              <a:rPr lang="en-US" dirty="0" smtClean="0"/>
              <a:t>Children NN’s are synthesized into a larger Parent Network</a:t>
            </a:r>
          </a:p>
          <a:p>
            <a:r>
              <a:rPr lang="en-US" dirty="0" smtClean="0"/>
              <a:t>Wanted </a:t>
            </a:r>
            <a:r>
              <a:rPr lang="en-US" dirty="0"/>
              <a:t>flexibility in how we implement this idea: Library of functions</a:t>
            </a:r>
          </a:p>
          <a:p>
            <a:r>
              <a:rPr lang="en-US" dirty="0" smtClean="0"/>
              <a:t>Synthesis Design Options</a:t>
            </a:r>
          </a:p>
          <a:p>
            <a:pPr lvl="1"/>
            <a:r>
              <a:rPr lang="en-US" dirty="0" smtClean="0"/>
              <a:t>Virgin layers vs No virgin layers</a:t>
            </a:r>
          </a:p>
          <a:p>
            <a:pPr lvl="1"/>
            <a:r>
              <a:rPr lang="en-US" dirty="0" smtClean="0"/>
              <a:t>Mutable vs Immutable</a:t>
            </a:r>
          </a:p>
          <a:p>
            <a:pPr lvl="1"/>
            <a:r>
              <a:rPr lang="en-US" dirty="0" smtClean="0"/>
              <a:t>Stripping of layers </a:t>
            </a:r>
            <a:r>
              <a:rPr lang="en-US" dirty="0" err="1" smtClean="0"/>
              <a:t>vs</a:t>
            </a:r>
            <a:r>
              <a:rPr lang="en-US" dirty="0" smtClean="0"/>
              <a:t> Not Stripping</a:t>
            </a:r>
          </a:p>
          <a:p>
            <a:pPr lvl="1"/>
            <a:r>
              <a:rPr lang="en-US" dirty="0" smtClean="0"/>
              <a:t>Interconnection Weights</a:t>
            </a:r>
          </a:p>
        </p:txBody>
      </p:sp>
    </p:spTree>
    <p:extLst>
      <p:ext uri="{BB962C8B-B14F-4D97-AF65-F5344CB8AC3E}">
        <p14:creationId xmlns:p14="http://schemas.microsoft.com/office/powerpoint/2010/main" val="7734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657071" y="240991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657071" y="314293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578339" y="354092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78339" y="280087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787317" y="2796495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2"/>
          </p:cNvCxnSpPr>
          <p:nvPr/>
        </p:nvCxnSpPr>
        <p:spPr>
          <a:xfrm>
            <a:off x="3063805" y="3529516"/>
            <a:ext cx="514534" cy="2378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7"/>
            <a:endCxn id="4" idx="2"/>
          </p:cNvCxnSpPr>
          <p:nvPr/>
        </p:nvCxnSpPr>
        <p:spPr>
          <a:xfrm flipV="1">
            <a:off x="2155699" y="2636369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5" idx="2"/>
          </p:cNvCxnSpPr>
          <p:nvPr/>
        </p:nvCxnSpPr>
        <p:spPr>
          <a:xfrm>
            <a:off x="2155699" y="3183075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>
          <a:xfrm>
            <a:off x="3133589" y="2636369"/>
            <a:ext cx="514534" cy="2308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3133589" y="3187451"/>
            <a:ext cx="514534" cy="1819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3063805" y="2796495"/>
            <a:ext cx="584318" cy="8107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609" y="28325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833892" y="2861568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3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CHILD SPECIALIZATION</a:t>
            </a:r>
            <a:r>
              <a:rPr lang="en-US" dirty="0" smtClean="0"/>
              <a:t>: BY FEATURE</a:t>
            </a:r>
            <a:endParaRPr lang="en-US" dirty="0"/>
          </a:p>
        </p:txBody>
      </p:sp>
      <p:sp>
        <p:nvSpPr>
          <p:cNvPr id="150" name="Flowchart: Connector 149"/>
          <p:cNvSpPr/>
          <p:nvPr/>
        </p:nvSpPr>
        <p:spPr>
          <a:xfrm>
            <a:off x="3578339" y="201630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>
            <a:stCxn id="5" idx="7"/>
            <a:endCxn id="150" idx="3"/>
          </p:cNvCxnSpPr>
          <p:nvPr/>
        </p:nvCxnSpPr>
        <p:spPr>
          <a:xfrm flipV="1">
            <a:off x="3063805" y="2402884"/>
            <a:ext cx="584318" cy="8063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4" idx="7"/>
            <a:endCxn id="150" idx="2"/>
          </p:cNvCxnSpPr>
          <p:nvPr/>
        </p:nvCxnSpPr>
        <p:spPr>
          <a:xfrm flipV="1">
            <a:off x="3063805" y="2242758"/>
            <a:ext cx="514534" cy="2334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Connector 205"/>
          <p:cNvSpPr/>
          <p:nvPr/>
        </p:nvSpPr>
        <p:spPr>
          <a:xfrm>
            <a:off x="2657071" y="476997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2657071" y="550299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/>
          <p:cNvSpPr/>
          <p:nvPr/>
        </p:nvSpPr>
        <p:spPr>
          <a:xfrm>
            <a:off x="3578339" y="590098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/>
          <p:cNvSpPr/>
          <p:nvPr/>
        </p:nvSpPr>
        <p:spPr>
          <a:xfrm>
            <a:off x="3578339" y="516093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/>
          <p:cNvSpPr/>
          <p:nvPr/>
        </p:nvSpPr>
        <p:spPr>
          <a:xfrm>
            <a:off x="1787317" y="5156555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>
            <a:stCxn id="207" idx="5"/>
            <a:endCxn id="208" idx="2"/>
          </p:cNvCxnSpPr>
          <p:nvPr/>
        </p:nvCxnSpPr>
        <p:spPr>
          <a:xfrm>
            <a:off x="3063805" y="5889576"/>
            <a:ext cx="514534" cy="237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10" idx="7"/>
            <a:endCxn id="206" idx="2"/>
          </p:cNvCxnSpPr>
          <p:nvPr/>
        </p:nvCxnSpPr>
        <p:spPr>
          <a:xfrm flipV="1">
            <a:off x="2155699" y="4996429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10" idx="5"/>
            <a:endCxn id="207" idx="2"/>
          </p:cNvCxnSpPr>
          <p:nvPr/>
        </p:nvCxnSpPr>
        <p:spPr>
          <a:xfrm>
            <a:off x="2155699" y="5543135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6" idx="6"/>
            <a:endCxn id="209" idx="1"/>
          </p:cNvCxnSpPr>
          <p:nvPr/>
        </p:nvCxnSpPr>
        <p:spPr>
          <a:xfrm>
            <a:off x="3133589" y="4996429"/>
            <a:ext cx="514534" cy="230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7" idx="6"/>
            <a:endCxn id="209" idx="3"/>
          </p:cNvCxnSpPr>
          <p:nvPr/>
        </p:nvCxnSpPr>
        <p:spPr>
          <a:xfrm flipV="1">
            <a:off x="3133589" y="5547511"/>
            <a:ext cx="514534" cy="181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6" idx="5"/>
            <a:endCxn id="208" idx="1"/>
          </p:cNvCxnSpPr>
          <p:nvPr/>
        </p:nvCxnSpPr>
        <p:spPr>
          <a:xfrm>
            <a:off x="3063805" y="5156555"/>
            <a:ext cx="584318" cy="81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owchart: Connector 216"/>
          <p:cNvSpPr/>
          <p:nvPr/>
        </p:nvSpPr>
        <p:spPr>
          <a:xfrm>
            <a:off x="3578339" y="437636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Arrow Connector 217"/>
          <p:cNvCxnSpPr>
            <a:stCxn id="207" idx="7"/>
            <a:endCxn id="217" idx="3"/>
          </p:cNvCxnSpPr>
          <p:nvPr/>
        </p:nvCxnSpPr>
        <p:spPr>
          <a:xfrm flipV="1">
            <a:off x="3063805" y="4762944"/>
            <a:ext cx="584318" cy="806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6" idx="7"/>
            <a:endCxn id="217" idx="2"/>
          </p:cNvCxnSpPr>
          <p:nvPr/>
        </p:nvCxnSpPr>
        <p:spPr>
          <a:xfrm flipV="1">
            <a:off x="3063805" y="4602818"/>
            <a:ext cx="514534" cy="233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lowchart: Connector 219"/>
          <p:cNvSpPr/>
          <p:nvPr/>
        </p:nvSpPr>
        <p:spPr>
          <a:xfrm>
            <a:off x="9541575" y="260871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Flowchart: Connector 220"/>
          <p:cNvSpPr/>
          <p:nvPr/>
        </p:nvSpPr>
        <p:spPr>
          <a:xfrm>
            <a:off x="9541575" y="334173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Connector 221"/>
          <p:cNvSpPr/>
          <p:nvPr/>
        </p:nvSpPr>
        <p:spPr>
          <a:xfrm>
            <a:off x="10462843" y="451991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Connector 222"/>
          <p:cNvSpPr/>
          <p:nvPr/>
        </p:nvSpPr>
        <p:spPr>
          <a:xfrm>
            <a:off x="10462843" y="377986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/>
          <p:cNvSpPr/>
          <p:nvPr/>
        </p:nvSpPr>
        <p:spPr>
          <a:xfrm>
            <a:off x="8671821" y="2995293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/>
          <p:cNvCxnSpPr>
            <a:stCxn id="221" idx="5"/>
            <a:endCxn id="222" idx="1"/>
          </p:cNvCxnSpPr>
          <p:nvPr/>
        </p:nvCxnSpPr>
        <p:spPr>
          <a:xfrm>
            <a:off x="9948309" y="3728314"/>
            <a:ext cx="584318" cy="8579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4" idx="7"/>
            <a:endCxn id="220" idx="2"/>
          </p:cNvCxnSpPr>
          <p:nvPr/>
        </p:nvCxnSpPr>
        <p:spPr>
          <a:xfrm flipV="1">
            <a:off x="9040203" y="2835167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24" idx="5"/>
            <a:endCxn id="221" idx="2"/>
          </p:cNvCxnSpPr>
          <p:nvPr/>
        </p:nvCxnSpPr>
        <p:spPr>
          <a:xfrm>
            <a:off x="9040203" y="3381873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0" idx="6"/>
            <a:endCxn id="223" idx="1"/>
          </p:cNvCxnSpPr>
          <p:nvPr/>
        </p:nvCxnSpPr>
        <p:spPr>
          <a:xfrm>
            <a:off x="10018093" y="2835167"/>
            <a:ext cx="514534" cy="1011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6"/>
            <a:endCxn id="223" idx="2"/>
          </p:cNvCxnSpPr>
          <p:nvPr/>
        </p:nvCxnSpPr>
        <p:spPr>
          <a:xfrm>
            <a:off x="10018093" y="3568188"/>
            <a:ext cx="444750" cy="438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0" idx="5"/>
            <a:endCxn id="222" idx="1"/>
          </p:cNvCxnSpPr>
          <p:nvPr/>
        </p:nvCxnSpPr>
        <p:spPr>
          <a:xfrm>
            <a:off x="9948309" y="2995293"/>
            <a:ext cx="584318" cy="1590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owchart: Connector 230"/>
          <p:cNvSpPr/>
          <p:nvPr/>
        </p:nvSpPr>
        <p:spPr>
          <a:xfrm>
            <a:off x="10462843" y="299529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>
            <a:stCxn id="221" idx="7"/>
            <a:endCxn id="231" idx="3"/>
          </p:cNvCxnSpPr>
          <p:nvPr/>
        </p:nvCxnSpPr>
        <p:spPr>
          <a:xfrm flipV="1">
            <a:off x="9948309" y="3381873"/>
            <a:ext cx="584318" cy="2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20" idx="7"/>
            <a:endCxn id="231" idx="1"/>
          </p:cNvCxnSpPr>
          <p:nvPr/>
        </p:nvCxnSpPr>
        <p:spPr>
          <a:xfrm>
            <a:off x="9948309" y="2675040"/>
            <a:ext cx="584318" cy="3865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Connector 233"/>
          <p:cNvSpPr/>
          <p:nvPr/>
        </p:nvSpPr>
        <p:spPr>
          <a:xfrm>
            <a:off x="9541575" y="414991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Flowchart: Connector 234"/>
          <p:cNvSpPr/>
          <p:nvPr/>
        </p:nvSpPr>
        <p:spPr>
          <a:xfrm>
            <a:off x="9541575" y="488293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lowchart: Connector 237"/>
          <p:cNvSpPr/>
          <p:nvPr/>
        </p:nvSpPr>
        <p:spPr>
          <a:xfrm>
            <a:off x="8671821" y="4536491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/>
          <p:cNvCxnSpPr>
            <a:stCxn id="235" idx="5"/>
            <a:endCxn id="222" idx="3"/>
          </p:cNvCxnSpPr>
          <p:nvPr/>
        </p:nvCxnSpPr>
        <p:spPr>
          <a:xfrm flipV="1">
            <a:off x="9948309" y="4906492"/>
            <a:ext cx="584318" cy="36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8" idx="7"/>
            <a:endCxn id="234" idx="2"/>
          </p:cNvCxnSpPr>
          <p:nvPr/>
        </p:nvCxnSpPr>
        <p:spPr>
          <a:xfrm flipV="1">
            <a:off x="9040203" y="4376365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38" idx="5"/>
            <a:endCxn id="235" idx="2"/>
          </p:cNvCxnSpPr>
          <p:nvPr/>
        </p:nvCxnSpPr>
        <p:spPr>
          <a:xfrm>
            <a:off x="9040203" y="4923071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4" idx="6"/>
            <a:endCxn id="223" idx="2"/>
          </p:cNvCxnSpPr>
          <p:nvPr/>
        </p:nvCxnSpPr>
        <p:spPr>
          <a:xfrm flipV="1">
            <a:off x="10018093" y="4006314"/>
            <a:ext cx="444750" cy="37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5" idx="6"/>
            <a:endCxn id="223" idx="3"/>
          </p:cNvCxnSpPr>
          <p:nvPr/>
        </p:nvCxnSpPr>
        <p:spPr>
          <a:xfrm flipV="1">
            <a:off x="10018093" y="4166440"/>
            <a:ext cx="514534" cy="942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34" idx="5"/>
            <a:endCxn id="222" idx="2"/>
          </p:cNvCxnSpPr>
          <p:nvPr/>
        </p:nvCxnSpPr>
        <p:spPr>
          <a:xfrm>
            <a:off x="9948309" y="4536491"/>
            <a:ext cx="514534" cy="20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35" idx="7"/>
          </p:cNvCxnSpPr>
          <p:nvPr/>
        </p:nvCxnSpPr>
        <p:spPr>
          <a:xfrm flipV="1">
            <a:off x="9948309" y="3408061"/>
            <a:ext cx="571156" cy="154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4" idx="7"/>
            <a:endCxn id="231" idx="3"/>
          </p:cNvCxnSpPr>
          <p:nvPr/>
        </p:nvCxnSpPr>
        <p:spPr>
          <a:xfrm flipV="1">
            <a:off x="9948309" y="3381873"/>
            <a:ext cx="584318" cy="83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ight Arrow 278"/>
          <p:cNvSpPr/>
          <p:nvPr/>
        </p:nvSpPr>
        <p:spPr>
          <a:xfrm>
            <a:off x="5645556" y="2472766"/>
            <a:ext cx="2305319" cy="286606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 WEIGHTS TO LARGER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22127" y="51926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2</a:t>
            </a:r>
            <a:endParaRPr lang="en-US" dirty="0"/>
          </a:p>
        </p:txBody>
      </p:sp>
      <p:cxnSp>
        <p:nvCxnSpPr>
          <p:cNvPr id="282" name="Straight Arrow Connector 281"/>
          <p:cNvCxnSpPr>
            <a:stCxn id="20" idx="3"/>
            <a:endCxn id="8" idx="2"/>
          </p:cNvCxnSpPr>
          <p:nvPr/>
        </p:nvCxnSpPr>
        <p:spPr>
          <a:xfrm>
            <a:off x="1442290" y="3017206"/>
            <a:ext cx="345027" cy="5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1453134" y="5377266"/>
            <a:ext cx="345027" cy="5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5400000">
            <a:off x="3831766" y="5192600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7950875" y="6353890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*Note: Biases not shown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8955605" y="5437060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290" name="TextBox 289"/>
          <p:cNvSpPr txBox="1"/>
          <p:nvPr/>
        </p:nvSpPr>
        <p:spPr>
          <a:xfrm>
            <a:off x="10018093" y="5444755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291" name="Right Arrow 290"/>
          <p:cNvSpPr/>
          <p:nvPr/>
        </p:nvSpPr>
        <p:spPr>
          <a:xfrm>
            <a:off x="9597661" y="5510018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919767" y="205022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919767" y="283368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862742" y="205022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862742" y="283368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753329" y="244074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>
            <a:off x="1396285" y="2276676"/>
            <a:ext cx="46645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6285" y="3060141"/>
            <a:ext cx="46645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1334373" y="2440747"/>
            <a:ext cx="598153" cy="4592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V="1">
            <a:off x="1334373" y="2436802"/>
            <a:ext cx="598153" cy="4632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V="1">
            <a:off x="2339260" y="2827327"/>
            <a:ext cx="483853" cy="2189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339460" y="2247457"/>
            <a:ext cx="483653" cy="2596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3701" y="1519773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93877" y="2482534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1 VS REST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81186" y="151977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608108" y="1620726"/>
            <a:ext cx="978408" cy="1674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19767" y="371515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919767" y="449861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1862742" y="371515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862742" y="449861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753329" y="410567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6" idx="6"/>
            <a:endCxn id="28" idx="2"/>
          </p:cNvCxnSpPr>
          <p:nvPr/>
        </p:nvCxnSpPr>
        <p:spPr>
          <a:xfrm>
            <a:off x="1396285" y="3941607"/>
            <a:ext cx="466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96285" y="4725072"/>
            <a:ext cx="466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1334373" y="4105678"/>
            <a:ext cx="598153" cy="45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3"/>
          </p:cNvCxnSpPr>
          <p:nvPr/>
        </p:nvCxnSpPr>
        <p:spPr>
          <a:xfrm flipV="1">
            <a:off x="1334373" y="4101733"/>
            <a:ext cx="598153" cy="463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3"/>
          </p:cNvCxnSpPr>
          <p:nvPr/>
        </p:nvCxnSpPr>
        <p:spPr>
          <a:xfrm flipV="1">
            <a:off x="2339260" y="4492258"/>
            <a:ext cx="483853" cy="21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>
            <a:off x="2339460" y="3912388"/>
            <a:ext cx="483653" cy="259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3877" y="4147465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2 VS REST</a:t>
            </a:r>
            <a:endParaRPr lang="en-US" dirty="0"/>
          </a:p>
        </p:txBody>
      </p:sp>
      <p:sp>
        <p:nvSpPr>
          <p:cNvPr id="38" name="Flowchart: Connector 37"/>
          <p:cNvSpPr/>
          <p:nvPr/>
        </p:nvSpPr>
        <p:spPr>
          <a:xfrm>
            <a:off x="919767" y="538008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919767" y="616355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1862742" y="538008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1862742" y="616355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753329" y="577060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8" idx="6"/>
            <a:endCxn id="40" idx="2"/>
          </p:cNvCxnSpPr>
          <p:nvPr/>
        </p:nvCxnSpPr>
        <p:spPr>
          <a:xfrm>
            <a:off x="1396285" y="5606538"/>
            <a:ext cx="4664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396285" y="6390003"/>
            <a:ext cx="4664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1334373" y="5770609"/>
            <a:ext cx="598153" cy="4592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3"/>
          </p:cNvCxnSpPr>
          <p:nvPr/>
        </p:nvCxnSpPr>
        <p:spPr>
          <a:xfrm flipV="1">
            <a:off x="1334373" y="5766664"/>
            <a:ext cx="598153" cy="4632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3"/>
          </p:cNvCxnSpPr>
          <p:nvPr/>
        </p:nvCxnSpPr>
        <p:spPr>
          <a:xfrm flipV="1">
            <a:off x="2339260" y="6157189"/>
            <a:ext cx="483853" cy="2189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>
            <a:off x="2339460" y="5577319"/>
            <a:ext cx="483653" cy="2596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93877" y="5812396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3 VS REST</a:t>
            </a:r>
            <a:endParaRPr lang="en-US" dirty="0"/>
          </a:p>
        </p:txBody>
      </p:sp>
      <p:sp>
        <p:nvSpPr>
          <p:cNvPr id="52" name="Flowchart: Connector 51"/>
          <p:cNvSpPr/>
          <p:nvPr/>
        </p:nvSpPr>
        <p:spPr>
          <a:xfrm>
            <a:off x="9716709" y="205022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9716709" y="283368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10607296" y="244074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61" idx="6"/>
            <a:endCxn id="52" idx="2"/>
          </p:cNvCxnSpPr>
          <p:nvPr/>
        </p:nvCxnSpPr>
        <p:spPr>
          <a:xfrm flipV="1">
            <a:off x="9250252" y="2276676"/>
            <a:ext cx="466457" cy="151230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2" idx="7"/>
          </p:cNvCxnSpPr>
          <p:nvPr/>
        </p:nvCxnSpPr>
        <p:spPr>
          <a:xfrm flipV="1">
            <a:off x="9180468" y="3060142"/>
            <a:ext cx="536241" cy="13521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6"/>
            <a:endCxn id="53" idx="1"/>
          </p:cNvCxnSpPr>
          <p:nvPr/>
        </p:nvCxnSpPr>
        <p:spPr>
          <a:xfrm flipV="1">
            <a:off x="9250252" y="2900015"/>
            <a:ext cx="536241" cy="8889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7"/>
            <a:endCxn id="52" idx="3"/>
          </p:cNvCxnSpPr>
          <p:nvPr/>
        </p:nvCxnSpPr>
        <p:spPr>
          <a:xfrm flipV="1">
            <a:off x="9180468" y="2436802"/>
            <a:ext cx="606025" cy="19755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3"/>
          </p:cNvCxnSpPr>
          <p:nvPr/>
        </p:nvCxnSpPr>
        <p:spPr>
          <a:xfrm flipV="1">
            <a:off x="10193227" y="2827327"/>
            <a:ext cx="483853" cy="21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4" idx="1"/>
          </p:cNvCxnSpPr>
          <p:nvPr/>
        </p:nvCxnSpPr>
        <p:spPr>
          <a:xfrm>
            <a:off x="10193427" y="2247457"/>
            <a:ext cx="483653" cy="259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8773734" y="356252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8773734" y="434599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9716709" y="356252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9716709" y="434599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10607296" y="395304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9250252" y="3788978"/>
            <a:ext cx="466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250252" y="4572443"/>
            <a:ext cx="466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4" idx="1"/>
          </p:cNvCxnSpPr>
          <p:nvPr/>
        </p:nvCxnSpPr>
        <p:spPr>
          <a:xfrm>
            <a:off x="9188340" y="3953049"/>
            <a:ext cx="598153" cy="45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3" idx="3"/>
          </p:cNvCxnSpPr>
          <p:nvPr/>
        </p:nvCxnSpPr>
        <p:spPr>
          <a:xfrm flipV="1">
            <a:off x="9188340" y="3949104"/>
            <a:ext cx="598153" cy="463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5" idx="3"/>
          </p:cNvCxnSpPr>
          <p:nvPr/>
        </p:nvCxnSpPr>
        <p:spPr>
          <a:xfrm flipV="1">
            <a:off x="10193227" y="4339629"/>
            <a:ext cx="483853" cy="21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5" idx="1"/>
          </p:cNvCxnSpPr>
          <p:nvPr/>
        </p:nvCxnSpPr>
        <p:spPr>
          <a:xfrm>
            <a:off x="10193427" y="3759759"/>
            <a:ext cx="483653" cy="259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9716709" y="506255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9716709" y="584602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10607296" y="545308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61" idx="5"/>
            <a:endCxn id="74" idx="2"/>
          </p:cNvCxnSpPr>
          <p:nvPr/>
        </p:nvCxnSpPr>
        <p:spPr>
          <a:xfrm>
            <a:off x="9180468" y="3949104"/>
            <a:ext cx="536241" cy="13399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2" idx="6"/>
          </p:cNvCxnSpPr>
          <p:nvPr/>
        </p:nvCxnSpPr>
        <p:spPr>
          <a:xfrm>
            <a:off x="9250252" y="4572444"/>
            <a:ext cx="466457" cy="15000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5"/>
            <a:endCxn id="75" idx="1"/>
          </p:cNvCxnSpPr>
          <p:nvPr/>
        </p:nvCxnSpPr>
        <p:spPr>
          <a:xfrm>
            <a:off x="9180468" y="3949104"/>
            <a:ext cx="606025" cy="19632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2" idx="6"/>
            <a:endCxn id="74" idx="3"/>
          </p:cNvCxnSpPr>
          <p:nvPr/>
        </p:nvCxnSpPr>
        <p:spPr>
          <a:xfrm>
            <a:off x="9250252" y="4572444"/>
            <a:ext cx="536241" cy="8766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6" idx="3"/>
          </p:cNvCxnSpPr>
          <p:nvPr/>
        </p:nvCxnSpPr>
        <p:spPr>
          <a:xfrm flipV="1">
            <a:off x="10193227" y="5839660"/>
            <a:ext cx="483853" cy="21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6" idx="1"/>
          </p:cNvCxnSpPr>
          <p:nvPr/>
        </p:nvCxnSpPr>
        <p:spPr>
          <a:xfrm>
            <a:off x="10193427" y="5259790"/>
            <a:ext cx="483653" cy="259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76" idx="1"/>
          </p:cNvCxnSpPr>
          <p:nvPr/>
        </p:nvCxnSpPr>
        <p:spPr>
          <a:xfrm>
            <a:off x="10193227" y="2276676"/>
            <a:ext cx="483853" cy="324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6"/>
            <a:endCxn id="65" idx="1"/>
          </p:cNvCxnSpPr>
          <p:nvPr/>
        </p:nvCxnSpPr>
        <p:spPr>
          <a:xfrm>
            <a:off x="10193227" y="2276676"/>
            <a:ext cx="483853" cy="174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3" idx="6"/>
            <a:endCxn id="76" idx="1"/>
          </p:cNvCxnSpPr>
          <p:nvPr/>
        </p:nvCxnSpPr>
        <p:spPr>
          <a:xfrm>
            <a:off x="10193227" y="3060142"/>
            <a:ext cx="483853" cy="245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3" idx="6"/>
            <a:endCxn id="65" idx="1"/>
          </p:cNvCxnSpPr>
          <p:nvPr/>
        </p:nvCxnSpPr>
        <p:spPr>
          <a:xfrm>
            <a:off x="10193227" y="3060142"/>
            <a:ext cx="483853" cy="959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6"/>
            <a:endCxn id="54" idx="3"/>
          </p:cNvCxnSpPr>
          <p:nvPr/>
        </p:nvCxnSpPr>
        <p:spPr>
          <a:xfrm flipV="1">
            <a:off x="10193227" y="2827327"/>
            <a:ext cx="483853" cy="961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6"/>
            <a:endCxn id="76" idx="1"/>
          </p:cNvCxnSpPr>
          <p:nvPr/>
        </p:nvCxnSpPr>
        <p:spPr>
          <a:xfrm>
            <a:off x="10193227" y="3788978"/>
            <a:ext cx="483853" cy="1730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4" idx="6"/>
            <a:endCxn id="65" idx="3"/>
          </p:cNvCxnSpPr>
          <p:nvPr/>
        </p:nvCxnSpPr>
        <p:spPr>
          <a:xfrm flipV="1">
            <a:off x="10193227" y="4339629"/>
            <a:ext cx="483853" cy="949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4" idx="6"/>
            <a:endCxn id="54" idx="3"/>
          </p:cNvCxnSpPr>
          <p:nvPr/>
        </p:nvCxnSpPr>
        <p:spPr>
          <a:xfrm flipV="1">
            <a:off x="10193227" y="2827327"/>
            <a:ext cx="483853" cy="1745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6"/>
            <a:endCxn id="54" idx="3"/>
          </p:cNvCxnSpPr>
          <p:nvPr/>
        </p:nvCxnSpPr>
        <p:spPr>
          <a:xfrm flipV="1">
            <a:off x="10193227" y="2827327"/>
            <a:ext cx="483853" cy="2461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4" idx="6"/>
          </p:cNvCxnSpPr>
          <p:nvPr/>
        </p:nvCxnSpPr>
        <p:spPr>
          <a:xfrm>
            <a:off x="10193227" y="4572444"/>
            <a:ext cx="414069" cy="902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5" idx="6"/>
            <a:endCxn id="65" idx="3"/>
          </p:cNvCxnSpPr>
          <p:nvPr/>
        </p:nvCxnSpPr>
        <p:spPr>
          <a:xfrm flipV="1">
            <a:off x="10193227" y="4339629"/>
            <a:ext cx="483853" cy="1732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6"/>
            <a:endCxn id="54" idx="3"/>
          </p:cNvCxnSpPr>
          <p:nvPr/>
        </p:nvCxnSpPr>
        <p:spPr>
          <a:xfrm flipV="1">
            <a:off x="10193227" y="2827327"/>
            <a:ext cx="483853" cy="324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Arrow 128"/>
          <p:cNvSpPr/>
          <p:nvPr/>
        </p:nvSpPr>
        <p:spPr>
          <a:xfrm>
            <a:off x="5691140" y="2802012"/>
            <a:ext cx="2305319" cy="286606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 WEIGHTS TO LARGER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CHILD SPECIALIZATION: BY CLASS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70434" y="6488668"/>
            <a:ext cx="250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*Note: Biases not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2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VIRGIN LAYERS</a:t>
            </a:r>
            <a:endParaRPr lang="en-US" dirty="0"/>
          </a:p>
        </p:txBody>
      </p:sp>
      <p:sp>
        <p:nvSpPr>
          <p:cNvPr id="220" name="Flowchart: Connector 219"/>
          <p:cNvSpPr/>
          <p:nvPr/>
        </p:nvSpPr>
        <p:spPr>
          <a:xfrm>
            <a:off x="2571727" y="233407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Flowchart: Connector 220"/>
          <p:cNvSpPr/>
          <p:nvPr/>
        </p:nvSpPr>
        <p:spPr>
          <a:xfrm>
            <a:off x="2571727" y="306709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Connector 221"/>
          <p:cNvSpPr/>
          <p:nvPr/>
        </p:nvSpPr>
        <p:spPr>
          <a:xfrm>
            <a:off x="3492995" y="424527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Connector 222"/>
          <p:cNvSpPr/>
          <p:nvPr/>
        </p:nvSpPr>
        <p:spPr>
          <a:xfrm>
            <a:off x="3492995" y="350522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/>
          <p:cNvSpPr/>
          <p:nvPr/>
        </p:nvSpPr>
        <p:spPr>
          <a:xfrm>
            <a:off x="1701973" y="2720656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/>
          <p:cNvCxnSpPr>
            <a:stCxn id="221" idx="5"/>
            <a:endCxn id="222" idx="1"/>
          </p:cNvCxnSpPr>
          <p:nvPr/>
        </p:nvCxnSpPr>
        <p:spPr>
          <a:xfrm>
            <a:off x="2978461" y="3453677"/>
            <a:ext cx="584318" cy="8579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4" idx="7"/>
            <a:endCxn id="220" idx="2"/>
          </p:cNvCxnSpPr>
          <p:nvPr/>
        </p:nvCxnSpPr>
        <p:spPr>
          <a:xfrm flipV="1">
            <a:off x="2070355" y="2560530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24" idx="5"/>
            <a:endCxn id="221" idx="2"/>
          </p:cNvCxnSpPr>
          <p:nvPr/>
        </p:nvCxnSpPr>
        <p:spPr>
          <a:xfrm>
            <a:off x="2070355" y="3107236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0" idx="6"/>
            <a:endCxn id="223" idx="1"/>
          </p:cNvCxnSpPr>
          <p:nvPr/>
        </p:nvCxnSpPr>
        <p:spPr>
          <a:xfrm>
            <a:off x="3048245" y="2560530"/>
            <a:ext cx="514534" cy="1011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6"/>
            <a:endCxn id="223" idx="2"/>
          </p:cNvCxnSpPr>
          <p:nvPr/>
        </p:nvCxnSpPr>
        <p:spPr>
          <a:xfrm>
            <a:off x="3048245" y="3293551"/>
            <a:ext cx="444750" cy="438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0" idx="5"/>
            <a:endCxn id="222" idx="1"/>
          </p:cNvCxnSpPr>
          <p:nvPr/>
        </p:nvCxnSpPr>
        <p:spPr>
          <a:xfrm>
            <a:off x="2978461" y="2720656"/>
            <a:ext cx="584318" cy="1590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owchart: Connector 230"/>
          <p:cNvSpPr/>
          <p:nvPr/>
        </p:nvSpPr>
        <p:spPr>
          <a:xfrm>
            <a:off x="3492995" y="272065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>
            <a:stCxn id="221" idx="7"/>
            <a:endCxn id="231" idx="3"/>
          </p:cNvCxnSpPr>
          <p:nvPr/>
        </p:nvCxnSpPr>
        <p:spPr>
          <a:xfrm flipV="1">
            <a:off x="2978461" y="3107236"/>
            <a:ext cx="584318" cy="2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20" idx="7"/>
            <a:endCxn id="231" idx="1"/>
          </p:cNvCxnSpPr>
          <p:nvPr/>
        </p:nvCxnSpPr>
        <p:spPr>
          <a:xfrm>
            <a:off x="2978461" y="2400403"/>
            <a:ext cx="584318" cy="3865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Connector 233"/>
          <p:cNvSpPr/>
          <p:nvPr/>
        </p:nvSpPr>
        <p:spPr>
          <a:xfrm>
            <a:off x="2571727" y="387527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Flowchart: Connector 234"/>
          <p:cNvSpPr/>
          <p:nvPr/>
        </p:nvSpPr>
        <p:spPr>
          <a:xfrm>
            <a:off x="2571727" y="460829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lowchart: Connector 237"/>
          <p:cNvSpPr/>
          <p:nvPr/>
        </p:nvSpPr>
        <p:spPr>
          <a:xfrm>
            <a:off x="1701973" y="4261854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/>
          <p:cNvCxnSpPr>
            <a:stCxn id="235" idx="5"/>
            <a:endCxn id="222" idx="3"/>
          </p:cNvCxnSpPr>
          <p:nvPr/>
        </p:nvCxnSpPr>
        <p:spPr>
          <a:xfrm flipV="1">
            <a:off x="2978461" y="4631855"/>
            <a:ext cx="584318" cy="36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8" idx="7"/>
            <a:endCxn id="234" idx="2"/>
          </p:cNvCxnSpPr>
          <p:nvPr/>
        </p:nvCxnSpPr>
        <p:spPr>
          <a:xfrm flipV="1">
            <a:off x="2070355" y="4101728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38" idx="5"/>
            <a:endCxn id="235" idx="2"/>
          </p:cNvCxnSpPr>
          <p:nvPr/>
        </p:nvCxnSpPr>
        <p:spPr>
          <a:xfrm>
            <a:off x="2070355" y="4648434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4" idx="6"/>
            <a:endCxn id="223" idx="2"/>
          </p:cNvCxnSpPr>
          <p:nvPr/>
        </p:nvCxnSpPr>
        <p:spPr>
          <a:xfrm flipV="1">
            <a:off x="3048245" y="3731677"/>
            <a:ext cx="444750" cy="37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5" idx="6"/>
            <a:endCxn id="223" idx="3"/>
          </p:cNvCxnSpPr>
          <p:nvPr/>
        </p:nvCxnSpPr>
        <p:spPr>
          <a:xfrm flipV="1">
            <a:off x="3048245" y="3891803"/>
            <a:ext cx="514534" cy="942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34" idx="5"/>
            <a:endCxn id="222" idx="2"/>
          </p:cNvCxnSpPr>
          <p:nvPr/>
        </p:nvCxnSpPr>
        <p:spPr>
          <a:xfrm>
            <a:off x="2978461" y="4261854"/>
            <a:ext cx="514534" cy="20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35" idx="7"/>
          </p:cNvCxnSpPr>
          <p:nvPr/>
        </p:nvCxnSpPr>
        <p:spPr>
          <a:xfrm flipV="1">
            <a:off x="2978461" y="3133424"/>
            <a:ext cx="571156" cy="154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4" idx="7"/>
            <a:endCxn id="231" idx="3"/>
          </p:cNvCxnSpPr>
          <p:nvPr/>
        </p:nvCxnSpPr>
        <p:spPr>
          <a:xfrm flipV="1">
            <a:off x="2978461" y="3107236"/>
            <a:ext cx="584318" cy="83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/>
          <p:cNvSpPr/>
          <p:nvPr/>
        </p:nvSpPr>
        <p:spPr>
          <a:xfrm>
            <a:off x="8171891" y="231754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8171891" y="305056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9093159" y="422874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9093159" y="348869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7302137" y="2704127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4" idx="5"/>
            <a:endCxn id="65" idx="1"/>
          </p:cNvCxnSpPr>
          <p:nvPr/>
        </p:nvCxnSpPr>
        <p:spPr>
          <a:xfrm>
            <a:off x="8578625" y="3437148"/>
            <a:ext cx="584318" cy="8579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7" idx="7"/>
            <a:endCxn id="63" idx="2"/>
          </p:cNvCxnSpPr>
          <p:nvPr/>
        </p:nvCxnSpPr>
        <p:spPr>
          <a:xfrm flipV="1">
            <a:off x="7670519" y="2544001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5"/>
            <a:endCxn id="64" idx="2"/>
          </p:cNvCxnSpPr>
          <p:nvPr/>
        </p:nvCxnSpPr>
        <p:spPr>
          <a:xfrm>
            <a:off x="7670519" y="3090707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6" idx="1"/>
          </p:cNvCxnSpPr>
          <p:nvPr/>
        </p:nvCxnSpPr>
        <p:spPr>
          <a:xfrm>
            <a:off x="8648409" y="2544001"/>
            <a:ext cx="514534" cy="1011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6"/>
            <a:endCxn id="66" idx="2"/>
          </p:cNvCxnSpPr>
          <p:nvPr/>
        </p:nvCxnSpPr>
        <p:spPr>
          <a:xfrm>
            <a:off x="8648409" y="3277022"/>
            <a:ext cx="444750" cy="438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5"/>
            <a:endCxn id="65" idx="1"/>
          </p:cNvCxnSpPr>
          <p:nvPr/>
        </p:nvCxnSpPr>
        <p:spPr>
          <a:xfrm>
            <a:off x="8578625" y="2704127"/>
            <a:ext cx="584318" cy="1590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9093159" y="270412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4" idx="7"/>
            <a:endCxn id="74" idx="3"/>
          </p:cNvCxnSpPr>
          <p:nvPr/>
        </p:nvCxnSpPr>
        <p:spPr>
          <a:xfrm flipV="1">
            <a:off x="8578625" y="3090707"/>
            <a:ext cx="584318" cy="2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3" idx="7"/>
            <a:endCxn id="74" idx="1"/>
          </p:cNvCxnSpPr>
          <p:nvPr/>
        </p:nvCxnSpPr>
        <p:spPr>
          <a:xfrm>
            <a:off x="8578625" y="2383874"/>
            <a:ext cx="584318" cy="3865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/>
          <p:cNvSpPr/>
          <p:nvPr/>
        </p:nvSpPr>
        <p:spPr>
          <a:xfrm>
            <a:off x="8171891" y="385874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Flowchart: Connector 77"/>
          <p:cNvSpPr/>
          <p:nvPr/>
        </p:nvSpPr>
        <p:spPr>
          <a:xfrm>
            <a:off x="8171891" y="459176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7302137" y="4245325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8" idx="5"/>
            <a:endCxn id="65" idx="3"/>
          </p:cNvCxnSpPr>
          <p:nvPr/>
        </p:nvCxnSpPr>
        <p:spPr>
          <a:xfrm flipV="1">
            <a:off x="8578625" y="4615326"/>
            <a:ext cx="584318" cy="36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7"/>
            <a:endCxn id="77" idx="2"/>
          </p:cNvCxnSpPr>
          <p:nvPr/>
        </p:nvCxnSpPr>
        <p:spPr>
          <a:xfrm flipV="1">
            <a:off x="7670519" y="4085199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5"/>
            <a:endCxn id="78" idx="2"/>
          </p:cNvCxnSpPr>
          <p:nvPr/>
        </p:nvCxnSpPr>
        <p:spPr>
          <a:xfrm>
            <a:off x="7670519" y="4631905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6"/>
            <a:endCxn id="66" idx="2"/>
          </p:cNvCxnSpPr>
          <p:nvPr/>
        </p:nvCxnSpPr>
        <p:spPr>
          <a:xfrm flipV="1">
            <a:off x="8648409" y="3715148"/>
            <a:ext cx="444750" cy="37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66" idx="3"/>
          </p:cNvCxnSpPr>
          <p:nvPr/>
        </p:nvCxnSpPr>
        <p:spPr>
          <a:xfrm flipV="1">
            <a:off x="8648409" y="3875274"/>
            <a:ext cx="514534" cy="942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5"/>
            <a:endCxn id="65" idx="2"/>
          </p:cNvCxnSpPr>
          <p:nvPr/>
        </p:nvCxnSpPr>
        <p:spPr>
          <a:xfrm>
            <a:off x="8578625" y="4245325"/>
            <a:ext cx="514534" cy="20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</p:cNvCxnSpPr>
          <p:nvPr/>
        </p:nvCxnSpPr>
        <p:spPr>
          <a:xfrm flipV="1">
            <a:off x="8578625" y="3116895"/>
            <a:ext cx="571156" cy="154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7"/>
            <a:endCxn id="74" idx="3"/>
          </p:cNvCxnSpPr>
          <p:nvPr/>
        </p:nvCxnSpPr>
        <p:spPr>
          <a:xfrm flipV="1">
            <a:off x="8578625" y="3090707"/>
            <a:ext cx="584318" cy="83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10007845" y="422927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10007845" y="348922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10007845" y="270465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66" idx="5"/>
            <a:endCxn id="88" idx="1"/>
          </p:cNvCxnSpPr>
          <p:nvPr/>
        </p:nvCxnSpPr>
        <p:spPr>
          <a:xfrm>
            <a:off x="9499893" y="3875274"/>
            <a:ext cx="577736" cy="42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6" idx="7"/>
            <a:endCxn id="90" idx="3"/>
          </p:cNvCxnSpPr>
          <p:nvPr/>
        </p:nvCxnSpPr>
        <p:spPr>
          <a:xfrm flipV="1">
            <a:off x="9499893" y="3091235"/>
            <a:ext cx="577736" cy="4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9" idx="1"/>
          </p:cNvCxnSpPr>
          <p:nvPr/>
        </p:nvCxnSpPr>
        <p:spPr>
          <a:xfrm>
            <a:off x="9499893" y="3090707"/>
            <a:ext cx="577736" cy="46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7"/>
            <a:endCxn id="90" idx="3"/>
          </p:cNvCxnSpPr>
          <p:nvPr/>
        </p:nvCxnSpPr>
        <p:spPr>
          <a:xfrm flipV="1">
            <a:off x="9499893" y="3091235"/>
            <a:ext cx="577736" cy="120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7"/>
            <a:endCxn id="89" idx="3"/>
          </p:cNvCxnSpPr>
          <p:nvPr/>
        </p:nvCxnSpPr>
        <p:spPr>
          <a:xfrm flipV="1">
            <a:off x="9499893" y="3875802"/>
            <a:ext cx="577736" cy="41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88" idx="2"/>
          </p:cNvCxnSpPr>
          <p:nvPr/>
        </p:nvCxnSpPr>
        <p:spPr>
          <a:xfrm>
            <a:off x="9569677" y="4455200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576259" y="3714619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569677" y="2906212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5"/>
            <a:endCxn id="88" idx="1"/>
          </p:cNvCxnSpPr>
          <p:nvPr/>
        </p:nvCxnSpPr>
        <p:spPr>
          <a:xfrm>
            <a:off x="9499893" y="3090707"/>
            <a:ext cx="577736" cy="120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880232" y="1623950"/>
            <a:ext cx="2051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 VIRGIN LAYER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956129" y="1621516"/>
            <a:ext cx="217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ONE VIRGIN LAYER</a:t>
            </a:r>
            <a:endParaRPr 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981219" y="5327379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043707" y="5335074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121" name="Right Arrow 120"/>
          <p:cNvSpPr/>
          <p:nvPr/>
        </p:nvSpPr>
        <p:spPr>
          <a:xfrm>
            <a:off x="2623275" y="5400337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100455" y="5335073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162943" y="5342768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124" name="Right Arrow 123"/>
          <p:cNvSpPr/>
          <p:nvPr/>
        </p:nvSpPr>
        <p:spPr>
          <a:xfrm>
            <a:off x="8742511" y="5408031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STRIPPING LAYERS</a:t>
            </a:r>
            <a:endParaRPr lang="en-US" dirty="0"/>
          </a:p>
        </p:txBody>
      </p:sp>
      <p:sp>
        <p:nvSpPr>
          <p:cNvPr id="63" name="Flowchart: Connector 62"/>
          <p:cNvSpPr/>
          <p:nvPr/>
        </p:nvSpPr>
        <p:spPr>
          <a:xfrm>
            <a:off x="8171891" y="231754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8171891" y="305056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9093159" y="422874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9093159" y="348869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7302137" y="2704127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4" idx="5"/>
            <a:endCxn id="65" idx="1"/>
          </p:cNvCxnSpPr>
          <p:nvPr/>
        </p:nvCxnSpPr>
        <p:spPr>
          <a:xfrm>
            <a:off x="8578625" y="3437148"/>
            <a:ext cx="584318" cy="85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7" idx="7"/>
            <a:endCxn id="63" idx="2"/>
          </p:cNvCxnSpPr>
          <p:nvPr/>
        </p:nvCxnSpPr>
        <p:spPr>
          <a:xfrm flipV="1">
            <a:off x="7670519" y="2544001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5"/>
            <a:endCxn id="64" idx="2"/>
          </p:cNvCxnSpPr>
          <p:nvPr/>
        </p:nvCxnSpPr>
        <p:spPr>
          <a:xfrm>
            <a:off x="7670519" y="3090707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6" idx="1"/>
          </p:cNvCxnSpPr>
          <p:nvPr/>
        </p:nvCxnSpPr>
        <p:spPr>
          <a:xfrm>
            <a:off x="8648409" y="2544001"/>
            <a:ext cx="514534" cy="101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6"/>
            <a:endCxn id="66" idx="2"/>
          </p:cNvCxnSpPr>
          <p:nvPr/>
        </p:nvCxnSpPr>
        <p:spPr>
          <a:xfrm>
            <a:off x="8648409" y="3277022"/>
            <a:ext cx="444750" cy="43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5"/>
            <a:endCxn id="65" idx="1"/>
          </p:cNvCxnSpPr>
          <p:nvPr/>
        </p:nvCxnSpPr>
        <p:spPr>
          <a:xfrm>
            <a:off x="8578625" y="2704127"/>
            <a:ext cx="584318" cy="159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9093159" y="270412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4" idx="7"/>
            <a:endCxn id="74" idx="3"/>
          </p:cNvCxnSpPr>
          <p:nvPr/>
        </p:nvCxnSpPr>
        <p:spPr>
          <a:xfrm flipV="1">
            <a:off x="8578625" y="3090707"/>
            <a:ext cx="584318" cy="26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3" idx="7"/>
            <a:endCxn id="74" idx="1"/>
          </p:cNvCxnSpPr>
          <p:nvPr/>
        </p:nvCxnSpPr>
        <p:spPr>
          <a:xfrm>
            <a:off x="8578625" y="2383874"/>
            <a:ext cx="584318" cy="3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/>
          <p:cNvSpPr/>
          <p:nvPr/>
        </p:nvSpPr>
        <p:spPr>
          <a:xfrm>
            <a:off x="8171891" y="385874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Flowchart: Connector 77"/>
          <p:cNvSpPr/>
          <p:nvPr/>
        </p:nvSpPr>
        <p:spPr>
          <a:xfrm>
            <a:off x="8171891" y="459176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7302137" y="4245325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8" idx="5"/>
            <a:endCxn id="65" idx="3"/>
          </p:cNvCxnSpPr>
          <p:nvPr/>
        </p:nvCxnSpPr>
        <p:spPr>
          <a:xfrm flipV="1">
            <a:off x="8578625" y="4615326"/>
            <a:ext cx="584318" cy="363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7"/>
            <a:endCxn id="77" idx="2"/>
          </p:cNvCxnSpPr>
          <p:nvPr/>
        </p:nvCxnSpPr>
        <p:spPr>
          <a:xfrm flipV="1">
            <a:off x="7670519" y="4085199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5"/>
            <a:endCxn id="78" idx="2"/>
          </p:cNvCxnSpPr>
          <p:nvPr/>
        </p:nvCxnSpPr>
        <p:spPr>
          <a:xfrm>
            <a:off x="7670519" y="4631905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6"/>
            <a:endCxn id="66" idx="2"/>
          </p:cNvCxnSpPr>
          <p:nvPr/>
        </p:nvCxnSpPr>
        <p:spPr>
          <a:xfrm flipV="1">
            <a:off x="8648409" y="3715148"/>
            <a:ext cx="444750" cy="37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66" idx="3"/>
          </p:cNvCxnSpPr>
          <p:nvPr/>
        </p:nvCxnSpPr>
        <p:spPr>
          <a:xfrm flipV="1">
            <a:off x="8648409" y="3875274"/>
            <a:ext cx="514534" cy="942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5"/>
            <a:endCxn id="65" idx="2"/>
          </p:cNvCxnSpPr>
          <p:nvPr/>
        </p:nvCxnSpPr>
        <p:spPr>
          <a:xfrm>
            <a:off x="8578625" y="4245325"/>
            <a:ext cx="514534" cy="20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</p:cNvCxnSpPr>
          <p:nvPr/>
        </p:nvCxnSpPr>
        <p:spPr>
          <a:xfrm flipV="1">
            <a:off x="8578625" y="3116895"/>
            <a:ext cx="571156" cy="154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7"/>
            <a:endCxn id="74" idx="3"/>
          </p:cNvCxnSpPr>
          <p:nvPr/>
        </p:nvCxnSpPr>
        <p:spPr>
          <a:xfrm flipV="1">
            <a:off x="8578625" y="3090707"/>
            <a:ext cx="584318" cy="834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10007845" y="422927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10007845" y="348922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10007845" y="270465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66" idx="5"/>
            <a:endCxn id="88" idx="1"/>
          </p:cNvCxnSpPr>
          <p:nvPr/>
        </p:nvCxnSpPr>
        <p:spPr>
          <a:xfrm>
            <a:off x="9499893" y="3875274"/>
            <a:ext cx="577736" cy="42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6" idx="7"/>
            <a:endCxn id="90" idx="3"/>
          </p:cNvCxnSpPr>
          <p:nvPr/>
        </p:nvCxnSpPr>
        <p:spPr>
          <a:xfrm flipV="1">
            <a:off x="9499893" y="3091235"/>
            <a:ext cx="577736" cy="4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9" idx="1"/>
          </p:cNvCxnSpPr>
          <p:nvPr/>
        </p:nvCxnSpPr>
        <p:spPr>
          <a:xfrm>
            <a:off x="9499893" y="3090707"/>
            <a:ext cx="577736" cy="46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7"/>
            <a:endCxn id="90" idx="3"/>
          </p:cNvCxnSpPr>
          <p:nvPr/>
        </p:nvCxnSpPr>
        <p:spPr>
          <a:xfrm flipV="1">
            <a:off x="9499893" y="3091235"/>
            <a:ext cx="577736" cy="120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7"/>
            <a:endCxn id="89" idx="3"/>
          </p:cNvCxnSpPr>
          <p:nvPr/>
        </p:nvCxnSpPr>
        <p:spPr>
          <a:xfrm flipV="1">
            <a:off x="9499893" y="3875802"/>
            <a:ext cx="577736" cy="41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88" idx="2"/>
          </p:cNvCxnSpPr>
          <p:nvPr/>
        </p:nvCxnSpPr>
        <p:spPr>
          <a:xfrm>
            <a:off x="9569677" y="4455200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576259" y="3714619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569677" y="2906212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5"/>
            <a:endCxn id="88" idx="1"/>
          </p:cNvCxnSpPr>
          <p:nvPr/>
        </p:nvCxnSpPr>
        <p:spPr>
          <a:xfrm>
            <a:off x="9499893" y="3090707"/>
            <a:ext cx="577736" cy="120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985757" y="1624177"/>
            <a:ext cx="17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 STRIPPING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956129" y="1621516"/>
            <a:ext cx="1317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STRIPPING</a:t>
            </a:r>
            <a:endParaRPr 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67798" y="5261444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2830286" y="5269139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99" name="Right Arrow 98"/>
          <p:cNvSpPr/>
          <p:nvPr/>
        </p:nvSpPr>
        <p:spPr>
          <a:xfrm>
            <a:off x="2409854" y="5334402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064299" y="5173544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126787" y="5181239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104" name="Right Arrow 103"/>
          <p:cNvSpPr/>
          <p:nvPr/>
        </p:nvSpPr>
        <p:spPr>
          <a:xfrm>
            <a:off x="8706355" y="5246502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/>
          <p:cNvSpPr/>
          <p:nvPr/>
        </p:nvSpPr>
        <p:spPr>
          <a:xfrm>
            <a:off x="2090917" y="231754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Flowchart: Connector 145"/>
          <p:cNvSpPr/>
          <p:nvPr/>
        </p:nvSpPr>
        <p:spPr>
          <a:xfrm>
            <a:off x="2090917" y="305056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/>
          <p:cNvSpPr/>
          <p:nvPr/>
        </p:nvSpPr>
        <p:spPr>
          <a:xfrm>
            <a:off x="3012185" y="422874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3012185" y="348869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/>
          <p:cNvSpPr/>
          <p:nvPr/>
        </p:nvSpPr>
        <p:spPr>
          <a:xfrm>
            <a:off x="1221163" y="2704127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146" idx="5"/>
            <a:endCxn id="147" idx="1"/>
          </p:cNvCxnSpPr>
          <p:nvPr/>
        </p:nvCxnSpPr>
        <p:spPr>
          <a:xfrm>
            <a:off x="2497651" y="3437148"/>
            <a:ext cx="584318" cy="8579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9" idx="7"/>
            <a:endCxn id="145" idx="2"/>
          </p:cNvCxnSpPr>
          <p:nvPr/>
        </p:nvCxnSpPr>
        <p:spPr>
          <a:xfrm flipV="1">
            <a:off x="1589545" y="2544001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9" idx="5"/>
            <a:endCxn id="146" idx="2"/>
          </p:cNvCxnSpPr>
          <p:nvPr/>
        </p:nvCxnSpPr>
        <p:spPr>
          <a:xfrm>
            <a:off x="1589545" y="3090707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5" idx="6"/>
            <a:endCxn id="148" idx="1"/>
          </p:cNvCxnSpPr>
          <p:nvPr/>
        </p:nvCxnSpPr>
        <p:spPr>
          <a:xfrm>
            <a:off x="2567435" y="2544001"/>
            <a:ext cx="514534" cy="1011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6" idx="6"/>
            <a:endCxn id="148" idx="2"/>
          </p:cNvCxnSpPr>
          <p:nvPr/>
        </p:nvCxnSpPr>
        <p:spPr>
          <a:xfrm>
            <a:off x="2567435" y="3277022"/>
            <a:ext cx="444750" cy="438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5" idx="5"/>
            <a:endCxn id="147" idx="1"/>
          </p:cNvCxnSpPr>
          <p:nvPr/>
        </p:nvCxnSpPr>
        <p:spPr>
          <a:xfrm>
            <a:off x="2497651" y="2704127"/>
            <a:ext cx="584318" cy="1590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Connector 155"/>
          <p:cNvSpPr/>
          <p:nvPr/>
        </p:nvSpPr>
        <p:spPr>
          <a:xfrm>
            <a:off x="3012185" y="270412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stCxn id="146" idx="7"/>
            <a:endCxn id="156" idx="3"/>
          </p:cNvCxnSpPr>
          <p:nvPr/>
        </p:nvCxnSpPr>
        <p:spPr>
          <a:xfrm flipV="1">
            <a:off x="2497651" y="3090707"/>
            <a:ext cx="584318" cy="2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7"/>
            <a:endCxn id="156" idx="1"/>
          </p:cNvCxnSpPr>
          <p:nvPr/>
        </p:nvCxnSpPr>
        <p:spPr>
          <a:xfrm>
            <a:off x="2497651" y="2383874"/>
            <a:ext cx="584318" cy="3865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/>
          <p:cNvSpPr/>
          <p:nvPr/>
        </p:nvSpPr>
        <p:spPr>
          <a:xfrm>
            <a:off x="2090917" y="385874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Flowchart: Connector 159"/>
          <p:cNvSpPr/>
          <p:nvPr/>
        </p:nvSpPr>
        <p:spPr>
          <a:xfrm>
            <a:off x="2090917" y="459176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/>
          <p:cNvSpPr/>
          <p:nvPr/>
        </p:nvSpPr>
        <p:spPr>
          <a:xfrm>
            <a:off x="1221163" y="4245325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60" idx="5"/>
            <a:endCxn id="147" idx="3"/>
          </p:cNvCxnSpPr>
          <p:nvPr/>
        </p:nvCxnSpPr>
        <p:spPr>
          <a:xfrm flipV="1">
            <a:off x="2497651" y="4615326"/>
            <a:ext cx="584318" cy="36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1" idx="7"/>
            <a:endCxn id="159" idx="2"/>
          </p:cNvCxnSpPr>
          <p:nvPr/>
        </p:nvCxnSpPr>
        <p:spPr>
          <a:xfrm flipV="1">
            <a:off x="1589545" y="4085199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1" idx="5"/>
            <a:endCxn id="160" idx="2"/>
          </p:cNvCxnSpPr>
          <p:nvPr/>
        </p:nvCxnSpPr>
        <p:spPr>
          <a:xfrm>
            <a:off x="1589545" y="4631905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9" idx="6"/>
            <a:endCxn id="148" idx="2"/>
          </p:cNvCxnSpPr>
          <p:nvPr/>
        </p:nvCxnSpPr>
        <p:spPr>
          <a:xfrm flipV="1">
            <a:off x="2567435" y="3715148"/>
            <a:ext cx="444750" cy="37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0" idx="6"/>
            <a:endCxn id="148" idx="3"/>
          </p:cNvCxnSpPr>
          <p:nvPr/>
        </p:nvCxnSpPr>
        <p:spPr>
          <a:xfrm flipV="1">
            <a:off x="2567435" y="3875274"/>
            <a:ext cx="514534" cy="942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9" idx="5"/>
            <a:endCxn id="147" idx="2"/>
          </p:cNvCxnSpPr>
          <p:nvPr/>
        </p:nvCxnSpPr>
        <p:spPr>
          <a:xfrm>
            <a:off x="2497651" y="4245325"/>
            <a:ext cx="514534" cy="20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7"/>
          </p:cNvCxnSpPr>
          <p:nvPr/>
        </p:nvCxnSpPr>
        <p:spPr>
          <a:xfrm flipV="1">
            <a:off x="2497651" y="3116895"/>
            <a:ext cx="571156" cy="154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9" idx="7"/>
            <a:endCxn id="156" idx="3"/>
          </p:cNvCxnSpPr>
          <p:nvPr/>
        </p:nvCxnSpPr>
        <p:spPr>
          <a:xfrm flipV="1">
            <a:off x="2497651" y="3090707"/>
            <a:ext cx="584318" cy="83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Connector 169"/>
          <p:cNvSpPr/>
          <p:nvPr/>
        </p:nvSpPr>
        <p:spPr>
          <a:xfrm>
            <a:off x="3926871" y="422927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/>
          <p:cNvSpPr/>
          <p:nvPr/>
        </p:nvSpPr>
        <p:spPr>
          <a:xfrm>
            <a:off x="3926871" y="348922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/>
          <p:cNvSpPr/>
          <p:nvPr/>
        </p:nvSpPr>
        <p:spPr>
          <a:xfrm>
            <a:off x="3926871" y="270465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/>
          <p:cNvCxnSpPr>
            <a:stCxn id="148" idx="5"/>
            <a:endCxn id="170" idx="1"/>
          </p:cNvCxnSpPr>
          <p:nvPr/>
        </p:nvCxnSpPr>
        <p:spPr>
          <a:xfrm>
            <a:off x="3418919" y="3875274"/>
            <a:ext cx="577736" cy="42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8" idx="7"/>
            <a:endCxn id="172" idx="3"/>
          </p:cNvCxnSpPr>
          <p:nvPr/>
        </p:nvCxnSpPr>
        <p:spPr>
          <a:xfrm flipV="1">
            <a:off x="3418919" y="3091235"/>
            <a:ext cx="577736" cy="4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6" idx="5"/>
            <a:endCxn id="171" idx="1"/>
          </p:cNvCxnSpPr>
          <p:nvPr/>
        </p:nvCxnSpPr>
        <p:spPr>
          <a:xfrm>
            <a:off x="3418919" y="3090707"/>
            <a:ext cx="577736" cy="46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7" idx="7"/>
            <a:endCxn id="172" idx="3"/>
          </p:cNvCxnSpPr>
          <p:nvPr/>
        </p:nvCxnSpPr>
        <p:spPr>
          <a:xfrm flipV="1">
            <a:off x="3418919" y="3091235"/>
            <a:ext cx="577736" cy="120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47" idx="7"/>
            <a:endCxn id="171" idx="3"/>
          </p:cNvCxnSpPr>
          <p:nvPr/>
        </p:nvCxnSpPr>
        <p:spPr>
          <a:xfrm flipV="1">
            <a:off x="3418919" y="3875802"/>
            <a:ext cx="577736" cy="41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47" idx="6"/>
            <a:endCxn id="170" idx="2"/>
          </p:cNvCxnSpPr>
          <p:nvPr/>
        </p:nvCxnSpPr>
        <p:spPr>
          <a:xfrm>
            <a:off x="3488703" y="4455200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495285" y="3714619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3488703" y="2906212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6" idx="5"/>
            <a:endCxn id="170" idx="1"/>
          </p:cNvCxnSpPr>
          <p:nvPr/>
        </p:nvCxnSpPr>
        <p:spPr>
          <a:xfrm>
            <a:off x="3418919" y="3090707"/>
            <a:ext cx="577736" cy="120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0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90952" y="6177615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953440" y="6185310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25" name="Right Arrow 24"/>
          <p:cNvSpPr/>
          <p:nvPr/>
        </p:nvSpPr>
        <p:spPr>
          <a:xfrm>
            <a:off x="2533008" y="6250573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itle 1"/>
          <p:cNvSpPr>
            <a:spLocks noGrp="1"/>
          </p:cNvSpPr>
          <p:nvPr>
            <p:ph type="title"/>
          </p:nvPr>
        </p:nvSpPr>
        <p:spPr>
          <a:xfrm>
            <a:off x="838200" y="8211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MUTABILITY OF CHILD WEIGHTS/BIASES</a:t>
            </a:r>
            <a:endParaRPr lang="en-US" dirty="0"/>
          </a:p>
        </p:txBody>
      </p:sp>
      <p:sp>
        <p:nvSpPr>
          <p:cNvPr id="63" name="Flowchart: Connector 62"/>
          <p:cNvSpPr/>
          <p:nvPr/>
        </p:nvSpPr>
        <p:spPr>
          <a:xfrm>
            <a:off x="8054365" y="320470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8054365" y="393772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8975633" y="511589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8975633" y="437584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7184611" y="3591280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4" idx="5"/>
            <a:endCxn id="65" idx="1"/>
          </p:cNvCxnSpPr>
          <p:nvPr/>
        </p:nvCxnSpPr>
        <p:spPr>
          <a:xfrm>
            <a:off x="8461099" y="4324301"/>
            <a:ext cx="584318" cy="8579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7" idx="7"/>
            <a:endCxn id="63" idx="2"/>
          </p:cNvCxnSpPr>
          <p:nvPr/>
        </p:nvCxnSpPr>
        <p:spPr>
          <a:xfrm flipV="1">
            <a:off x="7552993" y="3431154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5"/>
            <a:endCxn id="64" idx="2"/>
          </p:cNvCxnSpPr>
          <p:nvPr/>
        </p:nvCxnSpPr>
        <p:spPr>
          <a:xfrm>
            <a:off x="7552993" y="3977860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6" idx="1"/>
          </p:cNvCxnSpPr>
          <p:nvPr/>
        </p:nvCxnSpPr>
        <p:spPr>
          <a:xfrm>
            <a:off x="8530883" y="3431154"/>
            <a:ext cx="514534" cy="1011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6"/>
            <a:endCxn id="66" idx="2"/>
          </p:cNvCxnSpPr>
          <p:nvPr/>
        </p:nvCxnSpPr>
        <p:spPr>
          <a:xfrm>
            <a:off x="8530883" y="4164175"/>
            <a:ext cx="444750" cy="438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5"/>
            <a:endCxn id="65" idx="1"/>
          </p:cNvCxnSpPr>
          <p:nvPr/>
        </p:nvCxnSpPr>
        <p:spPr>
          <a:xfrm>
            <a:off x="8461099" y="3591280"/>
            <a:ext cx="584318" cy="1590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8975633" y="359128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4" idx="7"/>
            <a:endCxn id="74" idx="3"/>
          </p:cNvCxnSpPr>
          <p:nvPr/>
        </p:nvCxnSpPr>
        <p:spPr>
          <a:xfrm flipV="1">
            <a:off x="8461099" y="3977860"/>
            <a:ext cx="584318" cy="2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3" idx="7"/>
            <a:endCxn id="74" idx="1"/>
          </p:cNvCxnSpPr>
          <p:nvPr/>
        </p:nvCxnSpPr>
        <p:spPr>
          <a:xfrm>
            <a:off x="8461099" y="3271027"/>
            <a:ext cx="584318" cy="3865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/>
          <p:cNvSpPr/>
          <p:nvPr/>
        </p:nvSpPr>
        <p:spPr>
          <a:xfrm>
            <a:off x="8054365" y="474589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Flowchart: Connector 77"/>
          <p:cNvSpPr/>
          <p:nvPr/>
        </p:nvSpPr>
        <p:spPr>
          <a:xfrm>
            <a:off x="8054365" y="547891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7184611" y="5132478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8" idx="5"/>
            <a:endCxn id="65" idx="3"/>
          </p:cNvCxnSpPr>
          <p:nvPr/>
        </p:nvCxnSpPr>
        <p:spPr>
          <a:xfrm flipV="1">
            <a:off x="8461099" y="5502479"/>
            <a:ext cx="584318" cy="36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7"/>
            <a:endCxn id="77" idx="2"/>
          </p:cNvCxnSpPr>
          <p:nvPr/>
        </p:nvCxnSpPr>
        <p:spPr>
          <a:xfrm flipV="1">
            <a:off x="7552993" y="4972352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5"/>
            <a:endCxn id="78" idx="2"/>
          </p:cNvCxnSpPr>
          <p:nvPr/>
        </p:nvCxnSpPr>
        <p:spPr>
          <a:xfrm>
            <a:off x="7552993" y="5519058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6"/>
            <a:endCxn id="66" idx="2"/>
          </p:cNvCxnSpPr>
          <p:nvPr/>
        </p:nvCxnSpPr>
        <p:spPr>
          <a:xfrm flipV="1">
            <a:off x="8530883" y="4602301"/>
            <a:ext cx="444750" cy="37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66" idx="3"/>
          </p:cNvCxnSpPr>
          <p:nvPr/>
        </p:nvCxnSpPr>
        <p:spPr>
          <a:xfrm flipV="1">
            <a:off x="8530883" y="4762427"/>
            <a:ext cx="514534" cy="942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5"/>
            <a:endCxn id="65" idx="2"/>
          </p:cNvCxnSpPr>
          <p:nvPr/>
        </p:nvCxnSpPr>
        <p:spPr>
          <a:xfrm>
            <a:off x="8461099" y="5132478"/>
            <a:ext cx="514534" cy="20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</p:cNvCxnSpPr>
          <p:nvPr/>
        </p:nvCxnSpPr>
        <p:spPr>
          <a:xfrm flipV="1">
            <a:off x="8461099" y="4004048"/>
            <a:ext cx="571156" cy="154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7"/>
            <a:endCxn id="74" idx="3"/>
          </p:cNvCxnSpPr>
          <p:nvPr/>
        </p:nvCxnSpPr>
        <p:spPr>
          <a:xfrm flipV="1">
            <a:off x="8461099" y="3977860"/>
            <a:ext cx="584318" cy="83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890319" y="511642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9890319" y="437637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9890319" y="359180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66" idx="5"/>
            <a:endCxn id="88" idx="1"/>
          </p:cNvCxnSpPr>
          <p:nvPr/>
        </p:nvCxnSpPr>
        <p:spPr>
          <a:xfrm>
            <a:off x="9382367" y="4762427"/>
            <a:ext cx="577736" cy="42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6" idx="7"/>
            <a:endCxn id="90" idx="3"/>
          </p:cNvCxnSpPr>
          <p:nvPr/>
        </p:nvCxnSpPr>
        <p:spPr>
          <a:xfrm flipV="1">
            <a:off x="9382367" y="3978388"/>
            <a:ext cx="577736" cy="4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9" idx="1"/>
          </p:cNvCxnSpPr>
          <p:nvPr/>
        </p:nvCxnSpPr>
        <p:spPr>
          <a:xfrm>
            <a:off x="9382367" y="3977860"/>
            <a:ext cx="577736" cy="46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7"/>
            <a:endCxn id="90" idx="3"/>
          </p:cNvCxnSpPr>
          <p:nvPr/>
        </p:nvCxnSpPr>
        <p:spPr>
          <a:xfrm flipV="1">
            <a:off x="9382367" y="3978388"/>
            <a:ext cx="577736" cy="120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7"/>
            <a:endCxn id="89" idx="3"/>
          </p:cNvCxnSpPr>
          <p:nvPr/>
        </p:nvCxnSpPr>
        <p:spPr>
          <a:xfrm flipV="1">
            <a:off x="9382367" y="4762955"/>
            <a:ext cx="577736" cy="41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88" idx="2"/>
          </p:cNvCxnSpPr>
          <p:nvPr/>
        </p:nvCxnSpPr>
        <p:spPr>
          <a:xfrm>
            <a:off x="9452151" y="5342353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458733" y="4601772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2151" y="3793365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5"/>
            <a:endCxn id="88" idx="1"/>
          </p:cNvCxnSpPr>
          <p:nvPr/>
        </p:nvCxnSpPr>
        <p:spPr>
          <a:xfrm>
            <a:off x="9382367" y="3977860"/>
            <a:ext cx="577736" cy="120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217859" y="1485525"/>
            <a:ext cx="201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MUTABLE</a:t>
            </a:r>
            <a:endParaRPr lang="en-US" sz="3200" b="1" dirty="0"/>
          </a:p>
        </p:txBody>
      </p:sp>
      <p:sp>
        <p:nvSpPr>
          <p:cNvPr id="97" name="Flowchart: Connector 96"/>
          <p:cNvSpPr/>
          <p:nvPr/>
        </p:nvSpPr>
        <p:spPr>
          <a:xfrm>
            <a:off x="2112911" y="320343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Flowchart: Connector 97"/>
          <p:cNvSpPr/>
          <p:nvPr/>
        </p:nvSpPr>
        <p:spPr>
          <a:xfrm>
            <a:off x="2112911" y="393645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3034179" y="511463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3034179" y="437458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1243157" y="3590013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8" idx="5"/>
            <a:endCxn id="99" idx="1"/>
          </p:cNvCxnSpPr>
          <p:nvPr/>
        </p:nvCxnSpPr>
        <p:spPr>
          <a:xfrm>
            <a:off x="2519645" y="4323034"/>
            <a:ext cx="584318" cy="8579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3" idx="7"/>
            <a:endCxn id="97" idx="2"/>
          </p:cNvCxnSpPr>
          <p:nvPr/>
        </p:nvCxnSpPr>
        <p:spPr>
          <a:xfrm flipV="1">
            <a:off x="1611539" y="3429887"/>
            <a:ext cx="501372" cy="226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5"/>
            <a:endCxn id="98" idx="2"/>
          </p:cNvCxnSpPr>
          <p:nvPr/>
        </p:nvCxnSpPr>
        <p:spPr>
          <a:xfrm>
            <a:off x="1611539" y="3976593"/>
            <a:ext cx="501372" cy="186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7" idx="6"/>
            <a:endCxn id="100" idx="1"/>
          </p:cNvCxnSpPr>
          <p:nvPr/>
        </p:nvCxnSpPr>
        <p:spPr>
          <a:xfrm>
            <a:off x="2589429" y="3429887"/>
            <a:ext cx="514534" cy="1011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6"/>
            <a:endCxn id="100" idx="2"/>
          </p:cNvCxnSpPr>
          <p:nvPr/>
        </p:nvCxnSpPr>
        <p:spPr>
          <a:xfrm>
            <a:off x="2589429" y="4162908"/>
            <a:ext cx="444750" cy="438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5"/>
            <a:endCxn id="99" idx="1"/>
          </p:cNvCxnSpPr>
          <p:nvPr/>
        </p:nvCxnSpPr>
        <p:spPr>
          <a:xfrm>
            <a:off x="2519645" y="3590013"/>
            <a:ext cx="584318" cy="1590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Connector 109"/>
          <p:cNvSpPr/>
          <p:nvPr/>
        </p:nvSpPr>
        <p:spPr>
          <a:xfrm>
            <a:off x="3034179" y="359001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98" idx="7"/>
            <a:endCxn id="110" idx="3"/>
          </p:cNvCxnSpPr>
          <p:nvPr/>
        </p:nvCxnSpPr>
        <p:spPr>
          <a:xfrm flipV="1">
            <a:off x="2519645" y="3976593"/>
            <a:ext cx="584318" cy="2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7" idx="7"/>
            <a:endCxn id="110" idx="1"/>
          </p:cNvCxnSpPr>
          <p:nvPr/>
        </p:nvCxnSpPr>
        <p:spPr>
          <a:xfrm>
            <a:off x="2519645" y="3269760"/>
            <a:ext cx="584318" cy="3865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/>
          <p:cNvSpPr/>
          <p:nvPr/>
        </p:nvSpPr>
        <p:spPr>
          <a:xfrm>
            <a:off x="2112911" y="474463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Flowchart: Connector 114"/>
          <p:cNvSpPr/>
          <p:nvPr/>
        </p:nvSpPr>
        <p:spPr>
          <a:xfrm>
            <a:off x="2112911" y="547765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1243157" y="5131211"/>
            <a:ext cx="431586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5" idx="5"/>
            <a:endCxn id="99" idx="3"/>
          </p:cNvCxnSpPr>
          <p:nvPr/>
        </p:nvCxnSpPr>
        <p:spPr>
          <a:xfrm flipV="1">
            <a:off x="2519645" y="5501212"/>
            <a:ext cx="584318" cy="36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6" idx="7"/>
            <a:endCxn id="114" idx="2"/>
          </p:cNvCxnSpPr>
          <p:nvPr/>
        </p:nvCxnSpPr>
        <p:spPr>
          <a:xfrm flipV="1">
            <a:off x="1611539" y="4971085"/>
            <a:ext cx="501372" cy="22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6" idx="5"/>
            <a:endCxn id="115" idx="2"/>
          </p:cNvCxnSpPr>
          <p:nvPr/>
        </p:nvCxnSpPr>
        <p:spPr>
          <a:xfrm>
            <a:off x="1611539" y="5517791"/>
            <a:ext cx="501372" cy="186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4" idx="6"/>
            <a:endCxn id="100" idx="2"/>
          </p:cNvCxnSpPr>
          <p:nvPr/>
        </p:nvCxnSpPr>
        <p:spPr>
          <a:xfrm flipV="1">
            <a:off x="2589429" y="4601034"/>
            <a:ext cx="444750" cy="37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5" idx="6"/>
            <a:endCxn id="100" idx="3"/>
          </p:cNvCxnSpPr>
          <p:nvPr/>
        </p:nvCxnSpPr>
        <p:spPr>
          <a:xfrm flipV="1">
            <a:off x="2589429" y="4761160"/>
            <a:ext cx="514534" cy="942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5"/>
            <a:endCxn id="99" idx="2"/>
          </p:cNvCxnSpPr>
          <p:nvPr/>
        </p:nvCxnSpPr>
        <p:spPr>
          <a:xfrm>
            <a:off x="2519645" y="5131211"/>
            <a:ext cx="514534" cy="20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7"/>
          </p:cNvCxnSpPr>
          <p:nvPr/>
        </p:nvCxnSpPr>
        <p:spPr>
          <a:xfrm flipV="1">
            <a:off x="2519645" y="4002781"/>
            <a:ext cx="571156" cy="154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4" idx="7"/>
            <a:endCxn id="110" idx="3"/>
          </p:cNvCxnSpPr>
          <p:nvPr/>
        </p:nvCxnSpPr>
        <p:spPr>
          <a:xfrm flipV="1">
            <a:off x="2519645" y="3976593"/>
            <a:ext cx="584318" cy="83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/>
          <p:cNvSpPr/>
          <p:nvPr/>
        </p:nvSpPr>
        <p:spPr>
          <a:xfrm>
            <a:off x="3948865" y="511516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/>
          <p:cNvSpPr/>
          <p:nvPr/>
        </p:nvSpPr>
        <p:spPr>
          <a:xfrm>
            <a:off x="3948865" y="437510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/>
          <p:cNvSpPr/>
          <p:nvPr/>
        </p:nvSpPr>
        <p:spPr>
          <a:xfrm>
            <a:off x="3948865" y="359054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100" idx="5"/>
            <a:endCxn id="126" idx="1"/>
          </p:cNvCxnSpPr>
          <p:nvPr/>
        </p:nvCxnSpPr>
        <p:spPr>
          <a:xfrm>
            <a:off x="3440913" y="4761160"/>
            <a:ext cx="577736" cy="42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0" idx="7"/>
            <a:endCxn id="128" idx="3"/>
          </p:cNvCxnSpPr>
          <p:nvPr/>
        </p:nvCxnSpPr>
        <p:spPr>
          <a:xfrm flipV="1">
            <a:off x="3440913" y="3977121"/>
            <a:ext cx="577736" cy="4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0" idx="5"/>
            <a:endCxn id="127" idx="1"/>
          </p:cNvCxnSpPr>
          <p:nvPr/>
        </p:nvCxnSpPr>
        <p:spPr>
          <a:xfrm>
            <a:off x="3440913" y="3976593"/>
            <a:ext cx="577736" cy="46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9" idx="7"/>
            <a:endCxn id="128" idx="3"/>
          </p:cNvCxnSpPr>
          <p:nvPr/>
        </p:nvCxnSpPr>
        <p:spPr>
          <a:xfrm flipV="1">
            <a:off x="3440913" y="3977121"/>
            <a:ext cx="577736" cy="120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9" idx="7"/>
            <a:endCxn id="127" idx="3"/>
          </p:cNvCxnSpPr>
          <p:nvPr/>
        </p:nvCxnSpPr>
        <p:spPr>
          <a:xfrm flipV="1">
            <a:off x="3440913" y="4761688"/>
            <a:ext cx="577736" cy="41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9" idx="6"/>
            <a:endCxn id="126" idx="2"/>
          </p:cNvCxnSpPr>
          <p:nvPr/>
        </p:nvCxnSpPr>
        <p:spPr>
          <a:xfrm>
            <a:off x="3510697" y="5341086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517279" y="4600505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0" idx="6"/>
            <a:endCxn id="128" idx="2"/>
          </p:cNvCxnSpPr>
          <p:nvPr/>
        </p:nvCxnSpPr>
        <p:spPr>
          <a:xfrm>
            <a:off x="3510697" y="3816467"/>
            <a:ext cx="43816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0" idx="5"/>
            <a:endCxn id="126" idx="1"/>
          </p:cNvCxnSpPr>
          <p:nvPr/>
        </p:nvCxnSpPr>
        <p:spPr>
          <a:xfrm>
            <a:off x="3440913" y="3976593"/>
            <a:ext cx="577736" cy="120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Down Arrow 1"/>
          <p:cNvSpPr/>
          <p:nvPr/>
        </p:nvSpPr>
        <p:spPr>
          <a:xfrm flipH="1">
            <a:off x="3719693" y="2554425"/>
            <a:ext cx="953036" cy="4893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Curved Down Arrow 137"/>
          <p:cNvSpPr/>
          <p:nvPr/>
        </p:nvSpPr>
        <p:spPr>
          <a:xfrm flipH="1">
            <a:off x="2746615" y="2543746"/>
            <a:ext cx="953036" cy="4893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Curved Down Arrow 139"/>
          <p:cNvSpPr/>
          <p:nvPr/>
        </p:nvSpPr>
        <p:spPr>
          <a:xfrm flipH="1">
            <a:off x="1773537" y="2554425"/>
            <a:ext cx="953036" cy="4893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6324" y="2246259"/>
            <a:ext cx="221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BACKPROPOGATION</a:t>
            </a:r>
            <a:endParaRPr lang="en-US" sz="1400" i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934877" y="2197612"/>
            <a:ext cx="221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BACKPROPOGATION</a:t>
            </a:r>
            <a:endParaRPr lang="en-US" sz="1400" i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Curved Down Arrow 145"/>
          <p:cNvSpPr/>
          <p:nvPr/>
        </p:nvSpPr>
        <p:spPr>
          <a:xfrm flipH="1">
            <a:off x="9511517" y="2564480"/>
            <a:ext cx="953036" cy="4893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Curved Down Arrow 146"/>
          <p:cNvSpPr/>
          <p:nvPr/>
        </p:nvSpPr>
        <p:spPr>
          <a:xfrm flipH="1">
            <a:off x="8538439" y="2553801"/>
            <a:ext cx="953036" cy="4893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Curved Down Arrow 147"/>
          <p:cNvSpPr/>
          <p:nvPr/>
        </p:nvSpPr>
        <p:spPr>
          <a:xfrm flipH="1">
            <a:off x="7565361" y="2564480"/>
            <a:ext cx="953036" cy="4893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8625732" y="2345614"/>
            <a:ext cx="833001" cy="78884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ultiply 151"/>
          <p:cNvSpPr/>
          <p:nvPr/>
        </p:nvSpPr>
        <p:spPr>
          <a:xfrm>
            <a:off x="7658495" y="2357739"/>
            <a:ext cx="833001" cy="78884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872803" y="1407673"/>
            <a:ext cx="2318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IMMUTABLE</a:t>
            </a:r>
            <a:endParaRPr lang="en-US" sz="32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8151404" y="6169920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9213892" y="6177615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156" name="Right Arrow 155"/>
          <p:cNvSpPr/>
          <p:nvPr/>
        </p:nvSpPr>
        <p:spPr>
          <a:xfrm>
            <a:off x="8793460" y="6242878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>
            <a:spLocks noGrp="1"/>
          </p:cNvSpPr>
          <p:nvPr>
            <p:ph type="title"/>
          </p:nvPr>
        </p:nvSpPr>
        <p:spPr>
          <a:xfrm>
            <a:off x="838200" y="1419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VIRGIN CROSS WEIGHTS IN CHILD LAYERS</a:t>
            </a:r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1700781" y="1405426"/>
            <a:ext cx="2530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</a:t>
            </a:r>
            <a:r>
              <a:rPr lang="en-US" sz="2000" b="1" dirty="0" smtClean="0"/>
              <a:t>  CROSS WEIGHTS</a:t>
            </a:r>
            <a:endParaRPr lang="en-US" sz="2000" b="1" dirty="0"/>
          </a:p>
        </p:txBody>
      </p:sp>
      <p:sp>
        <p:nvSpPr>
          <p:cNvPr id="97" name="Flowchart: Connector 96"/>
          <p:cNvSpPr/>
          <p:nvPr/>
        </p:nvSpPr>
        <p:spPr>
          <a:xfrm>
            <a:off x="2228475" y="201386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>
            <a:off x="2228475" y="279732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3452816" y="241074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108" idx="6"/>
            <a:endCxn id="97" idx="3"/>
          </p:cNvCxnSpPr>
          <p:nvPr/>
        </p:nvCxnSpPr>
        <p:spPr>
          <a:xfrm flipV="1">
            <a:off x="1547343" y="2400442"/>
            <a:ext cx="750916" cy="13659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8" idx="6"/>
            <a:endCxn id="98" idx="3"/>
          </p:cNvCxnSpPr>
          <p:nvPr/>
        </p:nvCxnSpPr>
        <p:spPr>
          <a:xfrm flipV="1">
            <a:off x="1547343" y="3183908"/>
            <a:ext cx="750916" cy="582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9" idx="7"/>
            <a:endCxn id="97" idx="3"/>
          </p:cNvCxnSpPr>
          <p:nvPr/>
        </p:nvCxnSpPr>
        <p:spPr>
          <a:xfrm flipV="1">
            <a:off x="1477559" y="2400442"/>
            <a:ext cx="820700" cy="19893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8" idx="6"/>
            <a:endCxn id="99" idx="3"/>
          </p:cNvCxnSpPr>
          <p:nvPr/>
        </p:nvCxnSpPr>
        <p:spPr>
          <a:xfrm flipV="1">
            <a:off x="2704993" y="2797328"/>
            <a:ext cx="817607" cy="2264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7" idx="6"/>
            <a:endCxn id="99" idx="1"/>
          </p:cNvCxnSpPr>
          <p:nvPr/>
        </p:nvCxnSpPr>
        <p:spPr>
          <a:xfrm>
            <a:off x="2704993" y="2240316"/>
            <a:ext cx="817607" cy="2367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Connector 107"/>
          <p:cNvSpPr/>
          <p:nvPr/>
        </p:nvSpPr>
        <p:spPr>
          <a:xfrm>
            <a:off x="1070825" y="353996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Flowchart: Connector 108"/>
          <p:cNvSpPr/>
          <p:nvPr/>
        </p:nvSpPr>
        <p:spPr>
          <a:xfrm>
            <a:off x="1070825" y="432342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2228475" y="352616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2228475" y="430963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3452816" y="392305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108" idx="6"/>
            <a:endCxn id="110" idx="2"/>
          </p:cNvCxnSpPr>
          <p:nvPr/>
        </p:nvCxnSpPr>
        <p:spPr>
          <a:xfrm flipV="1">
            <a:off x="1547343" y="3752618"/>
            <a:ext cx="681132" cy="13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554633" y="4536083"/>
            <a:ext cx="6738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8" idx="6"/>
            <a:endCxn id="111" idx="1"/>
          </p:cNvCxnSpPr>
          <p:nvPr/>
        </p:nvCxnSpPr>
        <p:spPr>
          <a:xfrm>
            <a:off x="1547343" y="3766416"/>
            <a:ext cx="750916" cy="609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9" idx="6"/>
            <a:endCxn id="110" idx="3"/>
          </p:cNvCxnSpPr>
          <p:nvPr/>
        </p:nvCxnSpPr>
        <p:spPr>
          <a:xfrm flipV="1">
            <a:off x="1547343" y="3912744"/>
            <a:ext cx="750916" cy="637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1" idx="6"/>
            <a:endCxn id="113" idx="3"/>
          </p:cNvCxnSpPr>
          <p:nvPr/>
        </p:nvCxnSpPr>
        <p:spPr>
          <a:xfrm flipV="1">
            <a:off x="2704993" y="4309630"/>
            <a:ext cx="817607" cy="226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0" idx="6"/>
            <a:endCxn id="113" idx="1"/>
          </p:cNvCxnSpPr>
          <p:nvPr/>
        </p:nvCxnSpPr>
        <p:spPr>
          <a:xfrm>
            <a:off x="2704993" y="3752618"/>
            <a:ext cx="817607" cy="236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Connector 120"/>
          <p:cNvSpPr/>
          <p:nvPr/>
        </p:nvSpPr>
        <p:spPr>
          <a:xfrm>
            <a:off x="2228475" y="5026195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/>
          <p:cNvSpPr/>
          <p:nvPr/>
        </p:nvSpPr>
        <p:spPr>
          <a:xfrm>
            <a:off x="2228475" y="580966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/>
          <p:cNvSpPr/>
          <p:nvPr/>
        </p:nvSpPr>
        <p:spPr>
          <a:xfrm>
            <a:off x="3452816" y="5423081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08" idx="5"/>
            <a:endCxn id="121" idx="1"/>
          </p:cNvCxnSpPr>
          <p:nvPr/>
        </p:nvCxnSpPr>
        <p:spPr>
          <a:xfrm>
            <a:off x="1477559" y="3926542"/>
            <a:ext cx="820700" cy="1165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6"/>
            <a:endCxn id="122" idx="1"/>
          </p:cNvCxnSpPr>
          <p:nvPr/>
        </p:nvCxnSpPr>
        <p:spPr>
          <a:xfrm>
            <a:off x="1547343" y="4549882"/>
            <a:ext cx="750916" cy="13261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8" idx="5"/>
            <a:endCxn id="122" idx="1"/>
          </p:cNvCxnSpPr>
          <p:nvPr/>
        </p:nvCxnSpPr>
        <p:spPr>
          <a:xfrm>
            <a:off x="1477559" y="3926542"/>
            <a:ext cx="820700" cy="19494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9" idx="6"/>
            <a:endCxn id="121" idx="1"/>
          </p:cNvCxnSpPr>
          <p:nvPr/>
        </p:nvCxnSpPr>
        <p:spPr>
          <a:xfrm>
            <a:off x="1547343" y="4549882"/>
            <a:ext cx="750916" cy="542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2" idx="6"/>
            <a:endCxn id="123" idx="3"/>
          </p:cNvCxnSpPr>
          <p:nvPr/>
        </p:nvCxnSpPr>
        <p:spPr>
          <a:xfrm flipV="1">
            <a:off x="2704993" y="5809661"/>
            <a:ext cx="817607" cy="2264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1" idx="6"/>
            <a:endCxn id="123" idx="1"/>
          </p:cNvCxnSpPr>
          <p:nvPr/>
        </p:nvCxnSpPr>
        <p:spPr>
          <a:xfrm>
            <a:off x="2704993" y="5252649"/>
            <a:ext cx="817607" cy="2367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9" idx="7"/>
            <a:endCxn id="98" idx="3"/>
          </p:cNvCxnSpPr>
          <p:nvPr/>
        </p:nvCxnSpPr>
        <p:spPr>
          <a:xfrm flipV="1">
            <a:off x="1477559" y="3183908"/>
            <a:ext cx="820700" cy="12058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/>
          <p:cNvSpPr/>
          <p:nvPr/>
        </p:nvSpPr>
        <p:spPr>
          <a:xfrm>
            <a:off x="8104824" y="200867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/>
          <p:cNvSpPr/>
          <p:nvPr/>
        </p:nvSpPr>
        <p:spPr>
          <a:xfrm>
            <a:off x="8104824" y="279213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/>
          <p:cNvSpPr/>
          <p:nvPr/>
        </p:nvSpPr>
        <p:spPr>
          <a:xfrm>
            <a:off x="9329165" y="240555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>
            <a:stCxn id="172" idx="6"/>
            <a:endCxn id="164" idx="3"/>
          </p:cNvCxnSpPr>
          <p:nvPr/>
        </p:nvCxnSpPr>
        <p:spPr>
          <a:xfrm flipV="1">
            <a:off x="7423692" y="2395250"/>
            <a:ext cx="750916" cy="13659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72" idx="6"/>
            <a:endCxn id="165" idx="3"/>
          </p:cNvCxnSpPr>
          <p:nvPr/>
        </p:nvCxnSpPr>
        <p:spPr>
          <a:xfrm flipV="1">
            <a:off x="7423692" y="3178716"/>
            <a:ext cx="750916" cy="582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73" idx="7"/>
            <a:endCxn id="164" idx="3"/>
          </p:cNvCxnSpPr>
          <p:nvPr/>
        </p:nvCxnSpPr>
        <p:spPr>
          <a:xfrm flipV="1">
            <a:off x="7353908" y="2395250"/>
            <a:ext cx="820700" cy="19893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5" idx="6"/>
            <a:endCxn id="166" idx="3"/>
          </p:cNvCxnSpPr>
          <p:nvPr/>
        </p:nvCxnSpPr>
        <p:spPr>
          <a:xfrm flipV="1">
            <a:off x="8581342" y="2792136"/>
            <a:ext cx="817607" cy="2264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4" idx="6"/>
            <a:endCxn id="166" idx="1"/>
          </p:cNvCxnSpPr>
          <p:nvPr/>
        </p:nvCxnSpPr>
        <p:spPr>
          <a:xfrm>
            <a:off x="8581342" y="2235124"/>
            <a:ext cx="817607" cy="2367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/>
          <p:cNvSpPr/>
          <p:nvPr/>
        </p:nvSpPr>
        <p:spPr>
          <a:xfrm>
            <a:off x="6947174" y="3534770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Flowchart: Connector 172"/>
          <p:cNvSpPr/>
          <p:nvPr/>
        </p:nvSpPr>
        <p:spPr>
          <a:xfrm>
            <a:off x="6947174" y="431823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/>
          <p:cNvSpPr/>
          <p:nvPr/>
        </p:nvSpPr>
        <p:spPr>
          <a:xfrm>
            <a:off x="8104824" y="3520972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/>
          <p:cNvSpPr/>
          <p:nvPr/>
        </p:nvSpPr>
        <p:spPr>
          <a:xfrm>
            <a:off x="8104824" y="430443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/>
          <p:cNvSpPr/>
          <p:nvPr/>
        </p:nvSpPr>
        <p:spPr>
          <a:xfrm>
            <a:off x="9329165" y="391785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stCxn id="172" idx="6"/>
            <a:endCxn id="174" idx="2"/>
          </p:cNvCxnSpPr>
          <p:nvPr/>
        </p:nvCxnSpPr>
        <p:spPr>
          <a:xfrm flipV="1">
            <a:off x="7423692" y="3747426"/>
            <a:ext cx="681132" cy="13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7430982" y="4530891"/>
            <a:ext cx="6738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2" idx="6"/>
            <a:endCxn id="175" idx="1"/>
          </p:cNvCxnSpPr>
          <p:nvPr/>
        </p:nvCxnSpPr>
        <p:spPr>
          <a:xfrm>
            <a:off x="7423692" y="3761224"/>
            <a:ext cx="750916" cy="609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3" idx="6"/>
            <a:endCxn id="174" idx="3"/>
          </p:cNvCxnSpPr>
          <p:nvPr/>
        </p:nvCxnSpPr>
        <p:spPr>
          <a:xfrm flipV="1">
            <a:off x="7423692" y="3907552"/>
            <a:ext cx="750916" cy="637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5" idx="6"/>
            <a:endCxn id="176" idx="3"/>
          </p:cNvCxnSpPr>
          <p:nvPr/>
        </p:nvCxnSpPr>
        <p:spPr>
          <a:xfrm flipV="1">
            <a:off x="8581342" y="4304438"/>
            <a:ext cx="817607" cy="226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4" idx="6"/>
            <a:endCxn id="176" idx="1"/>
          </p:cNvCxnSpPr>
          <p:nvPr/>
        </p:nvCxnSpPr>
        <p:spPr>
          <a:xfrm>
            <a:off x="8581342" y="3747426"/>
            <a:ext cx="817607" cy="236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Connector 182"/>
          <p:cNvSpPr/>
          <p:nvPr/>
        </p:nvSpPr>
        <p:spPr>
          <a:xfrm>
            <a:off x="8104824" y="5021003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/>
          <p:cNvSpPr/>
          <p:nvPr/>
        </p:nvSpPr>
        <p:spPr>
          <a:xfrm>
            <a:off x="8104824" y="580446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/>
          <p:cNvSpPr/>
          <p:nvPr/>
        </p:nvSpPr>
        <p:spPr>
          <a:xfrm>
            <a:off x="9329165" y="541788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/>
          <p:cNvCxnSpPr>
            <a:stCxn id="172" idx="5"/>
            <a:endCxn id="183" idx="1"/>
          </p:cNvCxnSpPr>
          <p:nvPr/>
        </p:nvCxnSpPr>
        <p:spPr>
          <a:xfrm>
            <a:off x="7353908" y="3921350"/>
            <a:ext cx="820700" cy="1165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3" idx="6"/>
            <a:endCxn id="184" idx="1"/>
          </p:cNvCxnSpPr>
          <p:nvPr/>
        </p:nvCxnSpPr>
        <p:spPr>
          <a:xfrm>
            <a:off x="7423692" y="4544690"/>
            <a:ext cx="750916" cy="13261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2" idx="5"/>
            <a:endCxn id="184" idx="1"/>
          </p:cNvCxnSpPr>
          <p:nvPr/>
        </p:nvCxnSpPr>
        <p:spPr>
          <a:xfrm>
            <a:off x="7353908" y="3921350"/>
            <a:ext cx="820700" cy="19494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73" idx="6"/>
            <a:endCxn id="183" idx="1"/>
          </p:cNvCxnSpPr>
          <p:nvPr/>
        </p:nvCxnSpPr>
        <p:spPr>
          <a:xfrm>
            <a:off x="7423692" y="4544690"/>
            <a:ext cx="750916" cy="542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6"/>
            <a:endCxn id="185" idx="3"/>
          </p:cNvCxnSpPr>
          <p:nvPr/>
        </p:nvCxnSpPr>
        <p:spPr>
          <a:xfrm flipV="1">
            <a:off x="8581342" y="5804469"/>
            <a:ext cx="817607" cy="2264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6"/>
            <a:endCxn id="185" idx="1"/>
          </p:cNvCxnSpPr>
          <p:nvPr/>
        </p:nvCxnSpPr>
        <p:spPr>
          <a:xfrm>
            <a:off x="8581342" y="5247457"/>
            <a:ext cx="817607" cy="2367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4" idx="6"/>
            <a:endCxn id="185" idx="1"/>
          </p:cNvCxnSpPr>
          <p:nvPr/>
        </p:nvCxnSpPr>
        <p:spPr>
          <a:xfrm>
            <a:off x="8581342" y="2235124"/>
            <a:ext cx="817607" cy="3249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64" idx="6"/>
            <a:endCxn id="176" idx="1"/>
          </p:cNvCxnSpPr>
          <p:nvPr/>
        </p:nvCxnSpPr>
        <p:spPr>
          <a:xfrm>
            <a:off x="8581342" y="2235124"/>
            <a:ext cx="817607" cy="1749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65" idx="6"/>
            <a:endCxn id="185" idx="1"/>
          </p:cNvCxnSpPr>
          <p:nvPr/>
        </p:nvCxnSpPr>
        <p:spPr>
          <a:xfrm>
            <a:off x="8581342" y="3018590"/>
            <a:ext cx="817607" cy="2465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65" idx="6"/>
            <a:endCxn id="176" idx="1"/>
          </p:cNvCxnSpPr>
          <p:nvPr/>
        </p:nvCxnSpPr>
        <p:spPr>
          <a:xfrm>
            <a:off x="8581342" y="3018590"/>
            <a:ext cx="817607" cy="96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4" idx="6"/>
            <a:endCxn id="166" idx="3"/>
          </p:cNvCxnSpPr>
          <p:nvPr/>
        </p:nvCxnSpPr>
        <p:spPr>
          <a:xfrm flipV="1">
            <a:off x="8581342" y="2792136"/>
            <a:ext cx="817607" cy="955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4" idx="6"/>
            <a:endCxn id="185" idx="1"/>
          </p:cNvCxnSpPr>
          <p:nvPr/>
        </p:nvCxnSpPr>
        <p:spPr>
          <a:xfrm>
            <a:off x="8581342" y="3747426"/>
            <a:ext cx="817607" cy="173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3" idx="6"/>
            <a:endCxn id="176" idx="3"/>
          </p:cNvCxnSpPr>
          <p:nvPr/>
        </p:nvCxnSpPr>
        <p:spPr>
          <a:xfrm flipV="1">
            <a:off x="8581342" y="4304438"/>
            <a:ext cx="817607" cy="943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5" idx="6"/>
            <a:endCxn id="166" idx="3"/>
          </p:cNvCxnSpPr>
          <p:nvPr/>
        </p:nvCxnSpPr>
        <p:spPr>
          <a:xfrm flipV="1">
            <a:off x="8581342" y="2792136"/>
            <a:ext cx="817607" cy="173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3" idx="6"/>
            <a:endCxn id="166" idx="3"/>
          </p:cNvCxnSpPr>
          <p:nvPr/>
        </p:nvCxnSpPr>
        <p:spPr>
          <a:xfrm flipV="1">
            <a:off x="8581342" y="2792136"/>
            <a:ext cx="817607" cy="245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5" idx="6"/>
            <a:endCxn id="185" idx="1"/>
          </p:cNvCxnSpPr>
          <p:nvPr/>
        </p:nvCxnSpPr>
        <p:spPr>
          <a:xfrm>
            <a:off x="8581342" y="4530892"/>
            <a:ext cx="817607" cy="953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84" idx="6"/>
            <a:endCxn id="176" idx="3"/>
          </p:cNvCxnSpPr>
          <p:nvPr/>
        </p:nvCxnSpPr>
        <p:spPr>
          <a:xfrm flipV="1">
            <a:off x="8581342" y="4304438"/>
            <a:ext cx="817607" cy="172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4" idx="6"/>
            <a:endCxn id="166" idx="3"/>
          </p:cNvCxnSpPr>
          <p:nvPr/>
        </p:nvCxnSpPr>
        <p:spPr>
          <a:xfrm flipV="1">
            <a:off x="8581342" y="2792136"/>
            <a:ext cx="817607" cy="3238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73" idx="7"/>
            <a:endCxn id="165" idx="3"/>
          </p:cNvCxnSpPr>
          <p:nvPr/>
        </p:nvCxnSpPr>
        <p:spPr>
          <a:xfrm flipV="1">
            <a:off x="7353908" y="3178716"/>
            <a:ext cx="820700" cy="12058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088777" y="1466030"/>
            <a:ext cx="1936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CROSS WEIGHTS</a:t>
            </a:r>
            <a:endParaRPr lang="en-US" sz="2000" b="1" dirty="0"/>
          </a:p>
        </p:txBody>
      </p:sp>
      <p:sp>
        <p:nvSpPr>
          <p:cNvPr id="206" name="Flowchart: Connector 205"/>
          <p:cNvSpPr/>
          <p:nvPr/>
        </p:nvSpPr>
        <p:spPr>
          <a:xfrm>
            <a:off x="4492808" y="240555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/>
          <p:cNvSpPr/>
          <p:nvPr/>
        </p:nvSpPr>
        <p:spPr>
          <a:xfrm>
            <a:off x="4492808" y="3917858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/>
          <p:cNvSpPr/>
          <p:nvPr/>
        </p:nvSpPr>
        <p:spPr>
          <a:xfrm>
            <a:off x="4492808" y="5417889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99" idx="6"/>
            <a:endCxn id="206" idx="2"/>
          </p:cNvCxnSpPr>
          <p:nvPr/>
        </p:nvCxnSpPr>
        <p:spPr>
          <a:xfrm flipV="1">
            <a:off x="3929334" y="2632010"/>
            <a:ext cx="563474" cy="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13" idx="6"/>
            <a:endCxn id="207" idx="2"/>
          </p:cNvCxnSpPr>
          <p:nvPr/>
        </p:nvCxnSpPr>
        <p:spPr>
          <a:xfrm flipV="1">
            <a:off x="3929334" y="4144312"/>
            <a:ext cx="563474" cy="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23" idx="6"/>
            <a:endCxn id="208" idx="2"/>
          </p:cNvCxnSpPr>
          <p:nvPr/>
        </p:nvCxnSpPr>
        <p:spPr>
          <a:xfrm flipV="1">
            <a:off x="3929334" y="5644343"/>
            <a:ext cx="563474" cy="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99" idx="5"/>
            <a:endCxn id="207" idx="1"/>
          </p:cNvCxnSpPr>
          <p:nvPr/>
        </p:nvCxnSpPr>
        <p:spPr>
          <a:xfrm>
            <a:off x="3859550" y="2797328"/>
            <a:ext cx="703042" cy="118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99" idx="5"/>
            <a:endCxn id="208" idx="1"/>
          </p:cNvCxnSpPr>
          <p:nvPr/>
        </p:nvCxnSpPr>
        <p:spPr>
          <a:xfrm>
            <a:off x="3859550" y="2797328"/>
            <a:ext cx="703042" cy="268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3" idx="7"/>
            <a:endCxn id="206" idx="3"/>
          </p:cNvCxnSpPr>
          <p:nvPr/>
        </p:nvCxnSpPr>
        <p:spPr>
          <a:xfrm flipV="1">
            <a:off x="3859550" y="2792136"/>
            <a:ext cx="703042" cy="119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13" idx="5"/>
            <a:endCxn id="208" idx="1"/>
          </p:cNvCxnSpPr>
          <p:nvPr/>
        </p:nvCxnSpPr>
        <p:spPr>
          <a:xfrm>
            <a:off x="3859550" y="4309630"/>
            <a:ext cx="703042" cy="117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23" idx="7"/>
            <a:endCxn id="206" idx="3"/>
          </p:cNvCxnSpPr>
          <p:nvPr/>
        </p:nvCxnSpPr>
        <p:spPr>
          <a:xfrm flipV="1">
            <a:off x="3859550" y="2792136"/>
            <a:ext cx="703042" cy="2697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123" idx="7"/>
            <a:endCxn id="207" idx="3"/>
          </p:cNvCxnSpPr>
          <p:nvPr/>
        </p:nvCxnSpPr>
        <p:spPr>
          <a:xfrm flipV="1">
            <a:off x="3859550" y="4304438"/>
            <a:ext cx="703042" cy="118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Connector 262"/>
          <p:cNvSpPr/>
          <p:nvPr/>
        </p:nvSpPr>
        <p:spPr>
          <a:xfrm>
            <a:off x="10373708" y="2375744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lowchart: Connector 263"/>
          <p:cNvSpPr/>
          <p:nvPr/>
        </p:nvSpPr>
        <p:spPr>
          <a:xfrm>
            <a:off x="10373708" y="3888046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Connector 264"/>
          <p:cNvSpPr/>
          <p:nvPr/>
        </p:nvSpPr>
        <p:spPr>
          <a:xfrm>
            <a:off x="10373708" y="5388077"/>
            <a:ext cx="476518" cy="45290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265"/>
          <p:cNvCxnSpPr>
            <a:endCxn id="263" idx="2"/>
          </p:cNvCxnSpPr>
          <p:nvPr/>
        </p:nvCxnSpPr>
        <p:spPr>
          <a:xfrm flipV="1">
            <a:off x="9810234" y="2602198"/>
            <a:ext cx="563474" cy="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endCxn id="264" idx="2"/>
          </p:cNvCxnSpPr>
          <p:nvPr/>
        </p:nvCxnSpPr>
        <p:spPr>
          <a:xfrm flipV="1">
            <a:off x="9810234" y="4114500"/>
            <a:ext cx="563474" cy="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265" idx="2"/>
          </p:cNvCxnSpPr>
          <p:nvPr/>
        </p:nvCxnSpPr>
        <p:spPr>
          <a:xfrm flipV="1">
            <a:off x="9810234" y="5614531"/>
            <a:ext cx="563474" cy="5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endCxn id="264" idx="1"/>
          </p:cNvCxnSpPr>
          <p:nvPr/>
        </p:nvCxnSpPr>
        <p:spPr>
          <a:xfrm>
            <a:off x="9740450" y="2767516"/>
            <a:ext cx="703042" cy="118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endCxn id="265" idx="1"/>
          </p:cNvCxnSpPr>
          <p:nvPr/>
        </p:nvCxnSpPr>
        <p:spPr>
          <a:xfrm>
            <a:off x="9740450" y="2767516"/>
            <a:ext cx="703042" cy="268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endCxn id="263" idx="3"/>
          </p:cNvCxnSpPr>
          <p:nvPr/>
        </p:nvCxnSpPr>
        <p:spPr>
          <a:xfrm flipV="1">
            <a:off x="9740450" y="2762324"/>
            <a:ext cx="703042" cy="119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endCxn id="265" idx="1"/>
          </p:cNvCxnSpPr>
          <p:nvPr/>
        </p:nvCxnSpPr>
        <p:spPr>
          <a:xfrm>
            <a:off x="9740450" y="4279818"/>
            <a:ext cx="703042" cy="117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263" idx="3"/>
          </p:cNvCxnSpPr>
          <p:nvPr/>
        </p:nvCxnSpPr>
        <p:spPr>
          <a:xfrm flipV="1">
            <a:off x="9740450" y="2762324"/>
            <a:ext cx="703042" cy="2697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264" idx="3"/>
          </p:cNvCxnSpPr>
          <p:nvPr/>
        </p:nvCxnSpPr>
        <p:spPr>
          <a:xfrm flipV="1">
            <a:off x="9740450" y="4274626"/>
            <a:ext cx="703042" cy="118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2017222" y="6387726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276" name="TextBox 275"/>
          <p:cNvSpPr txBox="1"/>
          <p:nvPr/>
        </p:nvSpPr>
        <p:spPr>
          <a:xfrm>
            <a:off x="3079710" y="6395421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277" name="Right Arrow 276"/>
          <p:cNvSpPr/>
          <p:nvPr/>
        </p:nvSpPr>
        <p:spPr>
          <a:xfrm>
            <a:off x="2659278" y="6460684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8052763" y="6387726"/>
            <a:ext cx="64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9115251" y="6395421"/>
            <a:ext cx="74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OUTPUTS</a:t>
            </a:r>
            <a:endParaRPr lang="en-US" sz="1100" dirty="0"/>
          </a:p>
        </p:txBody>
      </p:sp>
      <p:sp>
        <p:nvSpPr>
          <p:cNvPr id="280" name="Right Arrow 279"/>
          <p:cNvSpPr/>
          <p:nvPr/>
        </p:nvSpPr>
        <p:spPr>
          <a:xfrm>
            <a:off x="8694819" y="6460684"/>
            <a:ext cx="427213" cy="1310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176"/>
            <a:ext cx="10515600" cy="5366824"/>
          </a:xfrm>
        </p:spPr>
        <p:txBody>
          <a:bodyPr>
            <a:normAutofit/>
          </a:bodyPr>
          <a:lstStyle/>
          <a:p>
            <a:r>
              <a:rPr lang="en-US" dirty="0" smtClean="0"/>
              <a:t>Various combinations of:</a:t>
            </a:r>
          </a:p>
          <a:p>
            <a:pPr lvl="1"/>
            <a:r>
              <a:rPr lang="en-US" dirty="0" smtClean="0"/>
              <a:t>Specialization Type: Class or Feature</a:t>
            </a:r>
          </a:p>
          <a:p>
            <a:pPr lvl="1"/>
            <a:r>
              <a:rPr lang="en-US" dirty="0" smtClean="0"/>
              <a:t>Virgin Layers:  </a:t>
            </a:r>
            <a:r>
              <a:rPr lang="en-US" dirty="0" smtClean="0"/>
              <a:t>0, 1, or 2 </a:t>
            </a:r>
          </a:p>
          <a:p>
            <a:pPr lvl="1"/>
            <a:r>
              <a:rPr lang="en-US" dirty="0" smtClean="0"/>
              <a:t>Stripping Child Layers: 0 or 1 </a:t>
            </a:r>
          </a:p>
          <a:p>
            <a:pPr lvl="1"/>
            <a:r>
              <a:rPr lang="en-US" dirty="0" smtClean="0"/>
              <a:t>Making Child Weights/Biases Mutable vs. Immutable</a:t>
            </a:r>
          </a:p>
          <a:p>
            <a:pPr lvl="1"/>
            <a:r>
              <a:rPr lang="en-US" dirty="0" smtClean="0"/>
              <a:t>Virgin Cross Weights or No Virgin Cross Weights</a:t>
            </a:r>
          </a:p>
          <a:p>
            <a:r>
              <a:rPr lang="en-US" dirty="0" smtClean="0"/>
              <a:t>Tested using multiple datasets including:</a:t>
            </a:r>
          </a:p>
          <a:p>
            <a:pPr lvl="1"/>
            <a:r>
              <a:rPr lang="en-US" dirty="0" smtClean="0"/>
              <a:t>MNIST: Handwritten Digit Images, 70K </a:t>
            </a:r>
            <a:r>
              <a:rPr lang="en-US" dirty="0" err="1" smtClean="0"/>
              <a:t>datapoints</a:t>
            </a:r>
            <a:r>
              <a:rPr lang="en-US" dirty="0" smtClean="0"/>
              <a:t>, 784 features, 10 classes</a:t>
            </a:r>
          </a:p>
          <a:p>
            <a:pPr lvl="2"/>
            <a:r>
              <a:rPr lang="en-US" dirty="0" smtClean="0"/>
              <a:t>Had to perform dimensionality reduction prior to feature specialization. </a:t>
            </a:r>
          </a:p>
          <a:p>
            <a:pPr lvl="1"/>
            <a:r>
              <a:rPr lang="en-US" dirty="0" smtClean="0"/>
              <a:t>Abalone: Snail data.  50K </a:t>
            </a:r>
            <a:r>
              <a:rPr lang="en-US" dirty="0" err="1" smtClean="0"/>
              <a:t>datapoints</a:t>
            </a:r>
            <a:r>
              <a:rPr lang="en-US" dirty="0" smtClean="0"/>
              <a:t>, 20 features, 2 classes</a:t>
            </a:r>
          </a:p>
          <a:p>
            <a:pPr lvl="2"/>
            <a:r>
              <a:rPr lang="en-US" dirty="0" smtClean="0"/>
              <a:t>Better suited to feature 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6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557</Words>
  <Application>Microsoft Office PowerPoint</Application>
  <PresentationFormat>Widescreen</PresentationFormat>
  <Paragraphs>214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Feature and Class Specialty Architectures in Feed Forward Neural Networks</vt:lpstr>
      <vt:lpstr>       OVERVIEW</vt:lpstr>
      <vt:lpstr>CHILD SPECIALIZATION: BY FEATURE</vt:lpstr>
      <vt:lpstr>CHILD SPECIALIZATION: BY CLASS</vt:lpstr>
      <vt:lpstr>VIRGIN LAYERS</vt:lpstr>
      <vt:lpstr>STRIPPING LAYERS</vt:lpstr>
      <vt:lpstr>MUTABILITY OF CHILD WEIGHTS/BIASES</vt:lpstr>
      <vt:lpstr>VIRGIN CROSS WEIGHTS IN CHILD LAYERS</vt:lpstr>
      <vt:lpstr>EXPERIMENTATION</vt:lpstr>
      <vt:lpstr>MNIST RESULTS USING 70% TRAINING SET</vt:lpstr>
      <vt:lpstr>MNIST: Best Model vs. Standard FFNN</vt:lpstr>
      <vt:lpstr>MNIST RESULTS USING 1% TRAINING SET</vt:lpstr>
      <vt:lpstr>ABALONE RESULTS USING 70% TRAINING SET</vt:lpstr>
      <vt:lpstr>TAKE 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54</cp:revision>
  <dcterms:created xsi:type="dcterms:W3CDTF">2016-12-15T13:27:12Z</dcterms:created>
  <dcterms:modified xsi:type="dcterms:W3CDTF">2016-12-16T01:44:56Z</dcterms:modified>
</cp:coreProperties>
</file>