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1806-5ABF-49D9-B4DC-FF1F1D5E257E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F2B1-A41B-453F-AB19-5669EADC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1806-5ABF-49D9-B4DC-FF1F1D5E257E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F2B1-A41B-453F-AB19-5669EADC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8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1806-5ABF-49D9-B4DC-FF1F1D5E257E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F2B1-A41B-453F-AB19-5669EADC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5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1806-5ABF-49D9-B4DC-FF1F1D5E257E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F2B1-A41B-453F-AB19-5669EADC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7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1806-5ABF-49D9-B4DC-FF1F1D5E257E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F2B1-A41B-453F-AB19-5669EADC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8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1806-5ABF-49D9-B4DC-FF1F1D5E257E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F2B1-A41B-453F-AB19-5669EADC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1806-5ABF-49D9-B4DC-FF1F1D5E257E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F2B1-A41B-453F-AB19-5669EADC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1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1806-5ABF-49D9-B4DC-FF1F1D5E257E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F2B1-A41B-453F-AB19-5669EADC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3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1806-5ABF-49D9-B4DC-FF1F1D5E257E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F2B1-A41B-453F-AB19-5669EADC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1806-5ABF-49D9-B4DC-FF1F1D5E257E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F2B1-A41B-453F-AB19-5669EADC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1806-5ABF-49D9-B4DC-FF1F1D5E257E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F2B1-A41B-453F-AB19-5669EADC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0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01806-5ABF-49D9-B4DC-FF1F1D5E257E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2F2B1-A41B-453F-AB19-5669EADC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APMA S-115 Project 1</a:t>
            </a:r>
            <a:br>
              <a:rPr lang="en-US" dirty="0" smtClean="0"/>
            </a:br>
            <a:r>
              <a:rPr lang="en-US" dirty="0" smtClean="0"/>
              <a:t>Arms </a:t>
            </a:r>
            <a:r>
              <a:rPr lang="en-US" dirty="0"/>
              <a:t>Race Modeling</a:t>
            </a: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Suraj Khetarpal, </a:t>
            </a:r>
            <a:r>
              <a:rPr lang="en-US" dirty="0" err="1" smtClean="0"/>
              <a:t>Hongda</a:t>
            </a:r>
            <a:r>
              <a:rPr lang="en-US" dirty="0" smtClean="0"/>
              <a:t> </a:t>
            </a:r>
            <a:r>
              <a:rPr lang="en-US" dirty="0" err="1" smtClean="0"/>
              <a:t>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46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626" y="2276386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Add a capacity term to avoid instability.</a:t>
            </a:r>
          </a:p>
          <a:p>
            <a:endParaRPr lang="en-US" sz="4000" dirty="0" smtClean="0"/>
          </a:p>
          <a:p>
            <a:r>
              <a:rPr lang="en-US" sz="4000" dirty="0" smtClean="0"/>
              <a:t>Factor in the stockpile using 2</a:t>
            </a:r>
            <a:r>
              <a:rPr lang="en-US" sz="4000" baseline="30000" dirty="0" smtClean="0"/>
              <a:t>nd</a:t>
            </a:r>
            <a:r>
              <a:rPr lang="en-US" sz="4000" dirty="0" smtClean="0"/>
              <a:t> order equation.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099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Lewis Richardson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‘x’ and ‘y’ are arms “expenditure” by each country </a:t>
                </a:r>
              </a:p>
              <a:p>
                <a:r>
                  <a:rPr lang="en-US" dirty="0" smtClean="0"/>
                  <a:t>‘a’ and ‘d’ are “fatigue” parameters</a:t>
                </a:r>
              </a:p>
              <a:p>
                <a:r>
                  <a:rPr lang="en-US" dirty="0" smtClean="0"/>
                  <a:t>‘b’ and ‘c’ are “defense” parameters</a:t>
                </a:r>
              </a:p>
              <a:p>
                <a:r>
                  <a:rPr lang="en-US" dirty="0" smtClean="0"/>
                  <a:t>‘m’ and ‘n’ are “grievance” parameters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75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Eigen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 for fixed points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den>
                    </m:f>
                  </m:oMath>
                </a14:m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Solve for eigenvalues of the Jacobian @(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) to get behavior near to the fixed point</a:t>
                </a:r>
              </a:p>
              <a:p>
                <a:r>
                  <a:rPr lang="en-US" b="0" dirty="0" smtClean="0">
                    <a:ea typeface="Cambria Math" panose="02040503050406030204" pitchFamily="18" charset="0"/>
                  </a:rPr>
                  <a:t>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−4∆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𝑏𝑐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80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877977"/>
          </a:xfrm>
        </p:spPr>
        <p:txBody>
          <a:bodyPr/>
          <a:lstStyle/>
          <a:p>
            <a:r>
              <a:rPr lang="en-US" dirty="0" smtClean="0"/>
              <a:t>Reduced Dimensionality Parameters</a:t>
            </a:r>
            <a:endParaRPr lang="en-US" dirty="0"/>
          </a:p>
        </p:txBody>
      </p:sp>
      <p:pic>
        <p:nvPicPr>
          <p:cNvPr id="1028" name="Picture 4" descr="https://lh5.googleusercontent.com/HPLu2U1yOpigr4TGGAFJoLsVoDABAkybUE1yKt0Y3_0XJRL7tKUQ2QNwlV5JMf-CXmJT2yHUffB0r_fxitZBKpPccpi3WTFOtDi3dJIzurZH03qqRH9Tjsd2qkggq9NHUZyMXA4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7" y="1805636"/>
            <a:ext cx="5400873" cy="343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35650" y="2756079"/>
                <a:ext cx="421076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 ∆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𝑛𝑒𝑔𝑎𝑡𝑖𝑣𝑒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 ∆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𝑝𝑜𝑠𝑖𝑡𝑖𝑣𝑒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 ∆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→0,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650" y="2756079"/>
                <a:ext cx="4210768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013" t="-1015" b="-5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22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 ∆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𝑛𝑒𝑔𝑎𝑡𝑖𝑣𝑒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lh3.googleusercontent.com/kV5S_8-8pu53-teZMudplLjK2bBWKVPFcCkHvRqkRYjPp5xhZEwed72us9P3M-7KLoZgzbj2El88EDYynUkHmM_BFPML9i87-tEKObPaAPFyE7PeMugkwnGMcK_aiFdCJXREW7q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783" y="1997690"/>
            <a:ext cx="53054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668" y="2973165"/>
            <a:ext cx="3037679" cy="12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3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 ∆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𝑛𝑒𝑔𝑎𝑡𝑖𝑣𝑒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94" y="2033151"/>
            <a:ext cx="2709539" cy="1284936"/>
          </a:xfrm>
          <a:prstGeom prst="rect">
            <a:avLst/>
          </a:prstGeom>
        </p:spPr>
      </p:pic>
      <p:pic>
        <p:nvPicPr>
          <p:cNvPr id="3074" name="Picture 2" descr="https://lh4.googleusercontent.com/JFBDCnW1Ywa3QiW97-DtkBknz4o8wzP9jJ6xpFKJ3kWItVafAIKwkglz8v3qp3bZbZPYl-3Eho1rtGsqIbt5T3VHitLF8pD5ZWSAmKwPAzZD1uhZ7nJupB4CytC8eG3TcatM-sp-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65" y="3554569"/>
            <a:ext cx="3686932" cy="278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690" y="2033151"/>
            <a:ext cx="2594284" cy="1070657"/>
          </a:xfrm>
          <a:prstGeom prst="rect">
            <a:avLst/>
          </a:prstGeom>
        </p:spPr>
      </p:pic>
      <p:pic>
        <p:nvPicPr>
          <p:cNvPr id="3076" name="Picture 4" descr="https://lh5.googleusercontent.com/_qak3zR-r_DxlOnQZBdbPWfVMCUxx_ccB-an0naHZvjsF3X8Sg1ii5eHNkZBUZxsNbNFwmYBl_nY7JgLMElE3koMLvxtzXSGFuPSVNY6AXf3qu8mrbjuQnEJoAksCESk2ixS6oQ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894" y="3446271"/>
            <a:ext cx="357187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24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 ∆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33" y="1901042"/>
            <a:ext cx="2350536" cy="1061099"/>
          </a:xfrm>
          <a:prstGeom prst="rect">
            <a:avLst/>
          </a:prstGeom>
        </p:spPr>
      </p:pic>
      <p:pic>
        <p:nvPicPr>
          <p:cNvPr id="4098" name="Picture 2" descr="https://lh5.googleusercontent.com/J8cBm_3aYjg9efjT1q_0KJ4n6VL85p2ompOX15LQG-03V-Eyrvl1iB72jX39Hm74QuphVkr6UY2EC4oQNsmbyakRiWRI0tljxU536E2wxrRk48_Zr5uFWBveoEmKVbH2T-tdHzF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68672"/>
            <a:ext cx="4158803" cy="312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138" y="1874931"/>
            <a:ext cx="2677603" cy="1113319"/>
          </a:xfrm>
          <a:prstGeom prst="rect">
            <a:avLst/>
          </a:prstGeom>
        </p:spPr>
      </p:pic>
      <p:pic>
        <p:nvPicPr>
          <p:cNvPr id="4100" name="Picture 4" descr="https://lh6.googleusercontent.com/D3wqhUAUu6u4yoWq6yLrIORzrCJQTDWb3dprr55k61g03nUAG2itK3ZMgGIQ3Vi4zZ7KJbHfojnFOiszrl-L4RQEkWyeoJ3fcmZc4GVWooTXkkj8zoCNFvAOHId4wVN4P0L9nvL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951" y="3168672"/>
            <a:ext cx="4205372" cy="312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98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 ∆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→0,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354" y="2903516"/>
            <a:ext cx="2713790" cy="1333634"/>
          </a:xfrm>
          <a:prstGeom prst="rect">
            <a:avLst/>
          </a:prstGeom>
        </p:spPr>
      </p:pic>
      <p:pic>
        <p:nvPicPr>
          <p:cNvPr id="5122" name="Picture 2" descr="https://lh5.googleusercontent.com/HGwA7DkENJJSyG19TRvSvIPpaLhfx6Qa0rjjQoOj-zwgS_8CbsYFi4pICfQSipOP5ijcigWj5muZu98mNiwiUGnXL9gZvzIlNDf33Bf-TOvMhjMvbCoWrkQE4eRTaX7rLUrNbNDZ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75" y="1929942"/>
            <a:ext cx="52959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58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Discussion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r>
                  <a:rPr lang="en-US" dirty="0" smtClean="0"/>
                  <a:t>  behavior depends on fixed point location. </a:t>
                </a:r>
                <a:r>
                  <a:rPr lang="en-US" dirty="0"/>
                  <a:t>The only way to ever achieve de-escalation was to provide a constant deceleration constant to outweigh the defensiveness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r>
                  <a:rPr lang="en-US" dirty="0" smtClean="0"/>
                  <a:t> -&gt; stable nodes.  Fatigue </a:t>
                </a:r>
                <a:r>
                  <a:rPr lang="en-US" dirty="0"/>
                  <a:t>outweighed the defensiveness.  The constant acceleration terms were the only things keeping the expenditures from sinking back to </a:t>
                </a:r>
                <a:r>
                  <a:rPr lang="en-US" dirty="0" smtClean="0"/>
                  <a:t>zero.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r>
                  <a:rPr lang="en-US" dirty="0" smtClean="0"/>
                  <a:t> -&gt; non-isolated fixed points, </a:t>
                </a:r>
                <a:r>
                  <a:rPr lang="en-US" dirty="0"/>
                  <a:t>as well as regions of unstable growth and regions of unstable </a:t>
                </a:r>
                <a:r>
                  <a:rPr lang="en-US" dirty="0" smtClean="0"/>
                  <a:t>shrinking.  Each </a:t>
                </a:r>
                <a:r>
                  <a:rPr lang="en-US" dirty="0"/>
                  <a:t>country has a force pushing it forward and another force pushing it back, it makes sense that there is a direction in which these forces cancel out.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41" r="-1739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8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164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APMA S-115 Project 1 Arms Race Modeling </vt:lpstr>
      <vt:lpstr>Lewis Richardson Model</vt:lpstr>
      <vt:lpstr>Eigen Analysis</vt:lpstr>
      <vt:lpstr>Reduced Dimensionality Parameters</vt:lpstr>
      <vt:lpstr>ad&lt;bc → ∆ negative → +Re, -Re</vt:lpstr>
      <vt:lpstr>ad&lt;bc → ∆ negative → +Re, -Re</vt:lpstr>
      <vt:lpstr>ad&gt;bc → ∆ positive→-Re, -Re</vt:lpstr>
      <vt:lpstr>ad=bc → ∆ zero→0, -τ </vt:lpstr>
      <vt:lpstr>Discussion</vt:lpstr>
      <vt:lpstr>Modifications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APMA S-115 Project 1 Arms Race Modeling</dc:title>
  <dc:creator>Owner</dc:creator>
  <cp:lastModifiedBy>Owner</cp:lastModifiedBy>
  <cp:revision>7</cp:revision>
  <dcterms:created xsi:type="dcterms:W3CDTF">2016-07-07T13:08:58Z</dcterms:created>
  <dcterms:modified xsi:type="dcterms:W3CDTF">2016-07-07T20:41:13Z</dcterms:modified>
</cp:coreProperties>
</file>