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5" r:id="rId3"/>
    <p:sldId id="286" r:id="rId4"/>
    <p:sldId id="287" r:id="rId5"/>
    <p:sldId id="290" r:id="rId6"/>
    <p:sldId id="295" r:id="rId7"/>
    <p:sldId id="288" r:id="rId8"/>
    <p:sldId id="289" r:id="rId9"/>
    <p:sldId id="294" r:id="rId10"/>
    <p:sldId id="291" r:id="rId11"/>
    <p:sldId id="292" r:id="rId12"/>
    <p:sldId id="299" r:id="rId13"/>
    <p:sldId id="293" r:id="rId14"/>
    <p:sldId id="296" r:id="rId15"/>
    <p:sldId id="297" r:id="rId16"/>
    <p:sldId id="298" r:id="rId17"/>
    <p:sldId id="263" r:id="rId18"/>
    <p:sldId id="265" r:id="rId19"/>
    <p:sldId id="275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D03"/>
    <a:srgbClr val="2FAE02"/>
    <a:srgbClr val="0CA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5400" dirty="0" smtClean="0"/>
              <a:t>Brain Activation vs. Time (Seconds)</a:t>
            </a:r>
            <a:endParaRPr lang="en-US" sz="5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Activation</c:v>
                </c:pt>
              </c:strCache>
            </c:strRef>
          </c:tx>
          <c:spPr>
            <a:ln w="1270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-0.1196</c:v>
                </c:pt>
                <c:pt idx="1">
                  <c:v>-8.8900000000000007E-2</c:v>
                </c:pt>
                <c:pt idx="2">
                  <c:v>-5.4399999999999997E-2</c:v>
                </c:pt>
                <c:pt idx="3">
                  <c:v>-2.76E-2</c:v>
                </c:pt>
                <c:pt idx="4">
                  <c:v>-1.2699999999999999E-2</c:v>
                </c:pt>
                <c:pt idx="5">
                  <c:v>2.63E-2</c:v>
                </c:pt>
                <c:pt idx="6">
                  <c:v>4.4400000000000002E-2</c:v>
                </c:pt>
                <c:pt idx="7">
                  <c:v>3.3700000000000001E-2</c:v>
                </c:pt>
                <c:pt idx="8">
                  <c:v>3.6600000000000001E-2</c:v>
                </c:pt>
                <c:pt idx="9">
                  <c:v>7.8399999999999997E-2</c:v>
                </c:pt>
                <c:pt idx="10">
                  <c:v>9.0899999999999995E-2</c:v>
                </c:pt>
                <c:pt idx="11">
                  <c:v>0.11559999999999999</c:v>
                </c:pt>
                <c:pt idx="12">
                  <c:v>9.4399999999999998E-2</c:v>
                </c:pt>
                <c:pt idx="13">
                  <c:v>1.2800000000000001E-2</c:v>
                </c:pt>
                <c:pt idx="14">
                  <c:v>-6.3E-3</c:v>
                </c:pt>
                <c:pt idx="15">
                  <c:v>-1.09E-2</c:v>
                </c:pt>
                <c:pt idx="16">
                  <c:v>2.2000000000000001E-3</c:v>
                </c:pt>
                <c:pt idx="17">
                  <c:v>-4.1500000000000002E-2</c:v>
                </c:pt>
                <c:pt idx="18">
                  <c:v>-6.0199999999999997E-2</c:v>
                </c:pt>
                <c:pt idx="19">
                  <c:v>-8.6199999999999999E-2</c:v>
                </c:pt>
                <c:pt idx="20">
                  <c:v>-0.13800000000000001</c:v>
                </c:pt>
                <c:pt idx="21">
                  <c:v>-0.1087</c:v>
                </c:pt>
                <c:pt idx="22">
                  <c:v>-7.3999999999999996E-2</c:v>
                </c:pt>
                <c:pt idx="23">
                  <c:v>-2.8799999999999999E-2</c:v>
                </c:pt>
                <c:pt idx="24">
                  <c:v>1.7999999999999999E-2</c:v>
                </c:pt>
                <c:pt idx="25">
                  <c:v>3.2199999999999999E-2</c:v>
                </c:pt>
                <c:pt idx="26">
                  <c:v>4.2900000000000001E-2</c:v>
                </c:pt>
                <c:pt idx="27">
                  <c:v>4.3799999999999999E-2</c:v>
                </c:pt>
                <c:pt idx="28">
                  <c:v>6.3299999999999995E-2</c:v>
                </c:pt>
                <c:pt idx="29">
                  <c:v>8.2400000000000001E-2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269200"/>
        <c:axId val="234265280"/>
      </c:lineChart>
      <c:catAx>
        <c:axId val="23426920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265280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3426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269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/>
              <a:t>Average Activation vs. Time (Seconds)</a:t>
            </a:r>
            <a:endParaRPr lang="en-US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27436023622046E-2"/>
          <c:y val="0.242855039522552"/>
          <c:w val="0.94380843996062991"/>
          <c:h val="0.546856253191362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Activation</c:v>
                </c:pt>
              </c:strCache>
            </c:strRef>
          </c:tx>
          <c:spPr>
            <a:ln w="730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-8.9599999999999999E-2</c:v>
                </c:pt>
                <c:pt idx="1">
                  <c:v>-6.8900000000000003E-2</c:v>
                </c:pt>
                <c:pt idx="2">
                  <c:v>-3.44E-2</c:v>
                </c:pt>
                <c:pt idx="3">
                  <c:v>-7.6E-3</c:v>
                </c:pt>
                <c:pt idx="4">
                  <c:v>-2.7000000000000001E-3</c:v>
                </c:pt>
                <c:pt idx="5">
                  <c:v>2.63E-2</c:v>
                </c:pt>
                <c:pt idx="6">
                  <c:v>4.4400000000000002E-2</c:v>
                </c:pt>
                <c:pt idx="7">
                  <c:v>3.3700000000000001E-2</c:v>
                </c:pt>
                <c:pt idx="8">
                  <c:v>3.6600000000000001E-2</c:v>
                </c:pt>
                <c:pt idx="9">
                  <c:v>7.8399999999999997E-2</c:v>
                </c:pt>
                <c:pt idx="10">
                  <c:v>9.0899999999999995E-2</c:v>
                </c:pt>
                <c:pt idx="11">
                  <c:v>0.11559999999999999</c:v>
                </c:pt>
                <c:pt idx="12">
                  <c:v>9.4399999999999998E-2</c:v>
                </c:pt>
                <c:pt idx="13">
                  <c:v>1.2800000000000001E-2</c:v>
                </c:pt>
                <c:pt idx="14">
                  <c:v>-6.3E-3</c:v>
                </c:pt>
                <c:pt idx="15">
                  <c:v>-1.09E-2</c:v>
                </c:pt>
                <c:pt idx="16">
                  <c:v>2.2000000000000001E-3</c:v>
                </c:pt>
                <c:pt idx="17">
                  <c:v>-4.1500000000000002E-2</c:v>
                </c:pt>
                <c:pt idx="18">
                  <c:v>-6.0199999999999997E-2</c:v>
                </c:pt>
                <c:pt idx="19">
                  <c:v>-8.6199999999999999E-2</c:v>
                </c:pt>
                <c:pt idx="20">
                  <c:v>-0.13800000000000001</c:v>
                </c:pt>
                <c:pt idx="21">
                  <c:v>-0.1087</c:v>
                </c:pt>
                <c:pt idx="22">
                  <c:v>-7.3999999999999996E-2</c:v>
                </c:pt>
                <c:pt idx="23">
                  <c:v>-2.8799999999999999E-2</c:v>
                </c:pt>
                <c:pt idx="24">
                  <c:v>1.7999999999999999E-2</c:v>
                </c:pt>
                <c:pt idx="25">
                  <c:v>3.2199999999999999E-2</c:v>
                </c:pt>
                <c:pt idx="26">
                  <c:v>4.2900000000000001E-2</c:v>
                </c:pt>
                <c:pt idx="27">
                  <c:v>4.3799999999999999E-2</c:v>
                </c:pt>
                <c:pt idx="28">
                  <c:v>6.3299999999999995E-2</c:v>
                </c:pt>
                <c:pt idx="29">
                  <c:v>2.24E-2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124664"/>
        <c:axId val="224123880"/>
      </c:lineChart>
      <c:catAx>
        <c:axId val="2241246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23880"/>
        <c:crosses val="autoZero"/>
        <c:auto val="1"/>
        <c:lblAlgn val="ctr"/>
        <c:lblOffset val="100"/>
        <c:noMultiLvlLbl val="0"/>
      </c:catAx>
      <c:valAx>
        <c:axId val="224123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24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/>
              <a:t>Average Activation vs. Time (Seconds)</a:t>
            </a:r>
            <a:endParaRPr lang="en-US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27436023622046E-2"/>
          <c:y val="0.242855039522552"/>
          <c:w val="0.94380843996062991"/>
          <c:h val="0.546856253191362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Activation</c:v>
                </c:pt>
              </c:strCache>
            </c:strRef>
          </c:tx>
          <c:spPr>
            <a:ln w="730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-8.9599999999999999E-2</c:v>
                </c:pt>
                <c:pt idx="1">
                  <c:v>-6.8900000000000003E-2</c:v>
                </c:pt>
                <c:pt idx="2">
                  <c:v>-3.44E-2</c:v>
                </c:pt>
                <c:pt idx="3">
                  <c:v>-7.6E-3</c:v>
                </c:pt>
                <c:pt idx="4">
                  <c:v>-2.7000000000000001E-3</c:v>
                </c:pt>
                <c:pt idx="5">
                  <c:v>2.63E-2</c:v>
                </c:pt>
                <c:pt idx="6">
                  <c:v>4.4400000000000002E-2</c:v>
                </c:pt>
                <c:pt idx="7">
                  <c:v>3.3700000000000001E-2</c:v>
                </c:pt>
                <c:pt idx="8">
                  <c:v>3.6600000000000001E-2</c:v>
                </c:pt>
                <c:pt idx="9">
                  <c:v>7.8399999999999997E-2</c:v>
                </c:pt>
                <c:pt idx="10">
                  <c:v>9.0899999999999995E-2</c:v>
                </c:pt>
                <c:pt idx="11">
                  <c:v>0.11559999999999999</c:v>
                </c:pt>
                <c:pt idx="12">
                  <c:v>9.4399999999999998E-2</c:v>
                </c:pt>
                <c:pt idx="13">
                  <c:v>1.2800000000000001E-2</c:v>
                </c:pt>
                <c:pt idx="14">
                  <c:v>-6.3E-3</c:v>
                </c:pt>
                <c:pt idx="15">
                  <c:v>-1.09E-2</c:v>
                </c:pt>
                <c:pt idx="16">
                  <c:v>2.2000000000000001E-3</c:v>
                </c:pt>
                <c:pt idx="17">
                  <c:v>-4.1500000000000002E-2</c:v>
                </c:pt>
                <c:pt idx="18">
                  <c:v>-6.0199999999999997E-2</c:v>
                </c:pt>
                <c:pt idx="19">
                  <c:v>-8.6199999999999999E-2</c:v>
                </c:pt>
                <c:pt idx="20">
                  <c:v>-0.13800000000000001</c:v>
                </c:pt>
                <c:pt idx="21">
                  <c:v>-0.1087</c:v>
                </c:pt>
                <c:pt idx="22">
                  <c:v>-7.3999999999999996E-2</c:v>
                </c:pt>
                <c:pt idx="23">
                  <c:v>-2.8799999999999999E-2</c:v>
                </c:pt>
                <c:pt idx="24">
                  <c:v>1.7999999999999999E-2</c:v>
                </c:pt>
                <c:pt idx="25">
                  <c:v>3.2199999999999999E-2</c:v>
                </c:pt>
                <c:pt idx="26">
                  <c:v>4.2900000000000001E-2</c:v>
                </c:pt>
                <c:pt idx="27">
                  <c:v>4.3799999999999999E-2</c:v>
                </c:pt>
                <c:pt idx="28">
                  <c:v>6.3299999999999995E-2</c:v>
                </c:pt>
                <c:pt idx="29">
                  <c:v>2.24E-2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209864"/>
        <c:axId val="236216136"/>
      </c:lineChart>
      <c:catAx>
        <c:axId val="2362098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16136"/>
        <c:crosses val="autoZero"/>
        <c:auto val="1"/>
        <c:lblAlgn val="ctr"/>
        <c:lblOffset val="100"/>
        <c:noMultiLvlLbl val="0"/>
      </c:catAx>
      <c:valAx>
        <c:axId val="236216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09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0.63442</cdr:x>
      <cdr:y>0.9368</cdr:y>
    </cdr:from>
    <cdr:to>
      <cdr:x>0.64135</cdr:x>
      <cdr:y>0.9368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156591" y="5076223"/>
          <a:ext cx="56270" cy="0"/>
        </a:xfrm>
        <a:prstGeom xmlns:a="http://schemas.openxmlformats.org/drawingml/2006/main" prst="straightConnector1">
          <a:avLst/>
        </a:prstGeom>
        <a:ln xmlns:a="http://schemas.openxmlformats.org/drawingml/2006/main" w="635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2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C97E-F290-4C24-A045-1B0CCBCD93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09F1-25F4-4404-A396-7B9D6AF1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Ventral Stream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6823" t="30993" r="36272" b="32370"/>
          <a:stretch>
            <a:fillRect/>
          </a:stretch>
        </p:blipFill>
        <p:spPr bwMode="auto">
          <a:xfrm>
            <a:off x="2895600" y="1600200"/>
            <a:ext cx="6248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6553200"/>
            <a:ext cx="5969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Taken from http://www.nbcnews.com/id/3077497/ns/technology_and_science-science/t/rewiring-brain/</a:t>
            </a:r>
          </a:p>
        </p:txBody>
      </p:sp>
      <p:sp>
        <p:nvSpPr>
          <p:cNvPr id="6" name="Freeform 5"/>
          <p:cNvSpPr/>
          <p:nvPr/>
        </p:nvSpPr>
        <p:spPr>
          <a:xfrm>
            <a:off x="5816185" y="2485869"/>
            <a:ext cx="2598295" cy="1993692"/>
          </a:xfrm>
          <a:custGeom>
            <a:avLst/>
            <a:gdLst>
              <a:gd name="connsiteX0" fmla="*/ 69954 w 2598295"/>
              <a:gd name="connsiteY0" fmla="*/ 1906249 h 1993692"/>
              <a:gd name="connsiteX1" fmla="*/ 69954 w 2598295"/>
              <a:gd name="connsiteY1" fmla="*/ 1456544 h 1993692"/>
              <a:gd name="connsiteX2" fmla="*/ 489678 w 2598295"/>
              <a:gd name="connsiteY2" fmla="*/ 1261672 h 1993692"/>
              <a:gd name="connsiteX3" fmla="*/ 939383 w 2598295"/>
              <a:gd name="connsiteY3" fmla="*/ 916898 h 1993692"/>
              <a:gd name="connsiteX4" fmla="*/ 1748852 w 2598295"/>
              <a:gd name="connsiteY4" fmla="*/ 752006 h 1993692"/>
              <a:gd name="connsiteX5" fmla="*/ 1943724 w 2598295"/>
              <a:gd name="connsiteY5" fmla="*/ 467193 h 1993692"/>
              <a:gd name="connsiteX6" fmla="*/ 1838793 w 2598295"/>
              <a:gd name="connsiteY6" fmla="*/ 317292 h 1993692"/>
              <a:gd name="connsiteX7" fmla="*/ 1958714 w 2598295"/>
              <a:gd name="connsiteY7" fmla="*/ 77449 h 1993692"/>
              <a:gd name="connsiteX8" fmla="*/ 2363449 w 2598295"/>
              <a:gd name="connsiteY8" fmla="*/ 77449 h 1993692"/>
              <a:gd name="connsiteX9" fmla="*/ 2558321 w 2598295"/>
              <a:gd name="connsiteY9" fmla="*/ 542144 h 1993692"/>
              <a:gd name="connsiteX10" fmla="*/ 2558321 w 2598295"/>
              <a:gd name="connsiteY10" fmla="*/ 811967 h 1993692"/>
              <a:gd name="connsiteX11" fmla="*/ 2318478 w 2598295"/>
              <a:gd name="connsiteY11" fmla="*/ 1126761 h 1993692"/>
              <a:gd name="connsiteX12" fmla="*/ 2003685 w 2598295"/>
              <a:gd name="connsiteY12" fmla="*/ 1231692 h 1993692"/>
              <a:gd name="connsiteX13" fmla="*/ 1658911 w 2598295"/>
              <a:gd name="connsiteY13" fmla="*/ 1351613 h 1993692"/>
              <a:gd name="connsiteX14" fmla="*/ 1104275 w 2598295"/>
              <a:gd name="connsiteY14" fmla="*/ 1576465 h 1993692"/>
              <a:gd name="connsiteX15" fmla="*/ 819462 w 2598295"/>
              <a:gd name="connsiteY15" fmla="*/ 1846288 h 1993692"/>
              <a:gd name="connsiteX16" fmla="*/ 519659 w 2598295"/>
              <a:gd name="connsiteY16" fmla="*/ 1936229 h 1993692"/>
              <a:gd name="connsiteX17" fmla="*/ 189875 w 2598295"/>
              <a:gd name="connsiteY17" fmla="*/ 1981200 h 1993692"/>
              <a:gd name="connsiteX18" fmla="*/ 69954 w 2598295"/>
              <a:gd name="connsiteY18" fmla="*/ 1906249 h 19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98295" h="1993692">
                <a:moveTo>
                  <a:pt x="69954" y="1906249"/>
                </a:moveTo>
                <a:cubicBezTo>
                  <a:pt x="49967" y="1818806"/>
                  <a:pt x="0" y="1563973"/>
                  <a:pt x="69954" y="1456544"/>
                </a:cubicBezTo>
                <a:cubicBezTo>
                  <a:pt x="139908" y="1349115"/>
                  <a:pt x="344773" y="1351613"/>
                  <a:pt x="489678" y="1261672"/>
                </a:cubicBezTo>
                <a:cubicBezTo>
                  <a:pt x="634583" y="1171731"/>
                  <a:pt x="729521" y="1001842"/>
                  <a:pt x="939383" y="916898"/>
                </a:cubicBezTo>
                <a:cubicBezTo>
                  <a:pt x="1149245" y="831954"/>
                  <a:pt x="1581462" y="826957"/>
                  <a:pt x="1748852" y="752006"/>
                </a:cubicBezTo>
                <a:cubicBezTo>
                  <a:pt x="1916242" y="677055"/>
                  <a:pt x="1928734" y="539645"/>
                  <a:pt x="1943724" y="467193"/>
                </a:cubicBezTo>
                <a:cubicBezTo>
                  <a:pt x="1958714" y="394741"/>
                  <a:pt x="1836295" y="382249"/>
                  <a:pt x="1838793" y="317292"/>
                </a:cubicBezTo>
                <a:cubicBezTo>
                  <a:pt x="1841291" y="252335"/>
                  <a:pt x="1871271" y="117423"/>
                  <a:pt x="1958714" y="77449"/>
                </a:cubicBezTo>
                <a:cubicBezTo>
                  <a:pt x="2046157" y="37475"/>
                  <a:pt x="2263515" y="0"/>
                  <a:pt x="2363449" y="77449"/>
                </a:cubicBezTo>
                <a:cubicBezTo>
                  <a:pt x="2463383" y="154898"/>
                  <a:pt x="2525842" y="419724"/>
                  <a:pt x="2558321" y="542144"/>
                </a:cubicBezTo>
                <a:cubicBezTo>
                  <a:pt x="2590800" y="664564"/>
                  <a:pt x="2598295" y="714531"/>
                  <a:pt x="2558321" y="811967"/>
                </a:cubicBezTo>
                <a:cubicBezTo>
                  <a:pt x="2518347" y="909403"/>
                  <a:pt x="2410917" y="1056807"/>
                  <a:pt x="2318478" y="1126761"/>
                </a:cubicBezTo>
                <a:cubicBezTo>
                  <a:pt x="2226039" y="1196715"/>
                  <a:pt x="2003685" y="1231692"/>
                  <a:pt x="2003685" y="1231692"/>
                </a:cubicBezTo>
                <a:cubicBezTo>
                  <a:pt x="1893757" y="1269167"/>
                  <a:pt x="1808813" y="1294151"/>
                  <a:pt x="1658911" y="1351613"/>
                </a:cubicBezTo>
                <a:cubicBezTo>
                  <a:pt x="1509009" y="1409075"/>
                  <a:pt x="1244183" y="1494019"/>
                  <a:pt x="1104275" y="1576465"/>
                </a:cubicBezTo>
                <a:cubicBezTo>
                  <a:pt x="964367" y="1658911"/>
                  <a:pt x="916898" y="1786327"/>
                  <a:pt x="819462" y="1846288"/>
                </a:cubicBezTo>
                <a:cubicBezTo>
                  <a:pt x="722026" y="1906249"/>
                  <a:pt x="624590" y="1913744"/>
                  <a:pt x="519659" y="1936229"/>
                </a:cubicBezTo>
                <a:cubicBezTo>
                  <a:pt x="414728" y="1958714"/>
                  <a:pt x="264826" y="1988695"/>
                  <a:pt x="189875" y="1981200"/>
                </a:cubicBezTo>
                <a:cubicBezTo>
                  <a:pt x="114924" y="1973705"/>
                  <a:pt x="89941" y="1993692"/>
                  <a:pt x="69954" y="1906249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77874" y="2819400"/>
            <a:ext cx="19169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Area of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Focus =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22,770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Voxels </a:t>
            </a:r>
            <a:r>
              <a:rPr lang="en-US" sz="2400" b="1" dirty="0" smtClean="0">
                <a:solidFill>
                  <a:srgbClr val="FF0000"/>
                </a:solidFill>
              </a:rPr>
              <a:t>(mm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8534400" y="3124201"/>
            <a:ext cx="533400" cy="15239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13_Right_Univ_P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9" r="13353" b="17070"/>
          <a:stretch/>
        </p:blipFill>
        <p:spPr bwMode="auto">
          <a:xfrm>
            <a:off x="2729524" y="2111838"/>
            <a:ext cx="2646283" cy="18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713_Right_MVw3_P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2499" r="7947" b="10920"/>
          <a:stretch/>
        </p:blipFill>
        <p:spPr bwMode="auto">
          <a:xfrm>
            <a:off x="5809957" y="2111837"/>
            <a:ext cx="2548069" cy="18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713_Right_MVw3_Univ_P0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2" t="5339" r="10661" b="6207"/>
          <a:stretch/>
        </p:blipFill>
        <p:spPr bwMode="auto">
          <a:xfrm>
            <a:off x="8792176" y="2111836"/>
            <a:ext cx="2560533" cy="18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713_Above_Univ_P0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3369" r="5037" b="5916"/>
          <a:stretch/>
        </p:blipFill>
        <p:spPr bwMode="auto">
          <a:xfrm>
            <a:off x="3046064" y="4121833"/>
            <a:ext cx="1877629" cy="22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713_Above_MVw3_P05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5999" r="7602" b="6572"/>
          <a:stretch/>
        </p:blipFill>
        <p:spPr bwMode="auto">
          <a:xfrm>
            <a:off x="6105378" y="4121833"/>
            <a:ext cx="1948218" cy="22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713_Above_MVw3_Univ_P05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t="5999" r="6872" b="7230"/>
          <a:stretch/>
        </p:blipFill>
        <p:spPr bwMode="auto">
          <a:xfrm>
            <a:off x="9085810" y="4121833"/>
            <a:ext cx="1985465" cy="227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8366" y="2270520"/>
            <a:ext cx="1739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View From </a:t>
            </a:r>
            <a:r>
              <a:rPr lang="en-US" sz="2800" b="1" i="1" dirty="0" smtClean="0"/>
              <a:t>the Right</a:t>
            </a:r>
            <a:endParaRPr lang="en-US" sz="28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40103" y="4575852"/>
            <a:ext cx="1475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View From </a:t>
            </a:r>
            <a:r>
              <a:rPr lang="en-US" sz="2800" b="1" i="1" dirty="0" smtClean="0"/>
              <a:t>Above</a:t>
            </a:r>
            <a:endParaRPr lang="en-US" sz="28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18885" y="960785"/>
            <a:ext cx="206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Univariate T-Statistic</a:t>
            </a:r>
            <a:endParaRPr lang="en-US" sz="28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45707" y="960780"/>
            <a:ext cx="206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Multivariate Classifier</a:t>
            </a:r>
            <a:endParaRPr lang="en-US" sz="28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38662" y="960780"/>
            <a:ext cx="206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Overlay of Both</a:t>
            </a:r>
            <a:endParaRPr lang="en-US" sz="28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99546" y="6673"/>
            <a:ext cx="7279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/>
              <a:t>Comparison of Methodologies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56052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6437" y="0"/>
            <a:ext cx="11479237" cy="6710289"/>
            <a:chOff x="506437" y="0"/>
            <a:chExt cx="11479237" cy="6710289"/>
          </a:xfrm>
        </p:grpSpPr>
        <p:pic>
          <p:nvPicPr>
            <p:cNvPr id="3074" name="Picture 2" descr="713_Right_Univ_P05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9" r="13353" b="17070"/>
            <a:stretch/>
          </p:blipFill>
          <p:spPr bwMode="auto">
            <a:xfrm>
              <a:off x="2729524" y="2111838"/>
              <a:ext cx="2646283" cy="181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713_Right_MVw3_P05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12" t="2499" r="7947" b="10920"/>
            <a:stretch/>
          </p:blipFill>
          <p:spPr bwMode="auto">
            <a:xfrm>
              <a:off x="5809957" y="2111837"/>
              <a:ext cx="2548069" cy="181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713_Right_MVw3_Univ_P05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2" t="5339" r="10661" b="6207"/>
            <a:stretch/>
          </p:blipFill>
          <p:spPr bwMode="auto">
            <a:xfrm>
              <a:off x="8792176" y="2111836"/>
              <a:ext cx="2560533" cy="181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713_Above_Univ_P05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6" t="3369" r="5037" b="5916"/>
            <a:stretch/>
          </p:blipFill>
          <p:spPr bwMode="auto">
            <a:xfrm>
              <a:off x="3046064" y="4121833"/>
              <a:ext cx="1877629" cy="2293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713_Above_MVw3_P05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3" t="5999" r="7602" b="6572"/>
            <a:stretch/>
          </p:blipFill>
          <p:spPr bwMode="auto">
            <a:xfrm>
              <a:off x="6105378" y="4121833"/>
              <a:ext cx="1948218" cy="2293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713_Above_MVw3_Univ_P0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7" t="5999" r="6872" b="7230"/>
            <a:stretch/>
          </p:blipFill>
          <p:spPr bwMode="auto">
            <a:xfrm>
              <a:off x="9085810" y="4121833"/>
              <a:ext cx="1985465" cy="227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8366" y="2270520"/>
              <a:ext cx="17394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View From </a:t>
              </a:r>
              <a:r>
                <a:rPr lang="en-US" sz="2800" b="1" i="1" dirty="0" smtClean="0"/>
                <a:t>the Right</a:t>
              </a:r>
              <a:endParaRPr lang="en-US" sz="2800" b="1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03" y="4575852"/>
              <a:ext cx="147593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View From </a:t>
              </a:r>
              <a:r>
                <a:rPr lang="en-US" sz="2800" b="1" i="1" dirty="0" smtClean="0"/>
                <a:t>Above</a:t>
              </a:r>
              <a:endParaRPr lang="en-US" sz="2800" b="1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8885" y="960785"/>
              <a:ext cx="20675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 smtClean="0"/>
                <a:t>Univariate T-Statistic</a:t>
              </a:r>
              <a:endParaRPr lang="en-US" sz="2800" b="1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45707" y="960780"/>
              <a:ext cx="20675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 smtClean="0"/>
                <a:t>Multivariate Classifier</a:t>
              </a:r>
              <a:endParaRPr lang="en-US" sz="2800" b="1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38662" y="960780"/>
              <a:ext cx="20675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 smtClean="0"/>
                <a:t>Overlay of Both</a:t>
              </a:r>
              <a:endParaRPr lang="en-US" sz="2800" b="1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9546" y="6673"/>
              <a:ext cx="72793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 smtClean="0"/>
                <a:t>Comparison of Methodologies</a:t>
              </a:r>
              <a:endParaRPr lang="en-US" sz="4400" b="1" i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06437" y="0"/>
              <a:ext cx="11479237" cy="6710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5_713_Right_MVw3_P0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t="8603" r="17664" b="10753"/>
          <a:stretch/>
        </p:blipFill>
        <p:spPr bwMode="auto">
          <a:xfrm>
            <a:off x="9083607" y="4606900"/>
            <a:ext cx="2107978" cy="15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713_Right_MVw3_P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2499" r="7947" b="10920"/>
          <a:stretch/>
        </p:blipFill>
        <p:spPr bwMode="auto">
          <a:xfrm>
            <a:off x="6137170" y="4603078"/>
            <a:ext cx="2249737" cy="16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2244" y="4079858"/>
            <a:ext cx="233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P-value = 0.05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816204" y="4079858"/>
            <a:ext cx="264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P-value = 0.0001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877114" y="3352847"/>
            <a:ext cx="56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Comparison of P-values</a:t>
            </a:r>
            <a:endParaRPr lang="en-US" sz="3600" b="1" i="1" dirty="0"/>
          </a:p>
        </p:txBody>
      </p:sp>
      <p:sp>
        <p:nvSpPr>
          <p:cNvPr id="7" name="Rectangle 6"/>
          <p:cNvSpPr/>
          <p:nvPr/>
        </p:nvSpPr>
        <p:spPr>
          <a:xfrm>
            <a:off x="5697415" y="3352847"/>
            <a:ext cx="6006905" cy="3062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-489190" y="290826"/>
            <a:ext cx="6006905" cy="3062021"/>
            <a:chOff x="-489190" y="290826"/>
            <a:chExt cx="6006905" cy="3062021"/>
          </a:xfrm>
        </p:grpSpPr>
        <p:pic>
          <p:nvPicPr>
            <p:cNvPr id="15" name="Picture 2" descr="F5_713_Right_MVw3_P000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1" t="8603" r="17664" b="10753"/>
            <a:stretch/>
          </p:blipFill>
          <p:spPr bwMode="auto">
            <a:xfrm>
              <a:off x="2897002" y="1544879"/>
              <a:ext cx="2107978" cy="159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713_Right_MVw3_P05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12" t="2499" r="7947" b="10920"/>
            <a:stretch/>
          </p:blipFill>
          <p:spPr bwMode="auto">
            <a:xfrm>
              <a:off x="-49435" y="1541057"/>
              <a:ext cx="2249737" cy="160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-94361" y="1017837"/>
              <a:ext cx="2339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 smtClean="0"/>
                <a:t>P-value = 0.05</a:t>
              </a:r>
              <a:endParaRPr lang="en-US" sz="2800" b="1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9599" y="1017837"/>
              <a:ext cx="264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 smtClean="0"/>
                <a:t>P-value = 0.0001</a:t>
              </a:r>
              <a:endParaRPr lang="en-US" sz="2800" b="1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09491" y="290826"/>
              <a:ext cx="5647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 smtClean="0"/>
                <a:t>Comparison of P-values</a:t>
              </a:r>
              <a:endParaRPr lang="en-US" sz="3600" b="1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489190" y="290826"/>
              <a:ext cx="6006905" cy="3062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06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5_713_Right_MVw3_P0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t="8603" r="17664" b="10753"/>
          <a:stretch/>
        </p:blipFill>
        <p:spPr bwMode="auto">
          <a:xfrm>
            <a:off x="4173982" y="1093186"/>
            <a:ext cx="1786597" cy="135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5_713_Right_MVw5_P0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3057" r="14872" b="8135"/>
          <a:stretch/>
        </p:blipFill>
        <p:spPr bwMode="auto">
          <a:xfrm>
            <a:off x="4173982" y="2471470"/>
            <a:ext cx="1790194" cy="13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5_713_Right_MVw3_MVw5_P00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6355" r="16065" b="4196"/>
          <a:stretch/>
        </p:blipFill>
        <p:spPr bwMode="auto">
          <a:xfrm>
            <a:off x="6845501" y="1318405"/>
            <a:ext cx="2771337" cy="213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5_713_Above_MVw3_P000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20778" r="5744" b="2435"/>
          <a:stretch/>
        </p:blipFill>
        <p:spPr bwMode="auto">
          <a:xfrm>
            <a:off x="4178104" y="4465393"/>
            <a:ext cx="1674054" cy="153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F5_713_Above_MVw5_P000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8" t="20539" r="5745" b="3840"/>
          <a:stretch/>
        </p:blipFill>
        <p:spPr bwMode="auto">
          <a:xfrm>
            <a:off x="4178104" y="6023579"/>
            <a:ext cx="1674054" cy="15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5_713_Above_MVw3_MVw5_P000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22123" r="2947" b="3644"/>
          <a:stretch/>
        </p:blipFill>
        <p:spPr bwMode="auto">
          <a:xfrm>
            <a:off x="6845501" y="4656164"/>
            <a:ext cx="2616592" cy="22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Callout 1 10"/>
          <p:cNvSpPr/>
          <p:nvPr/>
        </p:nvSpPr>
        <p:spPr>
          <a:xfrm flipH="1">
            <a:off x="8905602" y="7268056"/>
            <a:ext cx="556491" cy="353880"/>
          </a:xfrm>
          <a:prstGeom prst="borderCallout1">
            <a:avLst>
              <a:gd name="adj1" fmla="val 18750"/>
              <a:gd name="adj2" fmla="val -8333"/>
              <a:gd name="adj3" fmla="val -519567"/>
              <a:gd name="adj4" fmla="val 3904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946031" y="3662295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-312854"/>
              <a:gd name="adj4" fmla="val 1995"/>
            </a:avLst>
          </a:prstGeom>
          <a:noFill/>
          <a:ln w="50800">
            <a:solidFill>
              <a:srgbClr val="54A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7946031" y="7269756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-94214"/>
              <a:gd name="adj4" fmla="val 1188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38638" y="1922271"/>
            <a:ext cx="652949" cy="624183"/>
          </a:xfrm>
          <a:prstGeom prst="ellipse">
            <a:avLst/>
          </a:prstGeom>
          <a:noFill/>
          <a:ln w="50800">
            <a:solidFill>
              <a:srgbClr val="0CA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10284" y="5396034"/>
            <a:ext cx="520926" cy="501980"/>
          </a:xfrm>
          <a:prstGeom prst="ellipse">
            <a:avLst/>
          </a:prstGeom>
          <a:noFill/>
          <a:ln w="50800">
            <a:solidFill>
              <a:srgbClr val="2FA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13569" y="2332511"/>
            <a:ext cx="655801" cy="62190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4539" y="1823022"/>
            <a:ext cx="536671" cy="940037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846344" y="5071300"/>
            <a:ext cx="446052" cy="45299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62874" y="6229271"/>
            <a:ext cx="1906496" cy="719927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1 19"/>
          <p:cNvSpPr/>
          <p:nvPr/>
        </p:nvSpPr>
        <p:spPr>
          <a:xfrm>
            <a:off x="6851498" y="3652675"/>
            <a:ext cx="468921" cy="330125"/>
          </a:xfrm>
          <a:prstGeom prst="borderCallout1">
            <a:avLst>
              <a:gd name="adj1" fmla="val 18750"/>
              <a:gd name="adj2" fmla="val -8333"/>
              <a:gd name="adj3" fmla="val -309411"/>
              <a:gd name="adj4" fmla="val 30662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845501" y="7268056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-412236"/>
              <a:gd name="adj4" fmla="val 21778"/>
            </a:avLst>
          </a:prstGeom>
          <a:noFill/>
          <a:ln w="50800">
            <a:solidFill>
              <a:srgbClr val="54A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9047095" y="3652675"/>
            <a:ext cx="538023" cy="353880"/>
          </a:xfrm>
          <a:prstGeom prst="borderCallout1">
            <a:avLst>
              <a:gd name="adj1" fmla="val 18750"/>
              <a:gd name="adj2" fmla="val -8333"/>
              <a:gd name="adj3" fmla="val -193595"/>
              <a:gd name="adj4" fmla="val -30086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10658" y="1262095"/>
            <a:ext cx="1941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27 Dimensions</a:t>
            </a:r>
          </a:p>
          <a:p>
            <a:pPr algn="ctr"/>
            <a:r>
              <a:rPr lang="en-US" sz="2000" b="1" i="1" dirty="0" smtClean="0"/>
              <a:t>(3X3 cubic Searchlight)</a:t>
            </a:r>
            <a:endParaRPr lang="en-US" sz="20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10658" y="2619452"/>
            <a:ext cx="1941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125 Dimensions</a:t>
            </a:r>
          </a:p>
          <a:p>
            <a:pPr algn="ctr"/>
            <a:r>
              <a:rPr lang="en-US" sz="2000" b="1" i="1" dirty="0" smtClean="0"/>
              <a:t>(5X5 cubic Searchlight)</a:t>
            </a:r>
            <a:endParaRPr lang="en-US" sz="20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10658" y="4593106"/>
            <a:ext cx="1941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27 Dimensions</a:t>
            </a:r>
          </a:p>
          <a:p>
            <a:pPr algn="ctr"/>
            <a:r>
              <a:rPr lang="en-US" sz="2000" b="1" i="1" dirty="0" smtClean="0"/>
              <a:t>(3X3 cubic Searchlight)</a:t>
            </a:r>
            <a:endParaRPr lang="en-US" sz="20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10658" y="6279189"/>
            <a:ext cx="1941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125 Dimensions</a:t>
            </a:r>
          </a:p>
          <a:p>
            <a:pPr algn="ctr"/>
            <a:r>
              <a:rPr lang="en-US" sz="2000" b="1" i="1" dirty="0" smtClean="0"/>
              <a:t>(5X5 cubic Searchlight)</a:t>
            </a:r>
            <a:endParaRPr lang="en-US" sz="20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3818" y="1725747"/>
            <a:ext cx="1739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View From </a:t>
            </a:r>
            <a:r>
              <a:rPr lang="en-US" sz="2800" b="1" i="1" dirty="0" smtClean="0"/>
              <a:t>the Right</a:t>
            </a:r>
            <a:endParaRPr lang="en-US" sz="28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5555" y="5230418"/>
            <a:ext cx="1475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View From </a:t>
            </a:r>
            <a:r>
              <a:rPr lang="en-US" sz="2800" b="1" i="1" dirty="0" smtClean="0"/>
              <a:t>Above</a:t>
            </a:r>
            <a:endParaRPr lang="en-US" sz="28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20900" y="-764164"/>
            <a:ext cx="6687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/>
              <a:t>Comparison of Classifier Feature Space Size</a:t>
            </a:r>
            <a:endParaRPr lang="en-US" sz="4400" b="1" i="1" dirty="0"/>
          </a:p>
        </p:txBody>
      </p:sp>
      <p:sp>
        <p:nvSpPr>
          <p:cNvPr id="3" name="Right Arrow 2"/>
          <p:cNvSpPr/>
          <p:nvPr/>
        </p:nvSpPr>
        <p:spPr>
          <a:xfrm>
            <a:off x="6078605" y="1534974"/>
            <a:ext cx="309489" cy="38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078604" y="2780665"/>
            <a:ext cx="309489" cy="38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89306" y="851272"/>
            <a:ext cx="148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OVERLAID</a:t>
            </a:r>
            <a:endParaRPr lang="en-US" sz="2400" b="1" i="1" dirty="0"/>
          </a:p>
        </p:txBody>
      </p:sp>
      <p:sp>
        <p:nvSpPr>
          <p:cNvPr id="33" name="Right Arrow 32"/>
          <p:cNvSpPr/>
          <p:nvPr/>
        </p:nvSpPr>
        <p:spPr>
          <a:xfrm>
            <a:off x="5965556" y="5033498"/>
            <a:ext cx="309489" cy="38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965556" y="6567654"/>
            <a:ext cx="309489" cy="38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374957" y="4227874"/>
            <a:ext cx="148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OVERLAID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63818" y="-764164"/>
            <a:ext cx="9880514" cy="8628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8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2969" y="-792300"/>
            <a:ext cx="9880514" cy="8628004"/>
            <a:chOff x="163818" y="-764164"/>
            <a:chExt cx="9880514" cy="8628004"/>
          </a:xfrm>
        </p:grpSpPr>
        <p:pic>
          <p:nvPicPr>
            <p:cNvPr id="6146" name="Picture 2" descr="F5_713_Right_MVw3_P000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1" t="8603" r="17664" b="10753"/>
            <a:stretch/>
          </p:blipFill>
          <p:spPr bwMode="auto">
            <a:xfrm>
              <a:off x="4173982" y="1093186"/>
              <a:ext cx="1786597" cy="135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 descr="F5_713_Right_MVw5_P000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08" t="13057" r="14872" b="8135"/>
            <a:stretch/>
          </p:blipFill>
          <p:spPr bwMode="auto">
            <a:xfrm>
              <a:off x="4173982" y="2471470"/>
              <a:ext cx="1790194" cy="1311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F5_713_Right_MVw3_MVw5_P00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8" t="16355" r="16065" b="4196"/>
            <a:stretch/>
          </p:blipFill>
          <p:spPr bwMode="auto">
            <a:xfrm>
              <a:off x="6845501" y="1318405"/>
              <a:ext cx="2771337" cy="213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F5_713_Above_MVw3_P000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5" t="20778" r="5744" b="2435"/>
            <a:stretch/>
          </p:blipFill>
          <p:spPr bwMode="auto">
            <a:xfrm>
              <a:off x="4178104" y="4465393"/>
              <a:ext cx="1674054" cy="153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" name="Picture 7" descr="F5_713_Above_MVw5_P000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8" t="20539" r="5745" b="3840"/>
            <a:stretch/>
          </p:blipFill>
          <p:spPr bwMode="auto">
            <a:xfrm>
              <a:off x="4178104" y="6023579"/>
              <a:ext cx="1674054" cy="1526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F5_713_Above_MVw3_MVw5_P0001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 t="22123" r="2947" b="3644"/>
            <a:stretch/>
          </p:blipFill>
          <p:spPr bwMode="auto">
            <a:xfrm>
              <a:off x="6845501" y="4656164"/>
              <a:ext cx="2616592" cy="2293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Line Callout 1 10"/>
            <p:cNvSpPr/>
            <p:nvPr/>
          </p:nvSpPr>
          <p:spPr>
            <a:xfrm flipH="1">
              <a:off x="8905602" y="7268056"/>
              <a:ext cx="556491" cy="353880"/>
            </a:xfrm>
            <a:prstGeom prst="borderCallout1">
              <a:avLst>
                <a:gd name="adj1" fmla="val 18750"/>
                <a:gd name="adj2" fmla="val -8333"/>
                <a:gd name="adj3" fmla="val -519567"/>
                <a:gd name="adj4" fmla="val 39048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11"/>
            <p:cNvSpPr/>
            <p:nvPr/>
          </p:nvSpPr>
          <p:spPr>
            <a:xfrm>
              <a:off x="7946031" y="3662295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-312854"/>
                <a:gd name="adj4" fmla="val 1995"/>
              </a:avLst>
            </a:prstGeom>
            <a:noFill/>
            <a:ln w="50800">
              <a:solidFill>
                <a:srgbClr val="54AD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Callout 1 12"/>
            <p:cNvSpPr/>
            <p:nvPr/>
          </p:nvSpPr>
          <p:spPr>
            <a:xfrm>
              <a:off x="7946031" y="7269756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-94214"/>
                <a:gd name="adj4" fmla="val 11887"/>
              </a:avLst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V1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38638" y="1922271"/>
              <a:ext cx="652949" cy="624183"/>
            </a:xfrm>
            <a:prstGeom prst="ellipse">
              <a:avLst/>
            </a:prstGeom>
            <a:noFill/>
            <a:ln w="50800">
              <a:solidFill>
                <a:srgbClr val="0CAC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10284" y="5396034"/>
              <a:ext cx="520926" cy="501980"/>
            </a:xfrm>
            <a:prstGeom prst="ellipse">
              <a:avLst/>
            </a:prstGeom>
            <a:noFill/>
            <a:ln w="50800">
              <a:solidFill>
                <a:srgbClr val="2FA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413569" y="2332511"/>
              <a:ext cx="655801" cy="62190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94539" y="1823022"/>
              <a:ext cx="536671" cy="940037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846344" y="5071300"/>
              <a:ext cx="446052" cy="452993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162874" y="6229271"/>
              <a:ext cx="1906496" cy="719927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ine Callout 1 19"/>
            <p:cNvSpPr/>
            <p:nvPr/>
          </p:nvSpPr>
          <p:spPr>
            <a:xfrm>
              <a:off x="6851498" y="3652675"/>
              <a:ext cx="468921" cy="330125"/>
            </a:xfrm>
            <a:prstGeom prst="borderCallout1">
              <a:avLst>
                <a:gd name="adj1" fmla="val 18750"/>
                <a:gd name="adj2" fmla="val -8333"/>
                <a:gd name="adj3" fmla="val -309411"/>
                <a:gd name="adj4" fmla="val 30662"/>
              </a:avLst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V1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Line Callout 1 20"/>
            <p:cNvSpPr/>
            <p:nvPr/>
          </p:nvSpPr>
          <p:spPr>
            <a:xfrm>
              <a:off x="6845501" y="7268056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-412236"/>
                <a:gd name="adj4" fmla="val 21778"/>
              </a:avLst>
            </a:prstGeom>
            <a:noFill/>
            <a:ln w="50800">
              <a:solidFill>
                <a:srgbClr val="54AD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Callout 1 21"/>
            <p:cNvSpPr/>
            <p:nvPr/>
          </p:nvSpPr>
          <p:spPr>
            <a:xfrm>
              <a:off x="9047095" y="3652675"/>
              <a:ext cx="538023" cy="353880"/>
            </a:xfrm>
            <a:prstGeom prst="borderCallout1">
              <a:avLst>
                <a:gd name="adj1" fmla="val 18750"/>
                <a:gd name="adj2" fmla="val -8333"/>
                <a:gd name="adj3" fmla="val -193595"/>
                <a:gd name="adj4" fmla="val -30086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0658" y="1262095"/>
              <a:ext cx="19413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/>
                <a:t>27 Dimensions</a:t>
              </a:r>
            </a:p>
            <a:p>
              <a:pPr algn="ctr"/>
              <a:r>
                <a:rPr lang="en-US" sz="2000" b="1" i="1" dirty="0" smtClean="0"/>
                <a:t>(3X3 cubic Searchlight)</a:t>
              </a:r>
              <a:endParaRPr lang="en-US" sz="2000" b="1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0658" y="2619452"/>
              <a:ext cx="19413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/>
                <a:t>125 Dimensions</a:t>
              </a:r>
            </a:p>
            <a:p>
              <a:pPr algn="ctr"/>
              <a:r>
                <a:rPr lang="en-US" sz="2000" b="1" i="1" dirty="0" smtClean="0"/>
                <a:t>(5X5 cubic Searchlight)</a:t>
              </a:r>
              <a:endParaRPr lang="en-US" sz="2000" b="1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0658" y="4593106"/>
              <a:ext cx="19413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/>
                <a:t>27 Dimensions</a:t>
              </a:r>
            </a:p>
            <a:p>
              <a:pPr algn="ctr"/>
              <a:r>
                <a:rPr lang="en-US" sz="2000" b="1" i="1" dirty="0" smtClean="0"/>
                <a:t>(3X3 cubic Searchlight)</a:t>
              </a:r>
              <a:endParaRPr lang="en-US" sz="2000" b="1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0658" y="6279189"/>
              <a:ext cx="19413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/>
                <a:t>125 Dimensions</a:t>
              </a:r>
            </a:p>
            <a:p>
              <a:pPr algn="ctr"/>
              <a:r>
                <a:rPr lang="en-US" sz="2000" b="1" i="1" dirty="0" smtClean="0"/>
                <a:t>(5X5 cubic Searchlight)</a:t>
              </a:r>
              <a:endParaRPr lang="en-US" sz="2000" b="1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818" y="1725747"/>
              <a:ext cx="17394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View From </a:t>
              </a:r>
              <a:r>
                <a:rPr lang="en-US" sz="2800" b="1" i="1" dirty="0" smtClean="0"/>
                <a:t>the Right</a:t>
              </a:r>
              <a:endParaRPr lang="en-US" sz="2800" b="1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5555" y="5230418"/>
              <a:ext cx="147593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View From </a:t>
              </a:r>
              <a:r>
                <a:rPr lang="en-US" sz="2800" b="1" i="1" dirty="0" smtClean="0"/>
                <a:t>Above</a:t>
              </a:r>
              <a:endParaRPr lang="en-US" sz="2800" b="1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20900" y="-764164"/>
              <a:ext cx="668775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 smtClean="0"/>
                <a:t>Comparison of Classifier Feature Space Size</a:t>
              </a:r>
              <a:endParaRPr lang="en-US" sz="4400" b="1" i="1" dirty="0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6078605" y="1534974"/>
              <a:ext cx="309489" cy="3815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6078604" y="2780665"/>
              <a:ext cx="309489" cy="3815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89306" y="851272"/>
              <a:ext cx="1482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/>
                <a:t>OVERLAID</a:t>
              </a:r>
              <a:endParaRPr lang="en-US" sz="2400" b="1" i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5965556" y="5033498"/>
              <a:ext cx="309489" cy="3815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5965556" y="6567654"/>
              <a:ext cx="309489" cy="3815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957" y="4227874"/>
              <a:ext cx="1482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/>
                <a:t>OVERLAID</a:t>
              </a:r>
              <a:endParaRPr lang="en-US" sz="2400" b="1" i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818" y="-764164"/>
              <a:ext cx="9880514" cy="8628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47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4_713_Right_MVw3_P0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11105" r="16507" b="5610"/>
          <a:stretch/>
        </p:blipFill>
        <p:spPr bwMode="auto">
          <a:xfrm>
            <a:off x="3348110" y="613595"/>
            <a:ext cx="2082019" cy="16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4_727_Right_MVw3_P0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7663" r="14144" b="3340"/>
          <a:stretch/>
        </p:blipFill>
        <p:spPr bwMode="auto">
          <a:xfrm>
            <a:off x="3348110" y="2394626"/>
            <a:ext cx="2082019" cy="17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F4_109_Right_MVw3_P00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8" t="12153" r="12727" b="3499"/>
          <a:stretch/>
        </p:blipFill>
        <p:spPr bwMode="auto">
          <a:xfrm>
            <a:off x="3348110" y="4224847"/>
            <a:ext cx="2082019" cy="16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F4_222_Right_MVw3_P000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2" t="8544" r="10476" b="2787"/>
          <a:stretch/>
        </p:blipFill>
        <p:spPr bwMode="auto">
          <a:xfrm>
            <a:off x="3348110" y="5947757"/>
            <a:ext cx="2082019" cy="154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4458676" y="1406769"/>
            <a:ext cx="571341" cy="5249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37433" y="1041009"/>
            <a:ext cx="506399" cy="864089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1172" y="3066957"/>
            <a:ext cx="484572" cy="450570"/>
          </a:xfrm>
          <a:prstGeom prst="ellipse">
            <a:avLst/>
          </a:prstGeom>
          <a:noFill/>
          <a:ln w="50800">
            <a:solidFill>
              <a:srgbClr val="0CA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58676" y="3292242"/>
            <a:ext cx="571341" cy="5249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37433" y="2912012"/>
            <a:ext cx="506399" cy="878559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98020" y="4774136"/>
            <a:ext cx="484572" cy="455376"/>
          </a:xfrm>
          <a:prstGeom prst="ellipse">
            <a:avLst/>
          </a:prstGeom>
          <a:noFill/>
          <a:ln w="50800">
            <a:solidFill>
              <a:srgbClr val="0CA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55497" y="5058973"/>
            <a:ext cx="517153" cy="4972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07161" y="4560117"/>
            <a:ext cx="433319" cy="669396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98020" y="6548690"/>
            <a:ext cx="458518" cy="414818"/>
          </a:xfrm>
          <a:prstGeom prst="ellipse">
            <a:avLst/>
          </a:prstGeom>
          <a:noFill/>
          <a:ln w="50800">
            <a:solidFill>
              <a:srgbClr val="0CA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55496" y="6850966"/>
            <a:ext cx="411926" cy="36576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37433" y="6343684"/>
            <a:ext cx="506399" cy="760501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39131" y="1130588"/>
            <a:ext cx="11234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3</a:t>
            </a:r>
            <a:endParaRPr lang="en-US" sz="2800" b="1" i="1" dirty="0" smtClean="0"/>
          </a:p>
          <a:p>
            <a:pPr algn="ctr"/>
            <a:r>
              <a:rPr lang="en-US" sz="2000" b="1" i="1" dirty="0" smtClean="0"/>
              <a:t>Months</a:t>
            </a:r>
            <a:endParaRPr lang="en-US" sz="20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42128" y="-1112487"/>
            <a:ext cx="32939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/>
              <a:t>Maturing of </a:t>
            </a:r>
          </a:p>
          <a:p>
            <a:pPr algn="ctr"/>
            <a:r>
              <a:rPr lang="en-US" sz="4400" b="1" i="1" dirty="0" smtClean="0"/>
              <a:t>Visual Cortex</a:t>
            </a:r>
            <a:endParaRPr lang="en-US" sz="4400" b="1" i="1" dirty="0"/>
          </a:p>
        </p:txBody>
      </p:sp>
      <p:sp>
        <p:nvSpPr>
          <p:cNvPr id="3" name="Rectangle 2"/>
          <p:cNvSpPr/>
          <p:nvPr/>
        </p:nvSpPr>
        <p:spPr>
          <a:xfrm>
            <a:off x="2042693" y="-1252025"/>
            <a:ext cx="4754940" cy="92002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19266" y="3095292"/>
            <a:ext cx="852659" cy="423022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19267" y="3882856"/>
            <a:ext cx="852659" cy="423022"/>
          </a:xfrm>
          <a:prstGeom prst="ellipse">
            <a:avLst/>
          </a:prstGeom>
          <a:noFill/>
          <a:ln w="50800">
            <a:solidFill>
              <a:srgbClr val="54A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IT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19266" y="4670420"/>
            <a:ext cx="852659" cy="42302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AIT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998020" y="1135031"/>
            <a:ext cx="484572" cy="450570"/>
          </a:xfrm>
          <a:prstGeom prst="ellipse">
            <a:avLst/>
          </a:prstGeom>
          <a:noFill/>
          <a:ln w="50800">
            <a:solidFill>
              <a:srgbClr val="0CA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39131" y="2845966"/>
            <a:ext cx="11234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3.5</a:t>
            </a:r>
            <a:endParaRPr lang="en-US" sz="2800" b="1" i="1" dirty="0" smtClean="0"/>
          </a:p>
          <a:p>
            <a:pPr algn="ctr"/>
            <a:r>
              <a:rPr lang="en-US" sz="2000" b="1" i="1" dirty="0" smtClean="0"/>
              <a:t>Months</a:t>
            </a:r>
            <a:endParaRPr lang="en-US" sz="20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39131" y="4493589"/>
            <a:ext cx="11234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7</a:t>
            </a:r>
            <a:endParaRPr lang="en-US" sz="2800" b="1" i="1" dirty="0" smtClean="0"/>
          </a:p>
          <a:p>
            <a:pPr algn="ctr"/>
            <a:r>
              <a:rPr lang="en-US" sz="2000" b="1" i="1" dirty="0" smtClean="0"/>
              <a:t>Months</a:t>
            </a:r>
            <a:endParaRPr lang="en-US" sz="2000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39131" y="6275731"/>
            <a:ext cx="11234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10.5</a:t>
            </a:r>
            <a:endParaRPr lang="en-US" sz="2800" b="1" i="1" dirty="0" smtClean="0"/>
          </a:p>
          <a:p>
            <a:pPr algn="ctr"/>
            <a:r>
              <a:rPr lang="en-US" sz="2000" b="1" i="1" dirty="0" smtClean="0"/>
              <a:t>Months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00778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42693" y="-1252025"/>
            <a:ext cx="4754940" cy="9200271"/>
            <a:chOff x="2042693" y="-1252025"/>
            <a:chExt cx="4754940" cy="9200271"/>
          </a:xfrm>
        </p:grpSpPr>
        <p:pic>
          <p:nvPicPr>
            <p:cNvPr id="8194" name="Picture 2" descr="F4_713_Right_MVw3_P000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8" t="11105" r="16507" b="5610"/>
            <a:stretch/>
          </p:blipFill>
          <p:spPr bwMode="auto">
            <a:xfrm>
              <a:off x="3348110" y="613595"/>
              <a:ext cx="2082019" cy="1688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F4_727_Right_MVw3_P000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2" t="7663" r="14144" b="3340"/>
            <a:stretch/>
          </p:blipFill>
          <p:spPr bwMode="auto">
            <a:xfrm>
              <a:off x="3348110" y="2394626"/>
              <a:ext cx="2082019" cy="1737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F4_109_Right_MVw3_P00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48" t="12153" r="12727" b="3499"/>
            <a:stretch/>
          </p:blipFill>
          <p:spPr bwMode="auto">
            <a:xfrm>
              <a:off x="3348110" y="4224847"/>
              <a:ext cx="2082019" cy="163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F4_222_Right_MVw3_P000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62" t="8544" r="10476" b="2787"/>
            <a:stretch/>
          </p:blipFill>
          <p:spPr bwMode="auto">
            <a:xfrm>
              <a:off x="3348110" y="5947757"/>
              <a:ext cx="2082019" cy="1548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4458676" y="1406769"/>
              <a:ext cx="571341" cy="524972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37433" y="1041009"/>
              <a:ext cx="506399" cy="864089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81172" y="3066957"/>
              <a:ext cx="484572" cy="450570"/>
            </a:xfrm>
            <a:prstGeom prst="ellipse">
              <a:avLst/>
            </a:prstGeom>
            <a:noFill/>
            <a:ln w="50800">
              <a:solidFill>
                <a:srgbClr val="0CAC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458676" y="3292242"/>
              <a:ext cx="571341" cy="524972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37433" y="2912012"/>
              <a:ext cx="506399" cy="878559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98020" y="4774136"/>
              <a:ext cx="484572" cy="455376"/>
            </a:xfrm>
            <a:prstGeom prst="ellipse">
              <a:avLst/>
            </a:prstGeom>
            <a:noFill/>
            <a:ln w="50800">
              <a:solidFill>
                <a:srgbClr val="0CAC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55497" y="5058973"/>
              <a:ext cx="517153" cy="49724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07161" y="4560117"/>
              <a:ext cx="433319" cy="669396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998020" y="6548690"/>
              <a:ext cx="458518" cy="414818"/>
            </a:xfrm>
            <a:prstGeom prst="ellipse">
              <a:avLst/>
            </a:prstGeom>
            <a:noFill/>
            <a:ln w="50800">
              <a:solidFill>
                <a:srgbClr val="0CAC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55496" y="6850966"/>
              <a:ext cx="411926" cy="36576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37433" y="6343684"/>
              <a:ext cx="506399" cy="760501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9131" y="1130588"/>
              <a:ext cx="112348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/>
                <a:t>3</a:t>
              </a:r>
              <a:endParaRPr lang="en-US" sz="2800" b="1" i="1" dirty="0" smtClean="0"/>
            </a:p>
            <a:p>
              <a:pPr algn="ctr"/>
              <a:r>
                <a:rPr lang="en-US" sz="2000" b="1" i="1" dirty="0" smtClean="0"/>
                <a:t>Months</a:t>
              </a:r>
              <a:endParaRPr lang="en-US" sz="2000" b="1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42128" y="-1112487"/>
              <a:ext cx="329398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 smtClean="0"/>
                <a:t>Maturing of </a:t>
              </a:r>
            </a:p>
            <a:p>
              <a:pPr algn="ctr"/>
              <a:r>
                <a:rPr lang="en-US" sz="4400" b="1" i="1" dirty="0" smtClean="0"/>
                <a:t>Visual Cortex</a:t>
              </a:r>
              <a:endParaRPr lang="en-US" sz="4400" b="1" i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042693" y="-1252025"/>
              <a:ext cx="4754940" cy="92002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9266" y="3095292"/>
              <a:ext cx="852659" cy="42302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V1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819267" y="3882856"/>
              <a:ext cx="852659" cy="423022"/>
            </a:xfrm>
            <a:prstGeom prst="ellipse">
              <a:avLst/>
            </a:prstGeom>
            <a:noFill/>
            <a:ln w="50800">
              <a:solidFill>
                <a:srgbClr val="54AD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P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IT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819266" y="4670420"/>
              <a:ext cx="852659" cy="423022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AIT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998020" y="1135031"/>
              <a:ext cx="484572" cy="450570"/>
            </a:xfrm>
            <a:prstGeom prst="ellipse">
              <a:avLst/>
            </a:prstGeom>
            <a:noFill/>
            <a:ln w="50800">
              <a:solidFill>
                <a:srgbClr val="0CAC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39131" y="2845966"/>
              <a:ext cx="112348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/>
                <a:t>3.5</a:t>
              </a:r>
              <a:endParaRPr lang="en-US" sz="2800" b="1" i="1" dirty="0" smtClean="0"/>
            </a:p>
            <a:p>
              <a:pPr algn="ctr"/>
              <a:r>
                <a:rPr lang="en-US" sz="2000" b="1" i="1" dirty="0" smtClean="0"/>
                <a:t>Months</a:t>
              </a:r>
              <a:endParaRPr lang="en-US" sz="2000" b="1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39131" y="4493589"/>
              <a:ext cx="112348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/>
                <a:t>7</a:t>
              </a:r>
              <a:endParaRPr lang="en-US" sz="2800" b="1" i="1" dirty="0" smtClean="0"/>
            </a:p>
            <a:p>
              <a:pPr algn="ctr"/>
              <a:r>
                <a:rPr lang="en-US" sz="2000" b="1" i="1" dirty="0" smtClean="0"/>
                <a:t>Months</a:t>
              </a:r>
              <a:endParaRPr lang="en-US" sz="2000" b="1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39131" y="6275731"/>
              <a:ext cx="112348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/>
                <a:t>10.5</a:t>
              </a:r>
              <a:endParaRPr lang="en-US" sz="2800" b="1" i="1" dirty="0" smtClean="0"/>
            </a:p>
            <a:p>
              <a:pPr algn="ctr"/>
              <a:r>
                <a:rPr lang="en-US" sz="2000" b="1" i="1" dirty="0" smtClean="0"/>
                <a:t>Months</a:t>
              </a:r>
              <a:endParaRPr lang="en-US" sz="2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45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451"/>
            <a:ext cx="10515600" cy="1325563"/>
          </a:xfrm>
        </p:spPr>
        <p:txBody>
          <a:bodyPr/>
          <a:lstStyle/>
          <a:p>
            <a:r>
              <a:rPr lang="en-US" dirty="0" smtClean="0"/>
              <a:t>Example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Monkey named Paul shown 144 Images blocks</a:t>
            </a:r>
          </a:p>
          <a:p>
            <a:r>
              <a:rPr lang="en-US" dirty="0" smtClean="0"/>
              <a:t>Images come from 4 Image Types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Brain activation measured every two seconds</a:t>
            </a:r>
          </a:p>
          <a:p>
            <a:r>
              <a:rPr lang="en-US" dirty="0" smtClean="0"/>
              <a:t>One data point per </a:t>
            </a:r>
            <a:r>
              <a:rPr lang="en-US" b="1" i="1" dirty="0" smtClean="0"/>
              <a:t>voxel</a:t>
            </a:r>
            <a:r>
              <a:rPr lang="en-US" dirty="0" smtClean="0"/>
              <a:t> (cubic mm of brain*)</a:t>
            </a:r>
          </a:p>
          <a:p>
            <a:r>
              <a:rPr lang="en-US" dirty="0" smtClean="0"/>
              <a:t>370,000 voxels per fMRI scan </a:t>
            </a:r>
          </a:p>
          <a:p>
            <a:r>
              <a:rPr lang="en-US" dirty="0" smtClean="0"/>
              <a:t>3120 seconds of data</a:t>
            </a:r>
          </a:p>
          <a:p>
            <a:r>
              <a:rPr lang="en-US" dirty="0" smtClean="0"/>
              <a:t>Voxels/scan * scans/second * seconds = 1,154,400,000 fMRI data points!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8374" t="76158" r="78112" b="17805"/>
          <a:stretch>
            <a:fillRect/>
          </a:stretch>
        </p:blipFill>
        <p:spPr bwMode="auto">
          <a:xfrm>
            <a:off x="2743200" y="2667000"/>
            <a:ext cx="9144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18375" t="48662" r="78111" b="44501"/>
          <a:stretch>
            <a:fillRect/>
          </a:stretch>
        </p:blipFill>
        <p:spPr bwMode="auto">
          <a:xfrm>
            <a:off x="7620001" y="2667000"/>
            <a:ext cx="87464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78111" t="82698" r="18375" b="10763"/>
          <a:stretch>
            <a:fillRect/>
          </a:stretch>
        </p:blipFill>
        <p:spPr bwMode="auto">
          <a:xfrm>
            <a:off x="5943601" y="2667001"/>
            <a:ext cx="874643" cy="87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 l="18375" t="65086" r="78032" b="27483"/>
          <a:stretch>
            <a:fillRect/>
          </a:stretch>
        </p:blipFill>
        <p:spPr bwMode="auto">
          <a:xfrm>
            <a:off x="4419600" y="2667000"/>
            <a:ext cx="795130" cy="88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667000" y="23622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Monkey Faces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236220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Curvy Waves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23622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Straight Lines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236220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Familiar 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6477000"/>
            <a:ext cx="6848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 Voxels are cubic units of brain tissue with varying edge length.  We chose 1mm.</a:t>
            </a:r>
          </a:p>
        </p:txBody>
      </p:sp>
    </p:spTree>
    <p:extLst>
      <p:ext uri="{BB962C8B-B14F-4D97-AF65-F5344CB8AC3E}">
        <p14:creationId xmlns:p14="http://schemas.microsoft.com/office/powerpoint/2010/main" val="14844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Voxel </a:t>
            </a:r>
            <a:r>
              <a:rPr lang="en-US" sz="2800" dirty="0" smtClean="0"/>
              <a:t>fMRI Response </a:t>
            </a:r>
            <a:r>
              <a:rPr lang="en-US" sz="2800" dirty="0"/>
              <a:t>to Stimulus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16764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9400" y="2832278"/>
            <a:ext cx="586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2583288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 rot="10800000" flipH="1">
            <a:off x="5029199" y="2361826"/>
            <a:ext cx="2989516" cy="2146093"/>
          </a:xfrm>
          <a:custGeom>
            <a:avLst/>
            <a:gdLst>
              <a:gd name="connsiteX0" fmla="*/ 0 w 3537679"/>
              <a:gd name="connsiteY0" fmla="*/ 1933732 h 2146093"/>
              <a:gd name="connsiteX1" fmla="*/ 464695 w 3537679"/>
              <a:gd name="connsiteY1" fmla="*/ 1199214 h 2146093"/>
              <a:gd name="connsiteX2" fmla="*/ 584616 w 3537679"/>
              <a:gd name="connsiteY2" fmla="*/ 224853 h 2146093"/>
              <a:gd name="connsiteX3" fmla="*/ 929390 w 3537679"/>
              <a:gd name="connsiteY3" fmla="*/ 29981 h 2146093"/>
              <a:gd name="connsiteX4" fmla="*/ 1274164 w 3537679"/>
              <a:gd name="connsiteY4" fmla="*/ 59961 h 2146093"/>
              <a:gd name="connsiteX5" fmla="*/ 1469036 w 3537679"/>
              <a:gd name="connsiteY5" fmla="*/ 389745 h 2146093"/>
              <a:gd name="connsiteX6" fmla="*/ 1873770 w 3537679"/>
              <a:gd name="connsiteY6" fmla="*/ 1858781 h 2146093"/>
              <a:gd name="connsiteX7" fmla="*/ 2218544 w 3537679"/>
              <a:gd name="connsiteY7" fmla="*/ 2113614 h 2146093"/>
              <a:gd name="connsiteX8" fmla="*/ 2488367 w 3537679"/>
              <a:gd name="connsiteY8" fmla="*/ 1978702 h 2146093"/>
              <a:gd name="connsiteX9" fmla="*/ 2608288 w 3537679"/>
              <a:gd name="connsiteY9" fmla="*/ 1918742 h 2146093"/>
              <a:gd name="connsiteX10" fmla="*/ 3537679 w 3537679"/>
              <a:gd name="connsiteY10" fmla="*/ 1918742 h 214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679" h="2146093">
                <a:moveTo>
                  <a:pt x="0" y="1933732"/>
                </a:moveTo>
                <a:cubicBezTo>
                  <a:pt x="183629" y="1708879"/>
                  <a:pt x="367259" y="1484027"/>
                  <a:pt x="464695" y="1199214"/>
                </a:cubicBezTo>
                <a:cubicBezTo>
                  <a:pt x="562131" y="914401"/>
                  <a:pt x="507167" y="419725"/>
                  <a:pt x="584616" y="224853"/>
                </a:cubicBezTo>
                <a:cubicBezTo>
                  <a:pt x="662065" y="29981"/>
                  <a:pt x="814465" y="57463"/>
                  <a:pt x="929390" y="29981"/>
                </a:cubicBezTo>
                <a:cubicBezTo>
                  <a:pt x="1044315" y="2499"/>
                  <a:pt x="1184223" y="0"/>
                  <a:pt x="1274164" y="59961"/>
                </a:cubicBezTo>
                <a:cubicBezTo>
                  <a:pt x="1364105" y="119922"/>
                  <a:pt x="1369102" y="89942"/>
                  <a:pt x="1469036" y="389745"/>
                </a:cubicBezTo>
                <a:cubicBezTo>
                  <a:pt x="1568970" y="689548"/>
                  <a:pt x="1748852" y="1571470"/>
                  <a:pt x="1873770" y="1858781"/>
                </a:cubicBezTo>
                <a:cubicBezTo>
                  <a:pt x="1998688" y="2146093"/>
                  <a:pt x="2116111" y="2093627"/>
                  <a:pt x="2218544" y="2113614"/>
                </a:cubicBezTo>
                <a:cubicBezTo>
                  <a:pt x="2320977" y="2133601"/>
                  <a:pt x="2488367" y="1978702"/>
                  <a:pt x="2488367" y="1978702"/>
                </a:cubicBezTo>
                <a:cubicBezTo>
                  <a:pt x="2553324" y="1946223"/>
                  <a:pt x="2433403" y="1928735"/>
                  <a:pt x="2608288" y="1918742"/>
                </a:cubicBezTo>
                <a:cubicBezTo>
                  <a:pt x="2783173" y="1908749"/>
                  <a:pt x="3335312" y="1913745"/>
                  <a:pt x="3537679" y="19187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29200" y="1905000"/>
            <a:ext cx="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0" y="2590801"/>
            <a:ext cx="553998" cy="12875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8665" y="284301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flipV="1">
            <a:off x="4876800" y="4724400"/>
            <a:ext cx="304800" cy="5334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1" y="5257800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Stimulus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134637" y="1879099"/>
            <a:ext cx="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flipV="1">
            <a:off x="5982237" y="4698499"/>
            <a:ext cx="304800" cy="5334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77438" y="5231899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Stimulus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59" y="1136811"/>
            <a:ext cx="8278540" cy="57211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1902" y="1256757"/>
            <a:ext cx="502704" cy="500536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14003" y="3526922"/>
            <a:ext cx="288757" cy="36576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22192" y="352156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70799" y="150124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Voxel Response to Multiple Successive Visual Stimuli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781" y="1253673"/>
            <a:ext cx="502704" cy="500536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78718" y="1256754"/>
            <a:ext cx="502704" cy="500536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72680" y="1256755"/>
            <a:ext cx="502704" cy="500536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64318" y="1256756"/>
            <a:ext cx="502704" cy="500536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48255" y="1256757"/>
            <a:ext cx="502704" cy="500536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72680" y="1037230"/>
            <a:ext cx="177746" cy="164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91160" y="1030478"/>
            <a:ext cx="177746" cy="164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81489" y="2518117"/>
            <a:ext cx="2658794" cy="3587261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STIMULUS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713826753"/>
              </p:ext>
            </p:extLst>
          </p:nvPr>
        </p:nvGraphicFramePr>
        <p:xfrm>
          <a:off x="2032000" y="-49015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881489" y="5795889"/>
            <a:ext cx="2954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9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780"/>
          </a:xfrm>
        </p:spPr>
        <p:txBody>
          <a:bodyPr/>
          <a:lstStyle/>
          <a:p>
            <a:pPr algn="ctr"/>
            <a:r>
              <a:rPr lang="en-US" dirty="0" smtClean="0"/>
              <a:t>Machine Learning Classifier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54530"/>
              </p:ext>
            </p:extLst>
          </p:nvPr>
        </p:nvGraphicFramePr>
        <p:xfrm>
          <a:off x="838200" y="2130055"/>
          <a:ext cx="4451251" cy="1680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93"/>
                <a:gridCol w="635893"/>
                <a:gridCol w="635893"/>
                <a:gridCol w="635893"/>
                <a:gridCol w="635893"/>
                <a:gridCol w="635893"/>
                <a:gridCol w="635893"/>
              </a:tblGrid>
              <a:tr h="213269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Voxel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Voxel 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Voxel 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35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Category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5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Category </a:t>
                      </a:r>
                      <a:r>
                        <a:rPr lang="en-US" sz="900" u="none" strike="noStrike" dirty="0" smtClean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105400" y="54864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5737" t="46337" r="59241" b="28812"/>
          <a:stretch>
            <a:fillRect/>
          </a:stretch>
        </p:blipFill>
        <p:spPr bwMode="auto">
          <a:xfrm>
            <a:off x="5715001" y="5029200"/>
            <a:ext cx="1800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7696200" y="54864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13475" y="27739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l="25737" t="46337" r="59241" b="28812"/>
          <a:stretch>
            <a:fillRect/>
          </a:stretch>
        </p:blipFill>
        <p:spPr bwMode="auto">
          <a:xfrm>
            <a:off x="6423076" y="2316700"/>
            <a:ext cx="1800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8404275" y="27739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mlpy.sourceforge.net/docs/3.5/_images/lda_binar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5" t="9235" r="9086" b="9475"/>
          <a:stretch/>
        </p:blipFill>
        <p:spPr bwMode="auto">
          <a:xfrm>
            <a:off x="9312812" y="2015164"/>
            <a:ext cx="2447779" cy="19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8200" y="1291027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TRAINING</a:t>
            </a:r>
            <a:endParaRPr lang="en-US" sz="32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4419774"/>
            <a:ext cx="2240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PREDICTION</a:t>
            </a:r>
            <a:endParaRPr lang="en-US" sz="3200" u="sng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400646"/>
              </p:ext>
            </p:extLst>
          </p:nvPr>
        </p:nvGraphicFramePr>
        <p:xfrm>
          <a:off x="841163" y="5314862"/>
          <a:ext cx="3815358" cy="653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93"/>
                <a:gridCol w="635893"/>
                <a:gridCol w="635893"/>
                <a:gridCol w="635893"/>
                <a:gridCol w="635893"/>
                <a:gridCol w="635893"/>
              </a:tblGrid>
              <a:tr h="213269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Voxel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Voxel 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Voxel 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6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6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Image 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X.XX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X.XX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l="18374" t="76158" r="78112" b="17805"/>
          <a:stretch>
            <a:fillRect/>
          </a:stretch>
        </p:blipFill>
        <p:spPr bwMode="auto">
          <a:xfrm>
            <a:off x="8629652" y="5255894"/>
            <a:ext cx="990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 l="78111" t="82698" r="18375" b="10763"/>
          <a:stretch>
            <a:fillRect/>
          </a:stretch>
        </p:blipFill>
        <p:spPr bwMode="auto">
          <a:xfrm>
            <a:off x="9821103" y="524060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8629652" y="495109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860861" y="4951095"/>
            <a:ext cx="7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2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72800" y="4934245"/>
            <a:ext cx="7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3</a:t>
            </a:r>
            <a:endParaRPr lang="en-US" sz="12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18374" t="76158" r="78112" b="17805"/>
          <a:stretch>
            <a:fillRect/>
          </a:stretch>
        </p:blipFill>
        <p:spPr bwMode="auto">
          <a:xfrm>
            <a:off x="10935530" y="5255893"/>
            <a:ext cx="990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81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Searchlight Accuracy Significance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2281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Permutation testing is too computationally expensive for searchlight.</a:t>
                </a:r>
              </a:p>
              <a:p>
                <a:r>
                  <a:rPr lang="en-US" dirty="0" smtClean="0"/>
                  <a:t>Alternative Significance Test</a:t>
                </a:r>
              </a:p>
              <a:p>
                <a:pPr lvl="1"/>
                <a:r>
                  <a:rPr lang="en-US" dirty="0" smtClean="0"/>
                  <a:t>Null Hypothesis: Accuracy is by chance.  Each guess has 50% change of accuracy</a:t>
                </a:r>
              </a:p>
              <a:p>
                <a:pPr lvl="1"/>
                <a:r>
                  <a:rPr lang="en-US" dirty="0" smtClean="0"/>
                  <a:t>Significance threshold determine using a P-value of 0.05</a:t>
                </a:r>
              </a:p>
              <a:p>
                <a:pPr lvl="1"/>
                <a:r>
                  <a:rPr lang="en-US" dirty="0" smtClean="0"/>
                  <a:t>Formula: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FILL IN</a:t>
                </a:r>
              </a:p>
              <a:p>
                <a:r>
                  <a:rPr lang="en-US" dirty="0" smtClean="0"/>
                  <a:t>Binomial CDF assumes independence between events.  We verified Independence by checking that the correlation between subsequent beta values is centered at zero.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22818"/>
              </a:xfrm>
              <a:blipFill rotWithShape="0">
                <a:blip r:embed="rId2"/>
                <a:stretch>
                  <a:fillRect l="-696" t="-5025" b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65183" y="4700789"/>
            <a:ext cx="25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Independence test image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7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032000" y="719668"/>
            <a:ext cx="8128000" cy="2065736"/>
            <a:chOff x="2032000" y="719668"/>
            <a:chExt cx="8128000" cy="2065736"/>
          </a:xfrm>
        </p:grpSpPr>
        <p:sp>
          <p:nvSpPr>
            <p:cNvPr id="9" name="Rectangle 8"/>
            <p:cNvSpPr/>
            <p:nvPr/>
          </p:nvSpPr>
          <p:spPr>
            <a:xfrm>
              <a:off x="4909625" y="1041010"/>
              <a:ext cx="2658794" cy="1744393"/>
            </a:xfrm>
            <a:prstGeom prst="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STIMULUS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31759066"/>
                </p:ext>
              </p:extLst>
            </p:nvPr>
          </p:nvGraphicFramePr>
          <p:xfrm>
            <a:off x="2032000" y="719668"/>
            <a:ext cx="8128000" cy="2065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1" name="Straight Arrow Connector 10"/>
            <p:cNvCxnSpPr/>
            <p:nvPr/>
          </p:nvCxnSpPr>
          <p:spPr>
            <a:xfrm>
              <a:off x="7230795" y="2475913"/>
              <a:ext cx="337624" cy="703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909625" y="2475913"/>
              <a:ext cx="316522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67951" y="1434905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731915" y="1619571"/>
              <a:ext cx="2082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945576" y="3598985"/>
            <a:ext cx="2658794" cy="174439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STIMULUS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746655937"/>
              </p:ext>
            </p:extLst>
          </p:nvPr>
        </p:nvGraphicFramePr>
        <p:xfrm>
          <a:off x="2067951" y="3277643"/>
          <a:ext cx="8128000" cy="2065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266746" y="5033888"/>
            <a:ext cx="337624" cy="70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45576" y="5033888"/>
            <a:ext cx="316522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03902" y="399288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767866" y="4177546"/>
            <a:ext cx="2082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6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78019" y="1210231"/>
            <a:ext cx="33105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X: Brain Activation with V1, PIT, and AIT overlay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View From the Right       View From Above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38180" y="2485176"/>
            <a:ext cx="5364670" cy="3031295"/>
            <a:chOff x="3216622" y="3363084"/>
            <a:chExt cx="5364670" cy="3031295"/>
          </a:xfrm>
        </p:grpSpPr>
        <p:pic>
          <p:nvPicPr>
            <p:cNvPr id="1028" name="Picture 4" descr="713_Above_MVw3_P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231" y="3363084"/>
              <a:ext cx="3129874" cy="3031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5271918" y="5573114"/>
              <a:ext cx="1593116" cy="473713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ne Callout 1 12"/>
            <p:cNvSpPr/>
            <p:nvPr/>
          </p:nvSpPr>
          <p:spPr>
            <a:xfrm flipH="1">
              <a:off x="3216622" y="5663693"/>
              <a:ext cx="703385" cy="449194"/>
            </a:xfrm>
            <a:prstGeom prst="borderCallout1">
              <a:avLst>
                <a:gd name="adj1" fmla="val 18750"/>
                <a:gd name="adj2" fmla="val -8333"/>
                <a:gd name="adj3" fmla="val 27943"/>
                <a:gd name="adj4" fmla="val -189900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V1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970218" y="4747352"/>
              <a:ext cx="464234" cy="418369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ine Callout 1 18"/>
            <p:cNvSpPr/>
            <p:nvPr/>
          </p:nvSpPr>
          <p:spPr>
            <a:xfrm flipH="1">
              <a:off x="3218833" y="4462635"/>
              <a:ext cx="703385" cy="449194"/>
            </a:xfrm>
            <a:prstGeom prst="borderCallout1">
              <a:avLst>
                <a:gd name="adj1" fmla="val 18750"/>
                <a:gd name="adj2" fmla="val -8333"/>
                <a:gd name="adj3" fmla="val 93710"/>
                <a:gd name="adj4" fmla="val -143900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PIT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645433" y="4309257"/>
              <a:ext cx="429602" cy="394665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Callout 1 20"/>
            <p:cNvSpPr/>
            <p:nvPr/>
          </p:nvSpPr>
          <p:spPr>
            <a:xfrm>
              <a:off x="7921839" y="4194049"/>
              <a:ext cx="659453" cy="449194"/>
            </a:xfrm>
            <a:prstGeom prst="borderCallout1">
              <a:avLst>
                <a:gd name="adj1" fmla="val 18750"/>
                <a:gd name="adj2" fmla="val -8333"/>
                <a:gd name="adj3" fmla="val 62392"/>
                <a:gd name="adj4" fmla="val -124569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AIT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83177" y="2259444"/>
            <a:ext cx="4179987" cy="3011782"/>
            <a:chOff x="1477107" y="3201977"/>
            <a:chExt cx="4179987" cy="3011782"/>
          </a:xfrm>
        </p:grpSpPr>
        <p:pic>
          <p:nvPicPr>
            <p:cNvPr id="1026" name="Picture 2" descr="713_Right_MVw3_P0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246" y="3201977"/>
              <a:ext cx="3133848" cy="2414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616591" y="524724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Line Callout 1 22"/>
            <p:cNvSpPr/>
            <p:nvPr/>
          </p:nvSpPr>
          <p:spPr>
            <a:xfrm>
              <a:off x="4812091" y="5764565"/>
              <a:ext cx="655088" cy="449194"/>
            </a:xfrm>
            <a:prstGeom prst="borderCallout1">
              <a:avLst>
                <a:gd name="adj1" fmla="val 18750"/>
                <a:gd name="adj2" fmla="val -8333"/>
                <a:gd name="adj3" fmla="val -206939"/>
                <a:gd name="adj4" fmla="val -30085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r>
                <a:rPr lang="en-US" sz="2800" dirty="0" smtClean="0">
                  <a:solidFill>
                    <a:schemeClr val="tx1"/>
                  </a:solidFill>
                </a:rPr>
                <a:t>IT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347857" y="4405850"/>
              <a:ext cx="464234" cy="418369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ne Callout 1 25"/>
            <p:cNvSpPr/>
            <p:nvPr/>
          </p:nvSpPr>
          <p:spPr>
            <a:xfrm flipH="1">
              <a:off x="2974634" y="5764565"/>
              <a:ext cx="703385" cy="449194"/>
            </a:xfrm>
            <a:prstGeom prst="borderCallout1">
              <a:avLst>
                <a:gd name="adj1" fmla="val 18750"/>
                <a:gd name="adj2" fmla="val -8333"/>
                <a:gd name="adj3" fmla="val -260179"/>
                <a:gd name="adj4" fmla="val -31900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PIT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694608" y="4168185"/>
              <a:ext cx="464234" cy="418369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ine Callout 1 27"/>
            <p:cNvSpPr/>
            <p:nvPr/>
          </p:nvSpPr>
          <p:spPr>
            <a:xfrm flipH="1">
              <a:off x="1477107" y="4586554"/>
              <a:ext cx="622269" cy="449194"/>
            </a:xfrm>
            <a:prstGeom prst="borderCallout1">
              <a:avLst>
                <a:gd name="adj1" fmla="val 18750"/>
                <a:gd name="adj2" fmla="val -8333"/>
                <a:gd name="adj3" fmla="val -28428"/>
                <a:gd name="adj4" fmla="val -166246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V1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151163" y="3990910"/>
              <a:ext cx="351692" cy="82024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20469" y="1728445"/>
            <a:ext cx="2351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View From the Right</a:t>
            </a:r>
            <a:endParaRPr lang="en-US" sz="20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12770" y="1733312"/>
            <a:ext cx="2351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View From the Right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7206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713_Right_MVw3_P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t="3127" r="4987" b="11323"/>
          <a:stretch/>
        </p:blipFill>
        <p:spPr bwMode="auto">
          <a:xfrm>
            <a:off x="3611274" y="2715775"/>
            <a:ext cx="2546253" cy="191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713_Above_MVw3_P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t="2028" b="3740"/>
          <a:stretch/>
        </p:blipFill>
        <p:spPr bwMode="auto">
          <a:xfrm>
            <a:off x="7123718" y="2715775"/>
            <a:ext cx="2052365" cy="194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553919" y="2148466"/>
            <a:ext cx="2351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View From the Right</a:t>
            </a:r>
            <a:endParaRPr lang="en-US" sz="20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23718" y="2146996"/>
            <a:ext cx="204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View From </a:t>
            </a:r>
            <a:r>
              <a:rPr lang="en-US" sz="2000" b="1" i="1" dirty="0" smtClean="0"/>
              <a:t>Above</a:t>
            </a:r>
            <a:endParaRPr lang="en-US" sz="2000" b="1" i="1" dirty="0"/>
          </a:p>
        </p:txBody>
      </p:sp>
      <p:sp>
        <p:nvSpPr>
          <p:cNvPr id="31" name="Line Callout 1 30"/>
          <p:cNvSpPr/>
          <p:nvPr/>
        </p:nvSpPr>
        <p:spPr>
          <a:xfrm>
            <a:off x="9049474" y="4877602"/>
            <a:ext cx="538023" cy="353880"/>
          </a:xfrm>
          <a:prstGeom prst="borderCallout1">
            <a:avLst>
              <a:gd name="adj1" fmla="val 18750"/>
              <a:gd name="adj2" fmla="val -8333"/>
              <a:gd name="adj3" fmla="val -368507"/>
              <a:gd name="adj4" fmla="val -4054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4599960" y="4883356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-312854"/>
              <a:gd name="adj4" fmla="val 1995"/>
            </a:avLst>
          </a:prstGeom>
          <a:noFill/>
          <a:ln w="50800">
            <a:solidFill>
              <a:srgbClr val="54A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Line Callout 1 32"/>
          <p:cNvSpPr/>
          <p:nvPr/>
        </p:nvSpPr>
        <p:spPr>
          <a:xfrm>
            <a:off x="7865460" y="4883356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-110115"/>
              <a:gd name="adj4" fmla="val -47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12810" y="3487343"/>
            <a:ext cx="371590" cy="279011"/>
          </a:xfrm>
          <a:prstGeom prst="ellipse">
            <a:avLst/>
          </a:prstGeom>
          <a:noFill/>
          <a:ln w="50800">
            <a:solidFill>
              <a:srgbClr val="0CA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75585" y="3650198"/>
            <a:ext cx="285833" cy="253219"/>
          </a:xfrm>
          <a:prstGeom prst="ellipse">
            <a:avLst/>
          </a:prstGeom>
          <a:noFill/>
          <a:ln w="50800">
            <a:solidFill>
              <a:srgbClr val="2FA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53143" y="3798990"/>
            <a:ext cx="417218" cy="29795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72590" y="3439552"/>
            <a:ext cx="228724" cy="630600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627609" y="3388973"/>
            <a:ext cx="208609" cy="27780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595346" y="4140848"/>
            <a:ext cx="1109108" cy="347600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ne Callout 1 39"/>
          <p:cNvSpPr/>
          <p:nvPr/>
        </p:nvSpPr>
        <p:spPr>
          <a:xfrm>
            <a:off x="3611274" y="4883356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-257200"/>
              <a:gd name="adj4" fmla="val 76182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Line Callout 1 40"/>
          <p:cNvSpPr/>
          <p:nvPr/>
        </p:nvSpPr>
        <p:spPr>
          <a:xfrm>
            <a:off x="6876773" y="4877602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-304903"/>
              <a:gd name="adj4" fmla="val 91018"/>
            </a:avLst>
          </a:prstGeom>
          <a:noFill/>
          <a:ln w="50800">
            <a:solidFill>
              <a:srgbClr val="54A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Line Callout 1 41"/>
          <p:cNvSpPr/>
          <p:nvPr/>
        </p:nvSpPr>
        <p:spPr>
          <a:xfrm>
            <a:off x="5619504" y="4887771"/>
            <a:ext cx="538023" cy="353880"/>
          </a:xfrm>
          <a:prstGeom prst="borderCallout1">
            <a:avLst>
              <a:gd name="adj1" fmla="val 18750"/>
              <a:gd name="adj2" fmla="val -8333"/>
              <a:gd name="adj3" fmla="val -225397"/>
              <a:gd name="adj4" fmla="val -5884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3151" y="821112"/>
            <a:ext cx="5616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Brain Activation from </a:t>
            </a:r>
          </a:p>
          <a:p>
            <a:pPr algn="ctr"/>
            <a:r>
              <a:rPr lang="en-US" sz="2800" b="1" dirty="0" smtClean="0"/>
              <a:t>Classifier Searchlight Test</a:t>
            </a:r>
          </a:p>
          <a:p>
            <a:pPr algn="ctr"/>
            <a:r>
              <a:rPr lang="en-US" sz="2000" b="1" i="1" dirty="0" smtClean="0"/>
              <a:t>Threshold at P-value = 0.05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3291841" y="703385"/>
            <a:ext cx="6443002" cy="481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473526" y="2238971"/>
            <a:ext cx="6414867" cy="4372845"/>
            <a:chOff x="5092505" y="2027955"/>
            <a:chExt cx="6414867" cy="4372845"/>
          </a:xfrm>
        </p:grpSpPr>
        <p:grpSp>
          <p:nvGrpSpPr>
            <p:cNvPr id="5" name="Group 4"/>
            <p:cNvGrpSpPr/>
            <p:nvPr/>
          </p:nvGrpSpPr>
          <p:grpSpPr>
            <a:xfrm>
              <a:off x="5203961" y="3046616"/>
              <a:ext cx="6160187" cy="3094655"/>
              <a:chOff x="5203961" y="3046616"/>
              <a:chExt cx="6160187" cy="3094655"/>
            </a:xfrm>
          </p:grpSpPr>
          <p:pic>
            <p:nvPicPr>
              <p:cNvPr id="2050" name="Picture 2" descr="713_Right_MVw3_P05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7" t="3127" r="4987" b="11323"/>
              <a:stretch/>
            </p:blipFill>
            <p:spPr bwMode="auto">
              <a:xfrm>
                <a:off x="5261316" y="3615395"/>
                <a:ext cx="2546253" cy="1913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713_Above_MVw3_P05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7" t="2028" b="3740"/>
              <a:stretch/>
            </p:blipFill>
            <p:spPr bwMode="auto">
              <a:xfrm>
                <a:off x="8773760" y="3615395"/>
                <a:ext cx="2052365" cy="1941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203961" y="3048086"/>
                <a:ext cx="23515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/>
                  <a:t>View From the Right</a:t>
                </a:r>
                <a:endParaRPr lang="en-US" sz="2000" b="1" i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773760" y="3046616"/>
                <a:ext cx="20469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/>
                  <a:t>View From </a:t>
                </a:r>
                <a:r>
                  <a:rPr lang="en-US" sz="2000" b="1" i="1" dirty="0" smtClean="0"/>
                  <a:t>Above</a:t>
                </a:r>
                <a:endParaRPr lang="en-US" sz="2000" b="1" i="1" dirty="0"/>
              </a:p>
            </p:txBody>
          </p:sp>
          <p:sp>
            <p:nvSpPr>
              <p:cNvPr id="9" name="Line Callout 1 8"/>
              <p:cNvSpPr/>
              <p:nvPr/>
            </p:nvSpPr>
            <p:spPr>
              <a:xfrm>
                <a:off x="10826125" y="5782976"/>
                <a:ext cx="538023" cy="353880"/>
              </a:xfrm>
              <a:prstGeom prst="borderCallout1">
                <a:avLst>
                  <a:gd name="adj1" fmla="val 18750"/>
                  <a:gd name="adj2" fmla="val -8333"/>
                  <a:gd name="adj3" fmla="val -356581"/>
                  <a:gd name="adj4" fmla="val -79765"/>
                </a:avLst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AIT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6250002" y="5782976"/>
                <a:ext cx="568880" cy="353880"/>
              </a:xfrm>
              <a:prstGeom prst="borderCallout1">
                <a:avLst>
                  <a:gd name="adj1" fmla="val 18750"/>
                  <a:gd name="adj2" fmla="val -8333"/>
                  <a:gd name="adj3" fmla="val -312854"/>
                  <a:gd name="adj4" fmla="val 1995"/>
                </a:avLst>
              </a:prstGeom>
              <a:noFill/>
              <a:ln w="50800">
                <a:solidFill>
                  <a:srgbClr val="54AD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PIT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Line Callout 1 10"/>
              <p:cNvSpPr/>
              <p:nvPr/>
            </p:nvSpPr>
            <p:spPr>
              <a:xfrm>
                <a:off x="9515502" y="5782976"/>
                <a:ext cx="568880" cy="353880"/>
              </a:xfrm>
              <a:prstGeom prst="borderCallout1">
                <a:avLst>
                  <a:gd name="adj1" fmla="val 18750"/>
                  <a:gd name="adj2" fmla="val -8333"/>
                  <a:gd name="adj3" fmla="val -110115"/>
                  <a:gd name="adj4" fmla="val -477"/>
                </a:avLst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V1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6162852" y="4386963"/>
                <a:ext cx="371590" cy="279011"/>
              </a:xfrm>
              <a:prstGeom prst="ellipse">
                <a:avLst/>
              </a:prstGeom>
              <a:noFill/>
              <a:ln w="50800">
                <a:solidFill>
                  <a:srgbClr val="0CAC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025627" y="4549818"/>
                <a:ext cx="285833" cy="253219"/>
              </a:xfrm>
              <a:prstGeom prst="ellipse">
                <a:avLst/>
              </a:prstGeom>
              <a:noFill/>
              <a:ln w="50800">
                <a:solidFill>
                  <a:srgbClr val="2FA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03185" y="4698610"/>
                <a:ext cx="417218" cy="297952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622632" y="4339172"/>
                <a:ext cx="228724" cy="630600"/>
              </a:xfrm>
              <a:prstGeom prst="ellipse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277651" y="4288593"/>
                <a:ext cx="208609" cy="277809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245388" y="5040468"/>
                <a:ext cx="1109108" cy="347600"/>
              </a:xfrm>
              <a:prstGeom prst="ellipse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Line Callout 1 21"/>
              <p:cNvSpPr/>
              <p:nvPr/>
            </p:nvSpPr>
            <p:spPr>
              <a:xfrm>
                <a:off x="5261316" y="5782976"/>
                <a:ext cx="568880" cy="353880"/>
              </a:xfrm>
              <a:prstGeom prst="borderCallout1">
                <a:avLst>
                  <a:gd name="adj1" fmla="val 18750"/>
                  <a:gd name="adj2" fmla="val -8333"/>
                  <a:gd name="adj3" fmla="val -257200"/>
                  <a:gd name="adj4" fmla="val 76182"/>
                </a:avLst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V1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Line Callout 1 22"/>
              <p:cNvSpPr/>
              <p:nvPr/>
            </p:nvSpPr>
            <p:spPr>
              <a:xfrm>
                <a:off x="8526815" y="5777222"/>
                <a:ext cx="568880" cy="353880"/>
              </a:xfrm>
              <a:prstGeom prst="borderCallout1">
                <a:avLst>
                  <a:gd name="adj1" fmla="val 18750"/>
                  <a:gd name="adj2" fmla="val -8333"/>
                  <a:gd name="adj3" fmla="val -304903"/>
                  <a:gd name="adj4" fmla="val 91018"/>
                </a:avLst>
              </a:prstGeom>
              <a:noFill/>
              <a:ln w="50800">
                <a:solidFill>
                  <a:srgbClr val="54AD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PIT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Line Callout 1 23"/>
              <p:cNvSpPr/>
              <p:nvPr/>
            </p:nvSpPr>
            <p:spPr>
              <a:xfrm>
                <a:off x="7269546" y="5787391"/>
                <a:ext cx="538023" cy="353880"/>
              </a:xfrm>
              <a:prstGeom prst="borderCallout1">
                <a:avLst>
                  <a:gd name="adj1" fmla="val 18750"/>
                  <a:gd name="adj2" fmla="val -8333"/>
                  <a:gd name="adj3" fmla="val -225397"/>
                  <a:gd name="adj4" fmla="val -58848"/>
                </a:avLst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AIT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483164" y="2027955"/>
              <a:ext cx="52692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Brain Activation per Classifier Test</a:t>
              </a:r>
            </a:p>
            <a:p>
              <a:pPr algn="ctr"/>
              <a:r>
                <a:rPr lang="en-US" sz="2800" b="1" dirty="0" smtClean="0"/>
                <a:t>Threshold at P-value = 0.05</a:t>
              </a:r>
              <a:endParaRPr lang="en-US" sz="28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92505" y="2040526"/>
              <a:ext cx="6414867" cy="4360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44241" y="855785"/>
            <a:ext cx="6443002" cy="4818630"/>
            <a:chOff x="3444241" y="855785"/>
            <a:chExt cx="6443002" cy="4818630"/>
          </a:xfrm>
        </p:grpSpPr>
        <p:pic>
          <p:nvPicPr>
            <p:cNvPr id="44" name="Picture 2" descr="713_Right_MVw3_P05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7" t="3127" r="4987" b="11323"/>
            <a:stretch/>
          </p:blipFill>
          <p:spPr bwMode="auto">
            <a:xfrm>
              <a:off x="3763674" y="2868175"/>
              <a:ext cx="2546253" cy="1913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713_Above_MVw3_P05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2028" b="3740"/>
            <a:stretch/>
          </p:blipFill>
          <p:spPr bwMode="auto">
            <a:xfrm>
              <a:off x="7276118" y="2868175"/>
              <a:ext cx="2052365" cy="194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3706319" y="2300866"/>
              <a:ext cx="2351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View From the Right</a:t>
              </a:r>
              <a:endParaRPr lang="en-US" sz="2000" b="1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76118" y="2299396"/>
              <a:ext cx="2046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View From </a:t>
              </a:r>
              <a:r>
                <a:rPr lang="en-US" sz="2000" b="1" i="1" dirty="0" smtClean="0"/>
                <a:t>Above</a:t>
              </a:r>
              <a:endParaRPr lang="en-US" sz="2000" b="1" i="1" dirty="0"/>
            </a:p>
          </p:txBody>
        </p:sp>
        <p:sp>
          <p:nvSpPr>
            <p:cNvPr id="48" name="Line Callout 1 47"/>
            <p:cNvSpPr/>
            <p:nvPr/>
          </p:nvSpPr>
          <p:spPr>
            <a:xfrm>
              <a:off x="9201874" y="5030002"/>
              <a:ext cx="538023" cy="353880"/>
            </a:xfrm>
            <a:prstGeom prst="borderCallout1">
              <a:avLst>
                <a:gd name="adj1" fmla="val 18750"/>
                <a:gd name="adj2" fmla="val -8333"/>
                <a:gd name="adj3" fmla="val -368507"/>
                <a:gd name="adj4" fmla="val -40545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Callout 1 48"/>
            <p:cNvSpPr/>
            <p:nvPr/>
          </p:nvSpPr>
          <p:spPr>
            <a:xfrm>
              <a:off x="4752360" y="5035756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-312854"/>
                <a:gd name="adj4" fmla="val 1995"/>
              </a:avLst>
            </a:prstGeom>
            <a:noFill/>
            <a:ln w="50800">
              <a:solidFill>
                <a:srgbClr val="54AD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Line Callout 1 49"/>
            <p:cNvSpPr/>
            <p:nvPr/>
          </p:nvSpPr>
          <p:spPr>
            <a:xfrm>
              <a:off x="8017860" y="5035756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-110115"/>
                <a:gd name="adj4" fmla="val -477"/>
              </a:avLst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V1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665210" y="3639743"/>
              <a:ext cx="371590" cy="279011"/>
            </a:xfrm>
            <a:prstGeom prst="ellipse">
              <a:avLst/>
            </a:prstGeom>
            <a:noFill/>
            <a:ln w="50800">
              <a:solidFill>
                <a:srgbClr val="0CAC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527985" y="3802598"/>
              <a:ext cx="285833" cy="253219"/>
            </a:xfrm>
            <a:prstGeom prst="ellipse">
              <a:avLst/>
            </a:prstGeom>
            <a:noFill/>
            <a:ln w="50800">
              <a:solidFill>
                <a:srgbClr val="2FA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205543" y="3951390"/>
              <a:ext cx="417218" cy="297952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124990" y="3591952"/>
              <a:ext cx="228724" cy="630600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780009" y="3541373"/>
              <a:ext cx="208609" cy="277809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747746" y="4293248"/>
              <a:ext cx="1109108" cy="347600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Line Callout 1 56"/>
            <p:cNvSpPr/>
            <p:nvPr/>
          </p:nvSpPr>
          <p:spPr>
            <a:xfrm>
              <a:off x="3763674" y="5035756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-257200"/>
                <a:gd name="adj4" fmla="val 76182"/>
              </a:avLst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V1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Line Callout 1 57"/>
            <p:cNvSpPr/>
            <p:nvPr/>
          </p:nvSpPr>
          <p:spPr>
            <a:xfrm>
              <a:off x="7029173" y="5030002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-304903"/>
                <a:gd name="adj4" fmla="val 91018"/>
              </a:avLst>
            </a:prstGeom>
            <a:noFill/>
            <a:ln w="50800">
              <a:solidFill>
                <a:srgbClr val="54AD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Line Callout 1 58"/>
            <p:cNvSpPr/>
            <p:nvPr/>
          </p:nvSpPr>
          <p:spPr>
            <a:xfrm>
              <a:off x="5771904" y="5040171"/>
              <a:ext cx="538023" cy="353880"/>
            </a:xfrm>
            <a:prstGeom prst="borderCallout1">
              <a:avLst>
                <a:gd name="adj1" fmla="val 18750"/>
                <a:gd name="adj2" fmla="val -8333"/>
                <a:gd name="adj3" fmla="val -225397"/>
                <a:gd name="adj4" fmla="val -58848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45551" y="973512"/>
              <a:ext cx="561670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Brain Activation from </a:t>
              </a:r>
            </a:p>
            <a:p>
              <a:pPr algn="ctr"/>
              <a:r>
                <a:rPr lang="en-US" sz="2800" b="1" dirty="0" smtClean="0"/>
                <a:t>Classifier Searchlight Test</a:t>
              </a:r>
            </a:p>
            <a:p>
              <a:pPr algn="ctr"/>
              <a:r>
                <a:rPr lang="en-US" sz="2000" b="1" i="1" dirty="0" smtClean="0"/>
                <a:t>Threshold at P-value = 0.05</a:t>
              </a:r>
              <a:endParaRPr lang="en-US" sz="2000" b="1" i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44241" y="855785"/>
              <a:ext cx="6443002" cy="4818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05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8733" y="295831"/>
            <a:ext cx="33105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X: Brain Activation with V1, PIT, and AIT overlay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View From the Right       View From Above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713_Right_MVw3_P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08" y="2110564"/>
            <a:ext cx="2375639" cy="183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713_Right_MVw3_V1_PIT_AIT_P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88" y="2110564"/>
            <a:ext cx="2408436" cy="183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13_Above_MVw3_P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35" y="4554385"/>
            <a:ext cx="2127183" cy="20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713_Above_MVw3_V1_PIT_AIT_P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394" y="4554385"/>
            <a:ext cx="2060185" cy="20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5797" y="1708562"/>
            <a:ext cx="2351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View From the Right</a:t>
            </a:r>
            <a:endParaRPr lang="en-US" sz="20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8733" y="5355598"/>
            <a:ext cx="2351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View From the Right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3833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35" y="1999540"/>
            <a:ext cx="1300431" cy="850281"/>
          </a:xfrm>
          <a:prstGeom prst="rect">
            <a:avLst/>
          </a:prstGeom>
        </p:spPr>
      </p:pic>
      <p:pic>
        <p:nvPicPr>
          <p:cNvPr id="19" name="Picture 7" descr="F1_713_Above_V1_PIT_AI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2890" b="2357"/>
          <a:stretch/>
        </p:blipFill>
        <p:spPr bwMode="auto">
          <a:xfrm>
            <a:off x="6718575" y="3379055"/>
            <a:ext cx="2469847" cy="2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" descr="F1_713_Right_V1_PIT_A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206" y="3379055"/>
            <a:ext cx="2746694" cy="18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77" y="1999540"/>
            <a:ext cx="1187042" cy="11870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85781" y="1599430"/>
            <a:ext cx="2351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View From the Right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18575" y="1599430"/>
            <a:ext cx="210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View </a:t>
            </a:r>
            <a:r>
              <a:rPr lang="en-US" sz="2000" b="1" i="1" dirty="0" smtClean="0"/>
              <a:t>From Above</a:t>
            </a:r>
            <a:endParaRPr lang="en-US" sz="20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32550" y="1071366"/>
            <a:ext cx="2837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Brain at 3 Months</a:t>
            </a:r>
            <a:endParaRPr lang="en-US" sz="2800" b="1" dirty="0"/>
          </a:p>
        </p:txBody>
      </p:sp>
      <p:sp>
        <p:nvSpPr>
          <p:cNvPr id="25" name="Line Callout 1 24"/>
          <p:cNvSpPr/>
          <p:nvPr/>
        </p:nvSpPr>
        <p:spPr>
          <a:xfrm flipH="1">
            <a:off x="2050689" y="3842643"/>
            <a:ext cx="689317" cy="353880"/>
          </a:xfrm>
          <a:prstGeom prst="borderCallout1">
            <a:avLst>
              <a:gd name="adj1" fmla="val 18750"/>
              <a:gd name="adj2" fmla="val -8333"/>
              <a:gd name="adj3" fmla="val 140327"/>
              <a:gd name="adj4" fmla="val -158741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9629725" y="5196705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92624"/>
              <a:gd name="adj4" fmla="val -225509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Line Callout 1 26"/>
          <p:cNvSpPr/>
          <p:nvPr/>
        </p:nvSpPr>
        <p:spPr>
          <a:xfrm>
            <a:off x="9614296" y="4481996"/>
            <a:ext cx="568880" cy="353880"/>
          </a:xfrm>
          <a:prstGeom prst="borderCallout1">
            <a:avLst>
              <a:gd name="adj1" fmla="val 18750"/>
              <a:gd name="adj2" fmla="val -8333"/>
              <a:gd name="adj3" fmla="val 64797"/>
              <a:gd name="adj4" fmla="val -418394"/>
            </a:avLst>
          </a:prstGeom>
          <a:noFill/>
          <a:ln w="50800">
            <a:solidFill>
              <a:srgbClr val="54A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Line Callout 1 27"/>
          <p:cNvSpPr/>
          <p:nvPr/>
        </p:nvSpPr>
        <p:spPr>
          <a:xfrm flipH="1">
            <a:off x="3285783" y="5460029"/>
            <a:ext cx="570017" cy="353880"/>
          </a:xfrm>
          <a:prstGeom prst="borderCallout1">
            <a:avLst>
              <a:gd name="adj1" fmla="val 18750"/>
              <a:gd name="adj2" fmla="val -8333"/>
              <a:gd name="adj3" fmla="val -292977"/>
              <a:gd name="adj4" fmla="val -107428"/>
            </a:avLst>
          </a:prstGeom>
          <a:noFill/>
          <a:ln w="50800">
            <a:solidFill>
              <a:srgbClr val="54A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Line Callout 1 28"/>
          <p:cNvSpPr/>
          <p:nvPr/>
        </p:nvSpPr>
        <p:spPr>
          <a:xfrm>
            <a:off x="5296877" y="5460029"/>
            <a:ext cx="538023" cy="353880"/>
          </a:xfrm>
          <a:prstGeom prst="borderCallout1">
            <a:avLst>
              <a:gd name="adj1" fmla="val 18750"/>
              <a:gd name="adj2" fmla="val -8333"/>
              <a:gd name="adj3" fmla="val -241298"/>
              <a:gd name="adj4" fmla="val -71921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9645153" y="3639556"/>
            <a:ext cx="538023" cy="353880"/>
          </a:xfrm>
          <a:prstGeom prst="borderCallout1">
            <a:avLst>
              <a:gd name="adj1" fmla="val 18750"/>
              <a:gd name="adj2" fmla="val -8333"/>
              <a:gd name="adj3" fmla="val 188031"/>
              <a:gd name="adj4" fmla="val -184353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885070" y="731520"/>
            <a:ext cx="8646942" cy="5219114"/>
            <a:chOff x="3545058" y="1392702"/>
            <a:chExt cx="8646942" cy="521911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661" y="2502648"/>
              <a:ext cx="1300431" cy="850281"/>
            </a:xfrm>
            <a:prstGeom prst="rect">
              <a:avLst/>
            </a:prstGeom>
          </p:spPr>
        </p:pic>
        <p:pic>
          <p:nvPicPr>
            <p:cNvPr id="35" name="Picture 7" descr="F1_713_Above_V1_PIT_AI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13" t="2890" b="2357"/>
            <a:stretch/>
          </p:blipFill>
          <p:spPr bwMode="auto">
            <a:xfrm>
              <a:off x="8411901" y="3882163"/>
              <a:ext cx="2469847" cy="243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9" descr="F1_713_Right_V1_PIT_AI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32" y="3882163"/>
              <a:ext cx="2746694" cy="181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303" y="2502648"/>
              <a:ext cx="1187042" cy="118704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979107" y="2102538"/>
              <a:ext cx="2351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View From the Right</a:t>
              </a:r>
              <a:endParaRPr lang="en-US" sz="2000" b="1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1901" y="2102538"/>
              <a:ext cx="2104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View </a:t>
              </a:r>
              <a:r>
                <a:rPr lang="en-US" sz="2000" b="1" i="1" dirty="0" smtClean="0"/>
                <a:t>From Above</a:t>
              </a:r>
              <a:endParaRPr lang="en-US" sz="2000" b="1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57177" y="1419511"/>
              <a:ext cx="3422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Brain at 3 Months</a:t>
              </a:r>
              <a:endParaRPr lang="en-US" sz="3200" b="1" dirty="0"/>
            </a:p>
          </p:txBody>
        </p:sp>
        <p:sp>
          <p:nvSpPr>
            <p:cNvPr id="41" name="Line Callout 1 40"/>
            <p:cNvSpPr/>
            <p:nvPr/>
          </p:nvSpPr>
          <p:spPr>
            <a:xfrm flipH="1">
              <a:off x="3744015" y="4345751"/>
              <a:ext cx="689317" cy="353880"/>
            </a:xfrm>
            <a:prstGeom prst="borderCallout1">
              <a:avLst>
                <a:gd name="adj1" fmla="val 18750"/>
                <a:gd name="adj2" fmla="val -8333"/>
                <a:gd name="adj3" fmla="val 140327"/>
                <a:gd name="adj4" fmla="val -158741"/>
              </a:avLst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V1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Line Callout 1 41"/>
            <p:cNvSpPr/>
            <p:nvPr/>
          </p:nvSpPr>
          <p:spPr>
            <a:xfrm>
              <a:off x="11323051" y="5699813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92624"/>
                <a:gd name="adj4" fmla="val -225509"/>
              </a:avLst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V1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Line Callout 1 42"/>
            <p:cNvSpPr/>
            <p:nvPr/>
          </p:nvSpPr>
          <p:spPr>
            <a:xfrm>
              <a:off x="11307622" y="4985104"/>
              <a:ext cx="568880" cy="353880"/>
            </a:xfrm>
            <a:prstGeom prst="borderCallout1">
              <a:avLst>
                <a:gd name="adj1" fmla="val 18750"/>
                <a:gd name="adj2" fmla="val -8333"/>
                <a:gd name="adj3" fmla="val 64797"/>
                <a:gd name="adj4" fmla="val -418394"/>
              </a:avLst>
            </a:prstGeom>
            <a:noFill/>
            <a:ln w="50800">
              <a:solidFill>
                <a:srgbClr val="54AD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Line Callout 1 43"/>
            <p:cNvSpPr/>
            <p:nvPr/>
          </p:nvSpPr>
          <p:spPr>
            <a:xfrm flipH="1">
              <a:off x="4979109" y="5963137"/>
              <a:ext cx="570017" cy="353880"/>
            </a:xfrm>
            <a:prstGeom prst="borderCallout1">
              <a:avLst>
                <a:gd name="adj1" fmla="val 18750"/>
                <a:gd name="adj2" fmla="val -8333"/>
                <a:gd name="adj3" fmla="val -292977"/>
                <a:gd name="adj4" fmla="val -107428"/>
              </a:avLst>
            </a:prstGeom>
            <a:noFill/>
            <a:ln w="50800">
              <a:solidFill>
                <a:srgbClr val="54AD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Line Callout 1 44"/>
            <p:cNvSpPr/>
            <p:nvPr/>
          </p:nvSpPr>
          <p:spPr>
            <a:xfrm>
              <a:off x="6990203" y="5963137"/>
              <a:ext cx="538023" cy="353880"/>
            </a:xfrm>
            <a:prstGeom prst="borderCallout1">
              <a:avLst>
                <a:gd name="adj1" fmla="val 18750"/>
                <a:gd name="adj2" fmla="val -8333"/>
                <a:gd name="adj3" fmla="val -241298"/>
                <a:gd name="adj4" fmla="val -71921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Callout 1 45"/>
            <p:cNvSpPr/>
            <p:nvPr/>
          </p:nvSpPr>
          <p:spPr>
            <a:xfrm>
              <a:off x="11338479" y="4142664"/>
              <a:ext cx="538023" cy="353880"/>
            </a:xfrm>
            <a:prstGeom prst="borderCallout1">
              <a:avLst>
                <a:gd name="adj1" fmla="val 18750"/>
                <a:gd name="adj2" fmla="val -8333"/>
                <a:gd name="adj3" fmla="val 188031"/>
                <a:gd name="adj4" fmla="val -184353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45058" y="1392702"/>
              <a:ext cx="8646942" cy="5219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37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52460</TotalTime>
  <Words>666</Words>
  <Application>Microsoft Office PowerPoint</Application>
  <PresentationFormat>Widescreen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Ventral 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Experiment</vt:lpstr>
      <vt:lpstr>Voxel fMRI Response to Stimulus</vt:lpstr>
      <vt:lpstr>Voxel Response to Multiple Successive Visual Stimuli</vt:lpstr>
      <vt:lpstr>Machine Learning Classifier</vt:lpstr>
      <vt:lpstr>Searchlight Accuracy Significance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97</cp:revision>
  <dcterms:created xsi:type="dcterms:W3CDTF">2015-07-31T10:45:33Z</dcterms:created>
  <dcterms:modified xsi:type="dcterms:W3CDTF">2016-08-09T18:41:26Z</dcterms:modified>
</cp:coreProperties>
</file>