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47" d="100"/>
          <a:sy n="147" d="100"/>
        </p:scale>
        <p:origin x="6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6784ccd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6784ccd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6784ccd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6784ccd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6784ccd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6784ccd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6784ccd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6784ccd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6784ccd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6784ccd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NFT Vision Hack</a:t>
            </a:r>
            <a:endParaRPr>
              <a:solidFill>
                <a:schemeClr val="lt1"/>
              </a:solidFill>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4DBFFF"/>
                </a:solidFill>
              </a:rPr>
              <a:t>The Misfits</a:t>
            </a:r>
            <a:endParaRPr dirty="0">
              <a:solidFill>
                <a:srgbClr val="4DB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Introduction</a:t>
            </a:r>
            <a:endParaRPr b="1">
              <a:solidFill>
                <a:srgbClr val="4DBFFF"/>
              </a:solidFill>
              <a:latin typeface="Source Sans Pro"/>
              <a:ea typeface="Source Sans Pro"/>
              <a:cs typeface="Source Sans Pro"/>
              <a:sym typeface="Source Sans Pro"/>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lt1"/>
                </a:solidFill>
                <a:latin typeface="Source Sans Pro"/>
                <a:ea typeface="Source Sans Pro"/>
                <a:cs typeface="Source Sans Pro"/>
                <a:sym typeface="Source Sans Pro"/>
              </a:rPr>
              <a:t>…and we are the crazy ones, the misfits, the rebels, the troublemakers. The round pegs in the square holes.</a:t>
            </a:r>
            <a:endParaRPr dirty="0">
              <a:solidFill>
                <a:schemeClr val="lt1"/>
              </a:solidFill>
              <a:latin typeface="Source Sans Pro"/>
              <a:ea typeface="Source Sans Pro"/>
              <a:cs typeface="Source Sans Pro"/>
              <a:sym typeface="Source Sans Pro"/>
            </a:endParaRPr>
          </a:p>
        </p:txBody>
      </p:sp>
      <p:grpSp>
        <p:nvGrpSpPr>
          <p:cNvPr id="11" name="Group 4">
            <a:extLst>
              <a:ext uri="{FF2B5EF4-FFF2-40B4-BE49-F238E27FC236}">
                <a16:creationId xmlns:a16="http://schemas.microsoft.com/office/drawing/2014/main" id="{7E650A17-F52E-1344-9358-16E1CED67FC7}"/>
              </a:ext>
            </a:extLst>
          </p:cNvPr>
          <p:cNvGrpSpPr>
            <a:grpSpLocks noChangeAspect="1"/>
          </p:cNvGrpSpPr>
          <p:nvPr/>
        </p:nvGrpSpPr>
        <p:grpSpPr>
          <a:xfrm>
            <a:off x="1869518" y="2193559"/>
            <a:ext cx="2149874" cy="2100113"/>
            <a:chOff x="0" y="0"/>
            <a:chExt cx="4828540" cy="4716780"/>
          </a:xfrm>
        </p:grpSpPr>
        <p:sp>
          <p:nvSpPr>
            <p:cNvPr id="12" name="Freeform 5">
              <a:extLst>
                <a:ext uri="{FF2B5EF4-FFF2-40B4-BE49-F238E27FC236}">
                  <a16:creationId xmlns:a16="http://schemas.microsoft.com/office/drawing/2014/main" id="{1C644578-390D-EA42-86AD-93A7ADEB2EB4}"/>
                </a:ext>
              </a:extLst>
            </p:cNvPr>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4"/>
              <a:stretch>
                <a:fillRect l="22" t="-6946" r="-692" b="-4917"/>
              </a:stretch>
            </a:blipFill>
          </p:spPr>
        </p:sp>
      </p:grpSp>
      <p:grpSp>
        <p:nvGrpSpPr>
          <p:cNvPr id="13" name="Group 2">
            <a:extLst>
              <a:ext uri="{FF2B5EF4-FFF2-40B4-BE49-F238E27FC236}">
                <a16:creationId xmlns:a16="http://schemas.microsoft.com/office/drawing/2014/main" id="{D7CA4E7C-38EF-214C-AC0F-12A21284A767}"/>
              </a:ext>
            </a:extLst>
          </p:cNvPr>
          <p:cNvGrpSpPr>
            <a:grpSpLocks noChangeAspect="1"/>
          </p:cNvGrpSpPr>
          <p:nvPr/>
        </p:nvGrpSpPr>
        <p:grpSpPr>
          <a:xfrm>
            <a:off x="4873871" y="2190166"/>
            <a:ext cx="2149874" cy="2100113"/>
            <a:chOff x="0" y="0"/>
            <a:chExt cx="4828540" cy="4716780"/>
          </a:xfrm>
        </p:grpSpPr>
        <p:sp>
          <p:nvSpPr>
            <p:cNvPr id="14" name="Freeform 3">
              <a:extLst>
                <a:ext uri="{FF2B5EF4-FFF2-40B4-BE49-F238E27FC236}">
                  <a16:creationId xmlns:a16="http://schemas.microsoft.com/office/drawing/2014/main" id="{E5A829D9-9D10-6D41-90B4-367574B1B97B}"/>
                </a:ext>
              </a:extLst>
            </p:cNvPr>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5"/>
              <a:stretch>
                <a:fillRect l="22" t="26" r="-66" b="-2441"/>
              </a:stretch>
            </a:blipFill>
          </p:spPr>
        </p:sp>
      </p:grpSp>
      <p:pic>
        <p:nvPicPr>
          <p:cNvPr id="16" name="Picture 15">
            <a:extLst>
              <a:ext uri="{FF2B5EF4-FFF2-40B4-BE49-F238E27FC236}">
                <a16:creationId xmlns:a16="http://schemas.microsoft.com/office/drawing/2014/main" id="{2EAEABB9-5E42-BD42-9A3C-2C442DB7E04A}"/>
              </a:ext>
            </a:extLst>
          </p:cNvPr>
          <p:cNvPicPr>
            <a:picLocks noChangeAspect="1"/>
          </p:cNvPicPr>
          <p:nvPr/>
        </p:nvPicPr>
        <p:blipFill>
          <a:blip r:embed="rId6"/>
          <a:stretch>
            <a:fillRect/>
          </a:stretch>
        </p:blipFill>
        <p:spPr>
          <a:xfrm>
            <a:off x="2743861" y="2055416"/>
            <a:ext cx="1703902" cy="436775"/>
          </a:xfrm>
          <a:prstGeom prst="rect">
            <a:avLst/>
          </a:prstGeom>
        </p:spPr>
      </p:pic>
      <p:pic>
        <p:nvPicPr>
          <p:cNvPr id="17" name="Picture 16">
            <a:extLst>
              <a:ext uri="{FF2B5EF4-FFF2-40B4-BE49-F238E27FC236}">
                <a16:creationId xmlns:a16="http://schemas.microsoft.com/office/drawing/2014/main" id="{623515C4-B297-1348-A904-2FCF24A6F528}"/>
              </a:ext>
            </a:extLst>
          </p:cNvPr>
          <p:cNvPicPr>
            <a:picLocks noChangeAspect="1"/>
          </p:cNvPicPr>
          <p:nvPr/>
        </p:nvPicPr>
        <p:blipFill>
          <a:blip r:embed="rId7"/>
          <a:stretch>
            <a:fillRect/>
          </a:stretch>
        </p:blipFill>
        <p:spPr>
          <a:xfrm>
            <a:off x="4333354" y="3991025"/>
            <a:ext cx="1703901" cy="436775"/>
          </a:xfrm>
          <a:prstGeom prst="rect">
            <a:avLst/>
          </a:prstGeom>
        </p:spPr>
      </p:pic>
      <p:pic>
        <p:nvPicPr>
          <p:cNvPr id="18" name="Picture 17">
            <a:extLst>
              <a:ext uri="{FF2B5EF4-FFF2-40B4-BE49-F238E27FC236}">
                <a16:creationId xmlns:a16="http://schemas.microsoft.com/office/drawing/2014/main" id="{DE07835A-2C21-E944-B3E3-F0E19A43E4F0}"/>
              </a:ext>
            </a:extLst>
          </p:cNvPr>
          <p:cNvPicPr>
            <a:picLocks noChangeAspect="1"/>
          </p:cNvPicPr>
          <p:nvPr/>
        </p:nvPicPr>
        <p:blipFill>
          <a:blip r:embed="rId8"/>
          <a:stretch>
            <a:fillRect/>
          </a:stretch>
        </p:blipFill>
        <p:spPr>
          <a:xfrm>
            <a:off x="1241684" y="3991024"/>
            <a:ext cx="1703902" cy="436775"/>
          </a:xfrm>
          <a:prstGeom prst="rect">
            <a:avLst/>
          </a:prstGeom>
        </p:spPr>
      </p:pic>
      <p:pic>
        <p:nvPicPr>
          <p:cNvPr id="19" name="Picture 18">
            <a:extLst>
              <a:ext uri="{FF2B5EF4-FFF2-40B4-BE49-F238E27FC236}">
                <a16:creationId xmlns:a16="http://schemas.microsoft.com/office/drawing/2014/main" id="{22749085-199E-2949-B6D9-D90196A64D79}"/>
              </a:ext>
            </a:extLst>
          </p:cNvPr>
          <p:cNvPicPr>
            <a:picLocks noChangeAspect="1"/>
          </p:cNvPicPr>
          <p:nvPr/>
        </p:nvPicPr>
        <p:blipFill>
          <a:blip r:embed="rId9"/>
          <a:stretch>
            <a:fillRect/>
          </a:stretch>
        </p:blipFill>
        <p:spPr>
          <a:xfrm>
            <a:off x="5949939" y="2050383"/>
            <a:ext cx="1703901" cy="43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3" cy="5143501"/>
          </a:xfrm>
          <a:prstGeom prst="rect">
            <a:avLst/>
          </a:prstGeom>
          <a:noFill/>
          <a:ln>
            <a:noFill/>
          </a:ln>
        </p:spPr>
      </p:pic>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Track of choice</a:t>
            </a:r>
            <a:endParaRPr b="1">
              <a:solidFill>
                <a:srgbClr val="4DBFFF"/>
              </a:solidFill>
              <a:latin typeface="Source Sans Pro"/>
              <a:ea typeface="Source Sans Pro"/>
              <a:cs typeface="Source Sans Pro"/>
              <a:sym typeface="Source Sans Pro"/>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solidFill>
                  <a:schemeClr val="lt1"/>
                </a:solidFill>
                <a:latin typeface="Source Sans Pro"/>
                <a:ea typeface="Source Sans Pro"/>
                <a:cs typeface="Source Sans Pro"/>
                <a:sym typeface="Source Sans Pro"/>
              </a:rPr>
              <a:t>A scalable NFT art project by Indorse</a:t>
            </a:r>
          </a:p>
        </p:txBody>
      </p:sp>
      <p:pic>
        <p:nvPicPr>
          <p:cNvPr id="11" name="Picture 10">
            <a:extLst>
              <a:ext uri="{FF2B5EF4-FFF2-40B4-BE49-F238E27FC236}">
                <a16:creationId xmlns:a16="http://schemas.microsoft.com/office/drawing/2014/main" id="{86919B63-C196-444E-9BAB-D77AE711C484}"/>
              </a:ext>
            </a:extLst>
          </p:cNvPr>
          <p:cNvPicPr>
            <a:picLocks noChangeAspect="1"/>
          </p:cNvPicPr>
          <p:nvPr/>
        </p:nvPicPr>
        <p:blipFill>
          <a:blip r:embed="rId4"/>
          <a:stretch>
            <a:fillRect/>
          </a:stretch>
        </p:blipFill>
        <p:spPr>
          <a:xfrm flipH="1">
            <a:off x="0" y="1959428"/>
            <a:ext cx="3663633" cy="31840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3" cy="5143501"/>
          </a:xfrm>
          <a:prstGeom prst="rect">
            <a:avLst/>
          </a:prstGeom>
          <a:noFill/>
          <a:ln>
            <a:noFill/>
          </a:ln>
        </p:spPr>
      </p:pic>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rgbClr val="4DBFFF"/>
                </a:solidFill>
                <a:latin typeface="Source Sans Pro"/>
                <a:ea typeface="Source Sans Pro"/>
                <a:cs typeface="Source Sans Pro"/>
                <a:sym typeface="Source Sans Pro"/>
              </a:rPr>
              <a:t>Project - AvataaarX</a:t>
            </a:r>
            <a:endParaRPr b="1" dirty="0">
              <a:solidFill>
                <a:srgbClr val="4DBFFF"/>
              </a:solidFill>
              <a:latin typeface="Source Sans Pro"/>
              <a:ea typeface="Source Sans Pro"/>
              <a:cs typeface="Source Sans Pro"/>
              <a:sym typeface="Source Sans Pro"/>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200" dirty="0">
                <a:solidFill>
                  <a:schemeClr val="lt1"/>
                </a:solidFill>
                <a:latin typeface="Source Sans Pro"/>
                <a:ea typeface="Source Sans Pro"/>
                <a:cs typeface="Source Sans Pro"/>
                <a:sym typeface="Source Sans Pro"/>
              </a:rPr>
              <a:t>AvataaarX is an ASCII-based collection of virtual av</a:t>
            </a:r>
            <a:r>
              <a:rPr lang="en-IN" sz="1200" dirty="0">
                <a:solidFill>
                  <a:schemeClr val="lt1"/>
                </a:solidFill>
                <a:latin typeface="Source Sans Pro"/>
                <a:ea typeface="Source Sans Pro"/>
                <a:cs typeface="Source Sans Pro"/>
                <a:sym typeface="Source Sans Pro"/>
              </a:rPr>
              <a:t>atars generated using the open-source library of the same name by Pablo Stanley.</a:t>
            </a:r>
          </a:p>
          <a:p>
            <a:pPr marL="0" lvl="0" indent="0" algn="just" rtl="0">
              <a:spcBef>
                <a:spcPts val="0"/>
              </a:spcBef>
              <a:spcAft>
                <a:spcPts val="1200"/>
              </a:spcAft>
              <a:buNone/>
            </a:pPr>
            <a:r>
              <a:rPr lang="en-IN" sz="1200" dirty="0">
                <a:solidFill>
                  <a:schemeClr val="lt1"/>
                </a:solidFill>
                <a:latin typeface="Source Sans Pro"/>
                <a:ea typeface="Source Sans Pro"/>
                <a:cs typeface="Source Sans Pro"/>
                <a:sym typeface="Source Sans Pro"/>
              </a:rPr>
              <a:t>ASCII-based art is a popular trend amongst the nerdy folk. Our collection generates unique avatars and transforms them into ASCII-based grayscale art. Each avatar is unique with several distinguishing traits like clothing, eyes, skin tone, hair colour, head accessories, eye and eyebrow types, different type of facial expressions, clothes etc. The ASCII interpretation of this famed library is to add a spice of geekiness to the mix. </a:t>
            </a:r>
          </a:p>
          <a:p>
            <a:pPr marL="0" lvl="0" indent="0" algn="just" rtl="0">
              <a:spcBef>
                <a:spcPts val="0"/>
              </a:spcBef>
              <a:spcAft>
                <a:spcPts val="1200"/>
              </a:spcAft>
              <a:buNone/>
            </a:pPr>
            <a:r>
              <a:rPr lang="en-IN" sz="1200" dirty="0">
                <a:solidFill>
                  <a:schemeClr val="lt1"/>
                </a:solidFill>
                <a:latin typeface="Source Sans Pro"/>
                <a:ea typeface="Source Sans Pro"/>
                <a:cs typeface="Source Sans Pro"/>
                <a:sym typeface="Source Sans Pro"/>
              </a:rPr>
              <a:t>Each AvataaarX is not only a unique avatar with different visual traits, the ASCII characters used to draw the avatar are also randomly chosen from a list of possible characters. From diverse avatars using several different characters like - ! @ # $ % etc. to avatars using just a single character, AvataaarX has got one for everyone.</a:t>
            </a:r>
          </a:p>
          <a:p>
            <a:pPr marL="0" lvl="0" indent="0" algn="just" rtl="0">
              <a:spcBef>
                <a:spcPts val="0"/>
              </a:spcBef>
              <a:spcAft>
                <a:spcPts val="1200"/>
              </a:spcAft>
              <a:buNone/>
            </a:pPr>
            <a:endParaRPr sz="1200" dirty="0">
              <a:solidFill>
                <a:schemeClr val="lt1"/>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BCEAD594-49C1-4042-A86F-94AACA32544F}"/>
              </a:ext>
            </a:extLst>
          </p:cNvPr>
          <p:cNvPicPr>
            <a:picLocks noChangeAspect="1"/>
          </p:cNvPicPr>
          <p:nvPr/>
        </p:nvPicPr>
        <p:blipFill>
          <a:blip r:embed="rId4"/>
          <a:stretch>
            <a:fillRect/>
          </a:stretch>
        </p:blipFill>
        <p:spPr>
          <a:xfrm>
            <a:off x="407288" y="3555416"/>
            <a:ext cx="1212320" cy="1300772"/>
          </a:xfrm>
          <a:prstGeom prst="rect">
            <a:avLst/>
          </a:prstGeom>
        </p:spPr>
      </p:pic>
      <p:pic>
        <p:nvPicPr>
          <p:cNvPr id="5" name="Picture 4">
            <a:extLst>
              <a:ext uri="{FF2B5EF4-FFF2-40B4-BE49-F238E27FC236}">
                <a16:creationId xmlns:a16="http://schemas.microsoft.com/office/drawing/2014/main" id="{D2FF0D7D-FA2A-4E40-B6C2-9EE8EE8BC1DF}"/>
              </a:ext>
            </a:extLst>
          </p:cNvPr>
          <p:cNvPicPr>
            <a:picLocks noChangeAspect="1"/>
          </p:cNvPicPr>
          <p:nvPr/>
        </p:nvPicPr>
        <p:blipFill>
          <a:blip r:embed="rId5"/>
          <a:stretch>
            <a:fillRect/>
          </a:stretch>
        </p:blipFill>
        <p:spPr>
          <a:xfrm>
            <a:off x="3125004" y="3555416"/>
            <a:ext cx="1212320" cy="1300772"/>
          </a:xfrm>
          <a:prstGeom prst="rect">
            <a:avLst/>
          </a:prstGeom>
        </p:spPr>
      </p:pic>
      <p:pic>
        <p:nvPicPr>
          <p:cNvPr id="7" name="Picture 6">
            <a:extLst>
              <a:ext uri="{FF2B5EF4-FFF2-40B4-BE49-F238E27FC236}">
                <a16:creationId xmlns:a16="http://schemas.microsoft.com/office/drawing/2014/main" id="{A32AB8FC-BF36-9749-A812-D0E5D49BB0A3}"/>
              </a:ext>
            </a:extLst>
          </p:cNvPr>
          <p:cNvPicPr>
            <a:picLocks noChangeAspect="1"/>
          </p:cNvPicPr>
          <p:nvPr/>
        </p:nvPicPr>
        <p:blipFill>
          <a:blip r:embed="rId6"/>
          <a:stretch>
            <a:fillRect/>
          </a:stretch>
        </p:blipFill>
        <p:spPr>
          <a:xfrm>
            <a:off x="1766146" y="3555416"/>
            <a:ext cx="1212320" cy="1300772"/>
          </a:xfrm>
          <a:prstGeom prst="rect">
            <a:avLst/>
          </a:prstGeom>
        </p:spPr>
      </p:pic>
      <p:pic>
        <p:nvPicPr>
          <p:cNvPr id="9" name="Picture 8">
            <a:extLst>
              <a:ext uri="{FF2B5EF4-FFF2-40B4-BE49-F238E27FC236}">
                <a16:creationId xmlns:a16="http://schemas.microsoft.com/office/drawing/2014/main" id="{396A0885-A510-EB49-B44F-A098DF614182}"/>
              </a:ext>
            </a:extLst>
          </p:cNvPr>
          <p:cNvPicPr>
            <a:picLocks noChangeAspect="1"/>
          </p:cNvPicPr>
          <p:nvPr/>
        </p:nvPicPr>
        <p:blipFill>
          <a:blip r:embed="rId7"/>
          <a:stretch>
            <a:fillRect/>
          </a:stretch>
        </p:blipFill>
        <p:spPr>
          <a:xfrm>
            <a:off x="4483862" y="3555416"/>
            <a:ext cx="1212320" cy="13007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Technology &amp; Tech Stack</a:t>
            </a:r>
            <a:endParaRPr b="1">
              <a:solidFill>
                <a:srgbClr val="4DBFFF"/>
              </a:solidFill>
              <a:latin typeface="Source Sans Pro"/>
              <a:ea typeface="Source Sans Pro"/>
              <a:cs typeface="Source Sans Pro"/>
              <a:sym typeface="Source Sans Pro"/>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Using a Python script, random avatars are generated. With the help of image processing libraries, the image data is converted to ASCII characters. The number of characters used are chosen randomly – higher number leads to more detailed images. This generated ASCII text is then converted and exported as an image that denotes the AvataaarX NFTs.</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All libraries used are free for personal and commercial use.</a:t>
            </a:r>
            <a:endParaRPr sz="1200" dirty="0">
              <a:solidFill>
                <a:schemeClr val="lt1"/>
              </a:solidFill>
              <a:latin typeface="Source Sans Pro"/>
              <a:ea typeface="Source Sans Pro"/>
              <a:cs typeface="Source Sans Pro"/>
              <a:sym typeface="Source Sans Pro"/>
            </a:endParaRPr>
          </a:p>
        </p:txBody>
      </p:sp>
      <p:pic>
        <p:nvPicPr>
          <p:cNvPr id="2" name="Picture 1">
            <a:extLst>
              <a:ext uri="{FF2B5EF4-FFF2-40B4-BE49-F238E27FC236}">
                <a16:creationId xmlns:a16="http://schemas.microsoft.com/office/drawing/2014/main" id="{FD850709-B13C-4547-B4A5-3582FA52B94F}"/>
              </a:ext>
            </a:extLst>
          </p:cNvPr>
          <p:cNvPicPr>
            <a:picLocks noChangeAspect="1"/>
          </p:cNvPicPr>
          <p:nvPr/>
        </p:nvPicPr>
        <p:blipFill>
          <a:blip r:embed="rId4"/>
          <a:stretch>
            <a:fillRect/>
          </a:stretch>
        </p:blipFill>
        <p:spPr>
          <a:xfrm>
            <a:off x="372909" y="2267629"/>
            <a:ext cx="8459391" cy="23622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3" cy="5143501"/>
          </a:xfrm>
          <a:prstGeom prst="rect">
            <a:avLst/>
          </a:prstGeom>
          <a:noFill/>
          <a:ln>
            <a:noFill/>
          </a:ln>
        </p:spPr>
      </p:pic>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4DBFFF"/>
                </a:solidFill>
                <a:latin typeface="Source Sans Pro"/>
                <a:ea typeface="Source Sans Pro"/>
                <a:cs typeface="Source Sans Pro"/>
                <a:sym typeface="Source Sans Pro"/>
              </a:rPr>
              <a:t>Scalability</a:t>
            </a:r>
            <a:endParaRPr b="1">
              <a:solidFill>
                <a:srgbClr val="4DBFFF"/>
              </a:solidFill>
              <a:latin typeface="Source Sans Pro"/>
              <a:ea typeface="Source Sans Pro"/>
              <a:cs typeface="Source Sans Pro"/>
              <a:sym typeface="Source Sans Pro"/>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Using only the varied avatar traits of the library can generate up to 8 billion unique avatars. On top of that, the permutation of ASCII character used takes the total possible creations to a degree of several tens more. Our technical implementation makes adjusting the permitted traits as easy as simply adding or removing the name from a list. As per production and required supply, the number of avatars can be capped or the number of traits considered can be decreased.</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Due to the open-source nature of the underlying library, AvataaarsX can be easily modified simply by changing the underlying .SVG files to launch for collections in the future.</a:t>
            </a:r>
          </a:p>
          <a:p>
            <a:pPr marL="0" lvl="0" indent="0" algn="just" rtl="0">
              <a:spcBef>
                <a:spcPts val="0"/>
              </a:spcBef>
              <a:spcAft>
                <a:spcPts val="1200"/>
              </a:spcAft>
              <a:buNone/>
            </a:pPr>
            <a:r>
              <a:rPr lang="en-US" sz="1200" dirty="0">
                <a:solidFill>
                  <a:schemeClr val="lt1"/>
                </a:solidFill>
                <a:latin typeface="Source Sans Pro"/>
                <a:ea typeface="Source Sans Pro"/>
                <a:cs typeface="Source Sans Pro"/>
                <a:sym typeface="Source Sans Pro"/>
              </a:rPr>
              <a:t>Unlike algorithmic art and GAN-generated artwork, AvataaarX creation is lightning fast.</a:t>
            </a:r>
          </a:p>
        </p:txBody>
      </p:sp>
      <p:graphicFrame>
        <p:nvGraphicFramePr>
          <p:cNvPr id="2" name="Table 2">
            <a:extLst>
              <a:ext uri="{FF2B5EF4-FFF2-40B4-BE49-F238E27FC236}">
                <a16:creationId xmlns:a16="http://schemas.microsoft.com/office/drawing/2014/main" id="{BD60FAF8-0AED-9546-A70B-4687FE08E25A}"/>
              </a:ext>
            </a:extLst>
          </p:cNvPr>
          <p:cNvGraphicFramePr>
            <a:graphicFrameLocks noGrp="1"/>
          </p:cNvGraphicFramePr>
          <p:nvPr>
            <p:extLst>
              <p:ext uri="{D42A27DB-BD31-4B8C-83A1-F6EECF244321}">
                <p14:modId xmlns:p14="http://schemas.microsoft.com/office/powerpoint/2010/main" val="2903500032"/>
              </p:ext>
            </p:extLst>
          </p:nvPr>
        </p:nvGraphicFramePr>
        <p:xfrm>
          <a:off x="5059680" y="3266942"/>
          <a:ext cx="3772620" cy="1127760"/>
        </p:xfrm>
        <a:graphic>
          <a:graphicData uri="http://schemas.openxmlformats.org/drawingml/2006/table">
            <a:tbl>
              <a:tblPr firstRow="1" bandRow="1">
                <a:tableStyleId>{5C22544A-7EE6-4342-B048-85BDC9FD1C3A}</a:tableStyleId>
              </a:tblPr>
              <a:tblGrid>
                <a:gridCol w="1886310">
                  <a:extLst>
                    <a:ext uri="{9D8B030D-6E8A-4147-A177-3AD203B41FA5}">
                      <a16:colId xmlns:a16="http://schemas.microsoft.com/office/drawing/2014/main" val="3763743208"/>
                    </a:ext>
                  </a:extLst>
                </a:gridCol>
                <a:gridCol w="1886310">
                  <a:extLst>
                    <a:ext uri="{9D8B030D-6E8A-4147-A177-3AD203B41FA5}">
                      <a16:colId xmlns:a16="http://schemas.microsoft.com/office/drawing/2014/main" val="1325458111"/>
                    </a:ext>
                  </a:extLst>
                </a:gridCol>
              </a:tblGrid>
              <a:tr h="468205">
                <a:tc>
                  <a:txBody>
                    <a:bodyPr/>
                    <a:lstStyle/>
                    <a:p>
                      <a:r>
                        <a:rPr lang="en-US" dirty="0"/>
                        <a:t>No. of AvataaarsXs</a:t>
                      </a:r>
                    </a:p>
                  </a:txBody>
                  <a:tcPr/>
                </a:tc>
                <a:tc>
                  <a:txBody>
                    <a:bodyPr/>
                    <a:lstStyle/>
                    <a:p>
                      <a:r>
                        <a:rPr lang="en-US" dirty="0"/>
                        <a:t>Approximate time taken to generate</a:t>
                      </a:r>
                    </a:p>
                  </a:txBody>
                  <a:tcPr/>
                </a:tc>
                <a:extLst>
                  <a:ext uri="{0D108BD9-81ED-4DB2-BD59-A6C34878D82A}">
                    <a16:rowId xmlns:a16="http://schemas.microsoft.com/office/drawing/2014/main" val="892800196"/>
                  </a:ext>
                </a:extLst>
              </a:tr>
              <a:tr h="275415">
                <a:tc>
                  <a:txBody>
                    <a:bodyPr/>
                    <a:lstStyle/>
                    <a:p>
                      <a:r>
                        <a:rPr lang="en-US" dirty="0"/>
                        <a:t>1,000</a:t>
                      </a:r>
                    </a:p>
                  </a:txBody>
                  <a:tcPr/>
                </a:tc>
                <a:tc>
                  <a:txBody>
                    <a:bodyPr/>
                    <a:lstStyle/>
                    <a:p>
                      <a:r>
                        <a:rPr lang="en-US" dirty="0"/>
                        <a:t>3 minutes</a:t>
                      </a:r>
                    </a:p>
                  </a:txBody>
                  <a:tcPr/>
                </a:tc>
                <a:extLst>
                  <a:ext uri="{0D108BD9-81ED-4DB2-BD59-A6C34878D82A}">
                    <a16:rowId xmlns:a16="http://schemas.microsoft.com/office/drawing/2014/main" val="1964540673"/>
                  </a:ext>
                </a:extLst>
              </a:tr>
              <a:tr h="275415">
                <a:tc>
                  <a:txBody>
                    <a:bodyPr/>
                    <a:lstStyle/>
                    <a:p>
                      <a:r>
                        <a:rPr lang="en-US" dirty="0"/>
                        <a:t>10,000</a:t>
                      </a:r>
                    </a:p>
                  </a:txBody>
                  <a:tcPr/>
                </a:tc>
                <a:tc>
                  <a:txBody>
                    <a:bodyPr/>
                    <a:lstStyle/>
                    <a:p>
                      <a:r>
                        <a:rPr lang="en-US" dirty="0"/>
                        <a:t>34 minutes</a:t>
                      </a:r>
                    </a:p>
                  </a:txBody>
                  <a:tcPr/>
                </a:tc>
                <a:extLst>
                  <a:ext uri="{0D108BD9-81ED-4DB2-BD59-A6C34878D82A}">
                    <a16:rowId xmlns:a16="http://schemas.microsoft.com/office/drawing/2014/main" val="279971738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431</Words>
  <Application>Microsoft Macintosh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Source Sans Pro</vt:lpstr>
      <vt:lpstr>Simple Light</vt:lpstr>
      <vt:lpstr>NFT Vision Hack</vt:lpstr>
      <vt:lpstr>Introduction</vt:lpstr>
      <vt:lpstr>Track of choice</vt:lpstr>
      <vt:lpstr>Project - AvataaarX</vt:lpstr>
      <vt:lpstr>Technology &amp; Tech Stack</vt:lpstr>
      <vt:lpstr>Scalability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Vision Hack</dc:title>
  <cp:lastModifiedBy>Microsoft Office User</cp:lastModifiedBy>
  <cp:revision>4</cp:revision>
  <dcterms:modified xsi:type="dcterms:W3CDTF">2021-08-25T18:15:03Z</dcterms:modified>
</cp:coreProperties>
</file>