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3"/>
  </p:notesMasterIdLst>
  <p:sldIdLst>
    <p:sldId id="256" r:id="rId2"/>
    <p:sldId id="259" r:id="rId3"/>
    <p:sldId id="257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155" autoAdjust="0"/>
  </p:normalViewPr>
  <p:slideViewPr>
    <p:cSldViewPr snapToGrid="0">
      <p:cViewPr varScale="1">
        <p:scale>
          <a:sx n="57" d="100"/>
          <a:sy n="57" d="100"/>
        </p:scale>
        <p:origin x="101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A176EE-D790-4D38-9475-C80F90C8287C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A122BE-4F06-44B5-AD40-5F8D25051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01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eimpact.npr.org/pennsylvania/2021/04/21/pittsburghs-air-improving-but-still-gets-an-f-from-american-lung-associ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</a:t>
            </a:r>
            <a:r>
              <a:rPr lang="en-US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https://stateimpact.npr.org/pennsylvania/2021/04/21/pittsburghs-air-improving-but-still-gets-an-f-from-american-lung-association/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r>
              <a:rPr lang="en-US" dirty="0"/>
              <a:t>Source: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https://smellpgh.org/data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122BE-4F06-44B5-AD40-5F8D25051EC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329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42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0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22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902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832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036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708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16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81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988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5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280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6AD1C-9142-D3F9-34B0-CC9AD8ABB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0" y="1524000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Smelly Pittsburgh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760F92-6948-AFFB-0CFE-9A0BA20685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0" y="4571999"/>
            <a:ext cx="4572000" cy="1524000"/>
          </a:xfrm>
        </p:spPr>
        <p:txBody>
          <a:bodyPr>
            <a:normAutofit/>
          </a:bodyPr>
          <a:lstStyle/>
          <a:p>
            <a:pPr algn="l"/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Analysis of Crowd-Sourced Air Quality Data in Pittsburgh</a:t>
            </a:r>
            <a:endParaRPr lang="en-US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7CEB76E7-3824-952B-CA3A-976DA7BC50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422" r="-1" b="-1"/>
          <a:stretch/>
        </p:blipFill>
        <p:spPr>
          <a:xfrm>
            <a:off x="-8" y="762006"/>
            <a:ext cx="5948805" cy="6095979"/>
          </a:xfrm>
          <a:custGeom>
            <a:avLst/>
            <a:gdLst/>
            <a:ahLst/>
            <a:cxnLst/>
            <a:rect l="l" t="t" r="r" b="b"/>
            <a:pathLst>
              <a:path w="5948805" h="6095979">
                <a:moveTo>
                  <a:pt x="1573832" y="765"/>
                </a:moveTo>
                <a:cubicBezTo>
                  <a:pt x="1940190" y="-10734"/>
                  <a:pt x="2329345" y="109280"/>
                  <a:pt x="2734663" y="238687"/>
                </a:cubicBezTo>
                <a:cubicBezTo>
                  <a:pt x="4118244" y="680647"/>
                  <a:pt x="5296697" y="1302752"/>
                  <a:pt x="5668316" y="3639516"/>
                </a:cubicBezTo>
                <a:cubicBezTo>
                  <a:pt x="5788298" y="4393559"/>
                  <a:pt x="5890546" y="5142244"/>
                  <a:pt x="5937022" y="5865869"/>
                </a:cubicBezTo>
                <a:lnTo>
                  <a:pt x="5948805" y="6095979"/>
                </a:lnTo>
                <a:lnTo>
                  <a:pt x="0" y="6095979"/>
                </a:lnTo>
                <a:lnTo>
                  <a:pt x="0" y="1621672"/>
                </a:lnTo>
                <a:lnTo>
                  <a:pt x="36310" y="1518814"/>
                </a:lnTo>
                <a:cubicBezTo>
                  <a:pt x="109805" y="1321982"/>
                  <a:pt x="192755" y="1133640"/>
                  <a:pt x="287891" y="956872"/>
                </a:cubicBezTo>
                <a:cubicBezTo>
                  <a:pt x="669453" y="247734"/>
                  <a:pt x="1102800" y="15549"/>
                  <a:pt x="1573832" y="765"/>
                </a:cubicBez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47DB6CD-8E9E-4643-B3B6-01BD80429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4FF10FE-C3AD-0C7A-5A9F-7B1D3F02C998}"/>
              </a:ext>
            </a:extLst>
          </p:cNvPr>
          <p:cNvSpPr txBox="1">
            <a:spLocks/>
          </p:cNvSpPr>
          <p:nvPr/>
        </p:nvSpPr>
        <p:spPr>
          <a:xfrm>
            <a:off x="6858000" y="6095999"/>
            <a:ext cx="4572000" cy="34543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latin typeface="Arial" panose="020B0604020202020204" pitchFamily="34" charset="0"/>
              </a:rPr>
              <a:t>By: Bristow Richards and Sara Khoshhal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696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D6D13-D511-0C0B-DF62-D1F7B9A8D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C39B6C-E564-9D7A-C23B-2B720F3B3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samples/ reporting need to be collected</a:t>
            </a:r>
          </a:p>
          <a:p>
            <a:pPr lvl="1"/>
            <a:r>
              <a:rPr lang="en-US" dirty="0"/>
              <a:t>Ensure minimum number of reports are collected from each neighborhood that is underrepresented</a:t>
            </a:r>
          </a:p>
          <a:p>
            <a:r>
              <a:rPr lang="en-US" dirty="0"/>
              <a:t>Have a threshold for minimum sample size in the future</a:t>
            </a:r>
          </a:p>
        </p:txBody>
      </p:sp>
    </p:spTree>
    <p:extLst>
      <p:ext uri="{BB962C8B-B14F-4D97-AF65-F5344CB8AC3E}">
        <p14:creationId xmlns:p14="http://schemas.microsoft.com/office/powerpoint/2010/main" val="3211037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6F727-3C81-D718-DDB8-9573520C2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6FB63-5527-2E4E-1355-901932C08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Pittsburgh PA GIS Open Data Portal - Neighborhoods with SNAP Data: https://pghgishub-pittsburghpa.opendata.arcgis.com/datasets/pittsburghpa::neighborhoods-with-snap-data/about</a:t>
            </a:r>
          </a:p>
          <a:p>
            <a:endParaRPr lang="en-US" dirty="0"/>
          </a:p>
          <a:p>
            <a:r>
              <a:rPr lang="en-US" dirty="0"/>
              <a:t>Pittsburgh PA GIS Open Data Portal - City of Pittsburgh Boundary: https://pghgishub-pittsburghpa.opendata.arcgis.com/datasets/pittsburghpa::pittsburgh-city-boundary/explore?location=40.430815%2C-79.979816%2C12.25</a:t>
            </a:r>
          </a:p>
          <a:p>
            <a:endParaRPr lang="en-US" dirty="0"/>
          </a:p>
          <a:p>
            <a:r>
              <a:rPr lang="en-US" dirty="0"/>
              <a:t>Alleghany County GIS Open Data Source: https://openac-alcogis.opendata.arcgis.com/datasets/AlCoGIS::allegheny-county-hydrology-areas/explore?location=40.434655%2C-80.022402%2C9.65</a:t>
            </a:r>
          </a:p>
          <a:p>
            <a:endParaRPr lang="en-US" dirty="0"/>
          </a:p>
          <a:p>
            <a:r>
              <a:rPr lang="en-US" dirty="0"/>
              <a:t> Smell Pittsburgh Data Documentation and Direct </a:t>
            </a:r>
            <a:r>
              <a:rPr lang="en-US" dirty="0" err="1"/>
              <a:t>Download:https</a:t>
            </a:r>
            <a:r>
              <a:rPr lang="en-US" dirty="0"/>
              <a:t>://smellpgh.org/data</a:t>
            </a:r>
          </a:p>
        </p:txBody>
      </p:sp>
    </p:spTree>
    <p:extLst>
      <p:ext uri="{BB962C8B-B14F-4D97-AF65-F5344CB8AC3E}">
        <p14:creationId xmlns:p14="http://schemas.microsoft.com/office/powerpoint/2010/main" val="1369044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D4AF7-A18C-F7F7-6C6A-A99B1CCA5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E38E6-F3AB-5589-F278-8B43BA7F1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Pittsburgh has some of the worst air pollution in the country, ranking 9th worst in the country for long-term particle pollution</a:t>
            </a:r>
          </a:p>
          <a:p>
            <a:r>
              <a:rPr lang="en-US" u="sng" dirty="0"/>
              <a:t>Smell Pittsburgh: </a:t>
            </a:r>
            <a:r>
              <a:rPr lang="en-US" dirty="0"/>
              <a:t>open-source community environmental reporting tool titled Smell Pittsburgh to analyze trends in air pollution and environmental justice in Pittsburgh </a:t>
            </a:r>
          </a:p>
          <a:p>
            <a:pPr lvl="1"/>
            <a:r>
              <a:rPr lang="en-US" dirty="0"/>
              <a:t>Users create “smell reports” that rate the severity of air quality issues on a scale of 1-5, in addition to the reporter’s geographic coordinates and any qualitative notes the user would like to submit</a:t>
            </a:r>
          </a:p>
        </p:txBody>
      </p:sp>
    </p:spTree>
    <p:extLst>
      <p:ext uri="{BB962C8B-B14F-4D97-AF65-F5344CB8AC3E}">
        <p14:creationId xmlns:p14="http://schemas.microsoft.com/office/powerpoint/2010/main" val="1929948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A1C5F-C80C-946F-58D1-E58B2D76C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14658-AD8E-8C04-36D6-CFE4E5D3F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there any observable trends in the areas that report a high volume of poor odors, specifically pertaining to the demographic or geographic composition of these areas? </a:t>
            </a:r>
          </a:p>
          <a:p>
            <a:r>
              <a:rPr lang="en-US" dirty="0"/>
              <a:t>What areas see the most reporting, and why?</a:t>
            </a:r>
          </a:p>
        </p:txBody>
      </p:sp>
    </p:spTree>
    <p:extLst>
      <p:ext uri="{BB962C8B-B14F-4D97-AF65-F5344CB8AC3E}">
        <p14:creationId xmlns:p14="http://schemas.microsoft.com/office/powerpoint/2010/main" val="714592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45661D-8F98-15BD-6AFC-7952CA08A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3B2C8C-02BD-6E5F-2E8D-044152ABA6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30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7473F0-6FB4-4283-20A8-821681E31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43" y="985022"/>
            <a:ext cx="5805457" cy="562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A896252-3FAF-64A5-DE39-02238E27E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159" y="985022"/>
            <a:ext cx="5641773" cy="564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52162628-FD5A-0251-9D8A-EF0C1D339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795" y="0"/>
            <a:ext cx="9485971" cy="992456"/>
          </a:xfrm>
        </p:spPr>
        <p:txBody>
          <a:bodyPr/>
          <a:lstStyle/>
          <a:p>
            <a:r>
              <a:rPr lang="en-US" dirty="0"/>
              <a:t>Low and Medium Smell Severities</a:t>
            </a:r>
          </a:p>
        </p:txBody>
      </p:sp>
    </p:spTree>
    <p:extLst>
      <p:ext uri="{BB962C8B-B14F-4D97-AF65-F5344CB8AC3E}">
        <p14:creationId xmlns:p14="http://schemas.microsoft.com/office/powerpoint/2010/main" val="3071355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FD0A0-3043-14AF-AF69-0CAA0F0EF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7687" y="2577791"/>
            <a:ext cx="3375102" cy="1524000"/>
          </a:xfrm>
        </p:spPr>
        <p:txBody>
          <a:bodyPr/>
          <a:lstStyle/>
          <a:p>
            <a:r>
              <a:rPr lang="en-US" dirty="0"/>
              <a:t>High Smell Severity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F7E8437-3D29-CC25-CF6F-806529E38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141" y="198617"/>
            <a:ext cx="6802244" cy="646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7167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48E0-3078-3CEC-D4C8-1E2DD91E5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766" y="2667000"/>
            <a:ext cx="4635190" cy="1524000"/>
          </a:xfrm>
        </p:spPr>
        <p:txBody>
          <a:bodyPr>
            <a:normAutofit fontScale="90000"/>
          </a:bodyPr>
          <a:lstStyle/>
          <a:p>
            <a:r>
              <a:rPr lang="en-US" dirty="0"/>
              <a:t>Number of Reports Per Neighborhood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867D4C5-49D9-2F12-5397-E60068353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967" y="481996"/>
            <a:ext cx="6240385" cy="6192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134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25000-B600-E4E5-AD1F-4DE6F9E3E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Percentage of Low, Medium, High Severity Smell Reports over Total Reports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A336E97-1D2E-1420-212E-1233D562E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0" y="2426000"/>
            <a:ext cx="3973117" cy="429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800DF9E8-4A7B-5774-98B8-B488AF073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349" y="2425999"/>
            <a:ext cx="3916903" cy="424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9388EB7C-8F66-51CF-2680-EB8783EDF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652" y="2425999"/>
            <a:ext cx="4039018" cy="4208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925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D924D-A798-9526-E19A-CF7DD854E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337" y="2546195"/>
            <a:ext cx="4668644" cy="1524000"/>
          </a:xfrm>
        </p:spPr>
        <p:txBody>
          <a:bodyPr>
            <a:normAutofit fontScale="90000"/>
          </a:bodyPr>
          <a:lstStyle/>
          <a:p>
            <a:r>
              <a:rPr lang="en-US"/>
              <a:t>Percentage of High Severity Smells And Median Income of Neighborhood</a:t>
            </a:r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334B0AC-38B9-203B-D5A9-F62A72FA2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6928"/>
            <a:ext cx="5495228" cy="674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4474492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RegularSeedLeftStep">
      <a:dk1>
        <a:srgbClr val="000000"/>
      </a:dk1>
      <a:lt1>
        <a:srgbClr val="FFFFFF"/>
      </a:lt1>
      <a:dk2>
        <a:srgbClr val="1C2032"/>
      </a:dk2>
      <a:lt2>
        <a:srgbClr val="F1F3F0"/>
      </a:lt2>
      <a:accent1>
        <a:srgbClr val="9A48C8"/>
      </a:accent1>
      <a:accent2>
        <a:srgbClr val="5438B7"/>
      </a:accent2>
      <a:accent3>
        <a:srgbClr val="4861C8"/>
      </a:accent3>
      <a:accent4>
        <a:srgbClr val="3684B6"/>
      </a:accent4>
      <a:accent5>
        <a:srgbClr val="44BDB9"/>
      </a:accent5>
      <a:accent6>
        <a:srgbClr val="36B67D"/>
      </a:accent6>
      <a:hlink>
        <a:srgbClr val="5A9C34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343</Words>
  <Application>Microsoft Office PowerPoint</Application>
  <PresentationFormat>Widescreen</PresentationFormat>
  <Paragraphs>31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Avenir Next LT Pro</vt:lpstr>
      <vt:lpstr>Avenir Next LT Pro Light</vt:lpstr>
      <vt:lpstr>Calibri</vt:lpstr>
      <vt:lpstr>Sitka Subheading</vt:lpstr>
      <vt:lpstr>Times New Roman</vt:lpstr>
      <vt:lpstr>PebbleVTI</vt:lpstr>
      <vt:lpstr>Smelly Pittsburgh</vt:lpstr>
      <vt:lpstr>Introduction</vt:lpstr>
      <vt:lpstr>Problem Statement</vt:lpstr>
      <vt:lpstr>Findings</vt:lpstr>
      <vt:lpstr>Low and Medium Smell Severities</vt:lpstr>
      <vt:lpstr>High Smell Severity</vt:lpstr>
      <vt:lpstr>Number of Reports Per Neighborhood</vt:lpstr>
      <vt:lpstr>Percentage of Low, Medium, High Severity Smell Reports over Total Reports</vt:lpstr>
      <vt:lpstr>Percentage of High Severity Smells And Median Income of Neighborhood</vt:lpstr>
      <vt:lpstr>Conclusions</vt:lpstr>
      <vt:lpstr>Data 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Smelly Pittsburgh</dc:title>
  <dc:creator>Sara Khoshhal</dc:creator>
  <cp:lastModifiedBy>Sara Khoshhal</cp:lastModifiedBy>
  <cp:revision>1</cp:revision>
  <dcterms:created xsi:type="dcterms:W3CDTF">2022-12-10T00:58:39Z</dcterms:created>
  <dcterms:modified xsi:type="dcterms:W3CDTF">2022-12-10T01:20:51Z</dcterms:modified>
</cp:coreProperties>
</file>