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4" r:id="rId6"/>
    <p:sldId id="305" r:id="rId7"/>
    <p:sldId id="306" r:id="rId8"/>
    <p:sldId id="307" r:id="rId9"/>
    <p:sldId id="322" r:id="rId10"/>
    <p:sldId id="308" r:id="rId11"/>
    <p:sldId id="311" r:id="rId12"/>
    <p:sldId id="312" r:id="rId13"/>
    <p:sldId id="318" r:id="rId14"/>
    <p:sldId id="317" r:id="rId15"/>
    <p:sldId id="310" r:id="rId16"/>
    <p:sldId id="313" r:id="rId17"/>
    <p:sldId id="319" r:id="rId18"/>
    <p:sldId id="314" r:id="rId19"/>
    <p:sldId id="321" r:id="rId20"/>
    <p:sldId id="320" r:id="rId21"/>
    <p:sldId id="30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Neural Networks in Traffic Data</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Scott Houston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9AEA-32D4-4DD5-8CDC-131F46275629}"/>
              </a:ext>
            </a:extLst>
          </p:cNvPr>
          <p:cNvSpPr>
            <a:spLocks noGrp="1"/>
          </p:cNvSpPr>
          <p:nvPr>
            <p:ph type="title"/>
          </p:nvPr>
        </p:nvSpPr>
        <p:spPr/>
        <p:txBody>
          <a:bodyPr/>
          <a:lstStyle/>
          <a:p>
            <a:r>
              <a:rPr lang="en-US" dirty="0"/>
              <a:t>Grid Search for Hyper-Parameters</a:t>
            </a:r>
          </a:p>
        </p:txBody>
      </p:sp>
      <p:pic>
        <p:nvPicPr>
          <p:cNvPr id="5" name="Content Placeholder 4">
            <a:extLst>
              <a:ext uri="{FF2B5EF4-FFF2-40B4-BE49-F238E27FC236}">
                <a16:creationId xmlns:a16="http://schemas.microsoft.com/office/drawing/2014/main" id="{0CACAD7E-9744-4AE1-858C-70B5339BA5E5}"/>
              </a:ext>
            </a:extLst>
          </p:cNvPr>
          <p:cNvPicPr>
            <a:picLocks noGrp="1" noChangeAspect="1"/>
          </p:cNvPicPr>
          <p:nvPr>
            <p:ph idx="1"/>
          </p:nvPr>
        </p:nvPicPr>
        <p:blipFill>
          <a:blip r:embed="rId2"/>
          <a:stretch>
            <a:fillRect/>
          </a:stretch>
        </p:blipFill>
        <p:spPr>
          <a:xfrm>
            <a:off x="5858923" y="1234723"/>
            <a:ext cx="5128704" cy="4450466"/>
          </a:xfrm>
          <a:prstGeom prst="rect">
            <a:avLst/>
          </a:prstGeom>
        </p:spPr>
      </p:pic>
    </p:spTree>
    <p:extLst>
      <p:ext uri="{BB962C8B-B14F-4D97-AF65-F5344CB8AC3E}">
        <p14:creationId xmlns:p14="http://schemas.microsoft.com/office/powerpoint/2010/main" val="4191427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F137-D665-41F9-9369-69E2BB7F3C74}"/>
              </a:ext>
            </a:extLst>
          </p:cNvPr>
          <p:cNvSpPr>
            <a:spLocks noGrp="1"/>
          </p:cNvSpPr>
          <p:nvPr>
            <p:ph type="title"/>
          </p:nvPr>
        </p:nvSpPr>
        <p:spPr/>
        <p:txBody>
          <a:bodyPr/>
          <a:lstStyle/>
          <a:p>
            <a:r>
              <a:rPr lang="en-US" dirty="0"/>
              <a:t>Grid Search for Hyper-Parameters</a:t>
            </a:r>
          </a:p>
        </p:txBody>
      </p:sp>
      <p:sp>
        <p:nvSpPr>
          <p:cNvPr id="3" name="Text Placeholder 2">
            <a:extLst>
              <a:ext uri="{FF2B5EF4-FFF2-40B4-BE49-F238E27FC236}">
                <a16:creationId xmlns:a16="http://schemas.microsoft.com/office/drawing/2014/main" id="{562E229F-2A66-4C03-88E4-B655D993EDF9}"/>
              </a:ext>
            </a:extLst>
          </p:cNvPr>
          <p:cNvSpPr>
            <a:spLocks noGrp="1"/>
          </p:cNvSpPr>
          <p:nvPr>
            <p:ph type="body" idx="1"/>
          </p:nvPr>
        </p:nvSpPr>
        <p:spPr>
          <a:xfrm>
            <a:off x="1017381" y="2092911"/>
            <a:ext cx="4639736" cy="736282"/>
          </a:xfrm>
        </p:spPr>
        <p:txBody>
          <a:bodyPr/>
          <a:lstStyle/>
          <a:p>
            <a:r>
              <a:rPr lang="en-US" dirty="0"/>
              <a:t>Results of different NN Models</a:t>
            </a:r>
          </a:p>
        </p:txBody>
      </p:sp>
      <p:sp>
        <p:nvSpPr>
          <p:cNvPr id="6" name="Content Placeholder 5">
            <a:extLst>
              <a:ext uri="{FF2B5EF4-FFF2-40B4-BE49-F238E27FC236}">
                <a16:creationId xmlns:a16="http://schemas.microsoft.com/office/drawing/2014/main" id="{B3F50B75-9E05-4ED5-815C-DC443DBF27D7}"/>
              </a:ext>
            </a:extLst>
          </p:cNvPr>
          <p:cNvSpPr>
            <a:spLocks noGrp="1"/>
          </p:cNvSpPr>
          <p:nvPr>
            <p:ph sz="quarter" idx="4"/>
          </p:nvPr>
        </p:nvSpPr>
        <p:spPr>
          <a:xfrm>
            <a:off x="7714694" y="2736331"/>
            <a:ext cx="3591905" cy="2910821"/>
          </a:xfrm>
        </p:spPr>
        <p:txBody>
          <a:bodyPr/>
          <a:lstStyle/>
          <a:p>
            <a:r>
              <a:rPr lang="en-US" dirty="0"/>
              <a:t>Overall there wasn’t a significant change in the way that the different hyper-parameters affected the model accuracy. </a:t>
            </a:r>
          </a:p>
          <a:p>
            <a:r>
              <a:rPr lang="en-US" dirty="0"/>
              <a:t>All values for accuracy were roughly 75%</a:t>
            </a:r>
          </a:p>
        </p:txBody>
      </p:sp>
      <p:pic>
        <p:nvPicPr>
          <p:cNvPr id="7" name="Content Placeholder 6">
            <a:extLst>
              <a:ext uri="{FF2B5EF4-FFF2-40B4-BE49-F238E27FC236}">
                <a16:creationId xmlns:a16="http://schemas.microsoft.com/office/drawing/2014/main" id="{6EA5922B-C111-4A9E-A1A4-1A1BF989330D}"/>
              </a:ext>
            </a:extLst>
          </p:cNvPr>
          <p:cNvPicPr>
            <a:picLocks noGrp="1" noChangeAspect="1"/>
          </p:cNvPicPr>
          <p:nvPr>
            <p:ph sz="half" idx="2"/>
          </p:nvPr>
        </p:nvPicPr>
        <p:blipFill>
          <a:blip r:embed="rId2"/>
          <a:stretch>
            <a:fillRect/>
          </a:stretch>
        </p:blipFill>
        <p:spPr>
          <a:xfrm>
            <a:off x="284085" y="2760955"/>
            <a:ext cx="6915705" cy="2583401"/>
          </a:xfrm>
          <a:prstGeom prst="rect">
            <a:avLst/>
          </a:prstGeom>
        </p:spPr>
      </p:pic>
    </p:spTree>
    <p:extLst>
      <p:ext uri="{BB962C8B-B14F-4D97-AF65-F5344CB8AC3E}">
        <p14:creationId xmlns:p14="http://schemas.microsoft.com/office/powerpoint/2010/main" val="2217216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8E4AA-39BD-4E17-8EC0-26A86A281AF8}"/>
              </a:ext>
            </a:extLst>
          </p:cNvPr>
          <p:cNvSpPr>
            <a:spLocks noGrp="1"/>
          </p:cNvSpPr>
          <p:nvPr>
            <p:ph type="title"/>
          </p:nvPr>
        </p:nvSpPr>
        <p:spPr/>
        <p:txBody>
          <a:bodyPr/>
          <a:lstStyle/>
          <a:p>
            <a:r>
              <a:rPr lang="en-US" dirty="0"/>
              <a:t>Modeling Approaches</a:t>
            </a:r>
          </a:p>
        </p:txBody>
      </p:sp>
      <p:sp>
        <p:nvSpPr>
          <p:cNvPr id="3" name="Content Placeholder 2">
            <a:extLst>
              <a:ext uri="{FF2B5EF4-FFF2-40B4-BE49-F238E27FC236}">
                <a16:creationId xmlns:a16="http://schemas.microsoft.com/office/drawing/2014/main" id="{A63F0EE6-E965-4395-A8B2-39F6CE41DB81}"/>
              </a:ext>
            </a:extLst>
          </p:cNvPr>
          <p:cNvSpPr>
            <a:spLocks noGrp="1"/>
          </p:cNvSpPr>
          <p:nvPr>
            <p:ph idx="1"/>
          </p:nvPr>
        </p:nvSpPr>
        <p:spPr>
          <a:xfrm>
            <a:off x="5202315" y="812799"/>
            <a:ext cx="6185013" cy="5294757"/>
          </a:xfrm>
        </p:spPr>
        <p:txBody>
          <a:bodyPr/>
          <a:lstStyle/>
          <a:p>
            <a:pPr marL="0" indent="0">
              <a:buNone/>
            </a:pPr>
            <a:r>
              <a:rPr lang="en-US" dirty="0"/>
              <a:t> Full Model – NA values are filled means</a:t>
            </a:r>
          </a:p>
          <a:p>
            <a:r>
              <a:rPr lang="en-US" dirty="0"/>
              <a:t>Reduced Model – NA rows are omitted</a:t>
            </a:r>
          </a:p>
          <a:p>
            <a:r>
              <a:rPr lang="en-US" dirty="0"/>
              <a:t>Scaling Model – Non-categorical columns are scaled</a:t>
            </a:r>
          </a:p>
          <a:p>
            <a:r>
              <a:rPr lang="en-US" dirty="0"/>
              <a:t>Balanced Model – Balance the ratio of response variables</a:t>
            </a:r>
          </a:p>
          <a:p>
            <a:endParaRPr lang="en-US" sz="2000" dirty="0"/>
          </a:p>
        </p:txBody>
      </p:sp>
    </p:spTree>
    <p:extLst>
      <p:ext uri="{BB962C8B-B14F-4D97-AF65-F5344CB8AC3E}">
        <p14:creationId xmlns:p14="http://schemas.microsoft.com/office/powerpoint/2010/main" val="2142787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EB7BB-A5AA-4A96-9AC5-17525F1741BA}"/>
              </a:ext>
            </a:extLst>
          </p:cNvPr>
          <p:cNvSpPr>
            <a:spLocks noGrp="1"/>
          </p:cNvSpPr>
          <p:nvPr>
            <p:ph type="title"/>
          </p:nvPr>
        </p:nvSpPr>
        <p:spPr/>
        <p:txBody>
          <a:bodyPr/>
          <a:lstStyle/>
          <a:p>
            <a:r>
              <a:rPr lang="en-US" dirty="0"/>
              <a:t>Full Model :</a:t>
            </a:r>
          </a:p>
        </p:txBody>
      </p:sp>
      <p:pic>
        <p:nvPicPr>
          <p:cNvPr id="3" name="Content Placeholder 5">
            <a:extLst>
              <a:ext uri="{FF2B5EF4-FFF2-40B4-BE49-F238E27FC236}">
                <a16:creationId xmlns:a16="http://schemas.microsoft.com/office/drawing/2014/main" id="{4E669017-7D08-4FD0-8FB2-9DA16853D4AB}"/>
              </a:ext>
            </a:extLst>
          </p:cNvPr>
          <p:cNvPicPr>
            <a:picLocks noChangeAspect="1"/>
          </p:cNvPicPr>
          <p:nvPr/>
        </p:nvPicPr>
        <p:blipFill>
          <a:blip r:embed="rId2"/>
          <a:stretch>
            <a:fillRect/>
          </a:stretch>
        </p:blipFill>
        <p:spPr>
          <a:xfrm>
            <a:off x="1536457" y="2520060"/>
            <a:ext cx="4154131" cy="3063994"/>
          </a:xfrm>
          <a:prstGeom prst="rect">
            <a:avLst/>
          </a:prstGeom>
        </p:spPr>
      </p:pic>
      <p:pic>
        <p:nvPicPr>
          <p:cNvPr id="5" name="Picture 4">
            <a:extLst>
              <a:ext uri="{FF2B5EF4-FFF2-40B4-BE49-F238E27FC236}">
                <a16:creationId xmlns:a16="http://schemas.microsoft.com/office/drawing/2014/main" id="{9F02557C-8889-4575-86FF-3024ABC440F1}"/>
              </a:ext>
            </a:extLst>
          </p:cNvPr>
          <p:cNvPicPr>
            <a:picLocks noChangeAspect="1"/>
          </p:cNvPicPr>
          <p:nvPr/>
        </p:nvPicPr>
        <p:blipFill>
          <a:blip r:embed="rId3"/>
          <a:stretch>
            <a:fillRect/>
          </a:stretch>
        </p:blipFill>
        <p:spPr>
          <a:xfrm>
            <a:off x="6613864" y="2504305"/>
            <a:ext cx="4054899" cy="3061994"/>
          </a:xfrm>
          <a:prstGeom prst="rect">
            <a:avLst/>
          </a:prstGeom>
        </p:spPr>
      </p:pic>
    </p:spTree>
    <p:extLst>
      <p:ext uri="{BB962C8B-B14F-4D97-AF65-F5344CB8AC3E}">
        <p14:creationId xmlns:p14="http://schemas.microsoft.com/office/powerpoint/2010/main" val="1459863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EB7BB-A5AA-4A96-9AC5-17525F1741BA}"/>
              </a:ext>
            </a:extLst>
          </p:cNvPr>
          <p:cNvSpPr>
            <a:spLocks noGrp="1"/>
          </p:cNvSpPr>
          <p:nvPr>
            <p:ph type="title"/>
          </p:nvPr>
        </p:nvSpPr>
        <p:spPr/>
        <p:txBody>
          <a:bodyPr/>
          <a:lstStyle/>
          <a:p>
            <a:r>
              <a:rPr lang="en-US" dirty="0"/>
              <a:t>Reduced Model :</a:t>
            </a:r>
          </a:p>
        </p:txBody>
      </p:sp>
      <p:pic>
        <p:nvPicPr>
          <p:cNvPr id="6" name="Picture 5">
            <a:extLst>
              <a:ext uri="{FF2B5EF4-FFF2-40B4-BE49-F238E27FC236}">
                <a16:creationId xmlns:a16="http://schemas.microsoft.com/office/drawing/2014/main" id="{F229E018-8E54-4C72-BFD0-4C11797ACA4F}"/>
              </a:ext>
            </a:extLst>
          </p:cNvPr>
          <p:cNvPicPr>
            <a:picLocks noChangeAspect="1"/>
          </p:cNvPicPr>
          <p:nvPr/>
        </p:nvPicPr>
        <p:blipFill>
          <a:blip r:embed="rId2"/>
          <a:stretch>
            <a:fillRect/>
          </a:stretch>
        </p:blipFill>
        <p:spPr>
          <a:xfrm>
            <a:off x="1180174" y="2288847"/>
            <a:ext cx="4877911" cy="3150318"/>
          </a:xfrm>
          <a:prstGeom prst="rect">
            <a:avLst/>
          </a:prstGeom>
        </p:spPr>
      </p:pic>
      <p:sp>
        <p:nvSpPr>
          <p:cNvPr id="7" name="TextBox 6">
            <a:extLst>
              <a:ext uri="{FF2B5EF4-FFF2-40B4-BE49-F238E27FC236}">
                <a16:creationId xmlns:a16="http://schemas.microsoft.com/office/drawing/2014/main" id="{7C2F553A-02E9-4D6E-A2BE-AF5B0FE3D7B4}"/>
              </a:ext>
            </a:extLst>
          </p:cNvPr>
          <p:cNvSpPr txBox="1"/>
          <p:nvPr/>
        </p:nvSpPr>
        <p:spPr>
          <a:xfrm>
            <a:off x="7883369" y="5486400"/>
            <a:ext cx="2121764" cy="646331"/>
          </a:xfrm>
          <a:prstGeom prst="rect">
            <a:avLst/>
          </a:prstGeom>
          <a:noFill/>
        </p:spPr>
        <p:txBody>
          <a:bodyPr wrap="square" rtlCol="0">
            <a:spAutoFit/>
          </a:bodyPr>
          <a:lstStyle/>
          <a:p>
            <a:r>
              <a:rPr lang="en-US" dirty="0"/>
              <a:t>Reduced Model :</a:t>
            </a:r>
          </a:p>
          <a:p>
            <a:r>
              <a:rPr lang="en-US" dirty="0"/>
              <a:t>24–20–4 </a:t>
            </a:r>
          </a:p>
        </p:txBody>
      </p:sp>
      <p:pic>
        <p:nvPicPr>
          <p:cNvPr id="9" name="Picture 8">
            <a:extLst>
              <a:ext uri="{FF2B5EF4-FFF2-40B4-BE49-F238E27FC236}">
                <a16:creationId xmlns:a16="http://schemas.microsoft.com/office/drawing/2014/main" id="{AEC289D6-2862-4A0D-9C78-63F9FB15F122}"/>
              </a:ext>
            </a:extLst>
          </p:cNvPr>
          <p:cNvPicPr>
            <a:picLocks noChangeAspect="1"/>
          </p:cNvPicPr>
          <p:nvPr/>
        </p:nvPicPr>
        <p:blipFill>
          <a:blip r:embed="rId3"/>
          <a:stretch>
            <a:fillRect/>
          </a:stretch>
        </p:blipFill>
        <p:spPr>
          <a:xfrm>
            <a:off x="6083247" y="2252037"/>
            <a:ext cx="4801694" cy="3188426"/>
          </a:xfrm>
          <a:prstGeom prst="rect">
            <a:avLst/>
          </a:prstGeom>
        </p:spPr>
      </p:pic>
      <p:sp>
        <p:nvSpPr>
          <p:cNvPr id="10" name="TextBox 9">
            <a:extLst>
              <a:ext uri="{FF2B5EF4-FFF2-40B4-BE49-F238E27FC236}">
                <a16:creationId xmlns:a16="http://schemas.microsoft.com/office/drawing/2014/main" id="{D3752846-1A96-40EE-ACF9-2E5A153DF202}"/>
              </a:ext>
            </a:extLst>
          </p:cNvPr>
          <p:cNvSpPr txBox="1"/>
          <p:nvPr/>
        </p:nvSpPr>
        <p:spPr>
          <a:xfrm>
            <a:off x="2824577" y="5390226"/>
            <a:ext cx="2121764" cy="646331"/>
          </a:xfrm>
          <a:prstGeom prst="rect">
            <a:avLst/>
          </a:prstGeom>
          <a:noFill/>
        </p:spPr>
        <p:txBody>
          <a:bodyPr wrap="square" rtlCol="0">
            <a:spAutoFit/>
          </a:bodyPr>
          <a:lstStyle/>
          <a:p>
            <a:r>
              <a:rPr lang="en-US" dirty="0"/>
              <a:t>Reduced Model :</a:t>
            </a:r>
          </a:p>
          <a:p>
            <a:r>
              <a:rPr lang="en-US" dirty="0"/>
              <a:t>24–20–20–4 </a:t>
            </a:r>
          </a:p>
        </p:txBody>
      </p:sp>
    </p:spTree>
    <p:extLst>
      <p:ext uri="{BB962C8B-B14F-4D97-AF65-F5344CB8AC3E}">
        <p14:creationId xmlns:p14="http://schemas.microsoft.com/office/powerpoint/2010/main" val="2229937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F287F-3716-4724-98CF-D6460950DAC5}"/>
              </a:ext>
            </a:extLst>
          </p:cNvPr>
          <p:cNvSpPr>
            <a:spLocks noGrp="1"/>
          </p:cNvSpPr>
          <p:nvPr>
            <p:ph type="title"/>
          </p:nvPr>
        </p:nvSpPr>
        <p:spPr/>
        <p:txBody>
          <a:bodyPr/>
          <a:lstStyle/>
          <a:p>
            <a:r>
              <a:rPr lang="en-US" dirty="0"/>
              <a:t>Balancing the Response Vector</a:t>
            </a:r>
          </a:p>
        </p:txBody>
      </p:sp>
      <p:pic>
        <p:nvPicPr>
          <p:cNvPr id="4" name="Picture 3">
            <a:extLst>
              <a:ext uri="{FF2B5EF4-FFF2-40B4-BE49-F238E27FC236}">
                <a16:creationId xmlns:a16="http://schemas.microsoft.com/office/drawing/2014/main" id="{1B34A7DC-91AE-43F0-99C4-AC5BD3BD02A7}"/>
              </a:ext>
            </a:extLst>
          </p:cNvPr>
          <p:cNvPicPr>
            <a:picLocks noChangeAspect="1"/>
          </p:cNvPicPr>
          <p:nvPr/>
        </p:nvPicPr>
        <p:blipFill>
          <a:blip r:embed="rId2"/>
          <a:stretch>
            <a:fillRect/>
          </a:stretch>
        </p:blipFill>
        <p:spPr>
          <a:xfrm>
            <a:off x="816744" y="2247994"/>
            <a:ext cx="4962617" cy="3959030"/>
          </a:xfrm>
          <a:prstGeom prst="rect">
            <a:avLst/>
          </a:prstGeom>
        </p:spPr>
      </p:pic>
      <p:pic>
        <p:nvPicPr>
          <p:cNvPr id="6" name="Picture 5">
            <a:extLst>
              <a:ext uri="{FF2B5EF4-FFF2-40B4-BE49-F238E27FC236}">
                <a16:creationId xmlns:a16="http://schemas.microsoft.com/office/drawing/2014/main" id="{6EA33462-0CBB-42A1-98DC-013C71D5B6D9}"/>
              </a:ext>
            </a:extLst>
          </p:cNvPr>
          <p:cNvPicPr>
            <a:picLocks noChangeAspect="1"/>
          </p:cNvPicPr>
          <p:nvPr/>
        </p:nvPicPr>
        <p:blipFill>
          <a:blip r:embed="rId3"/>
          <a:stretch>
            <a:fillRect/>
          </a:stretch>
        </p:blipFill>
        <p:spPr>
          <a:xfrm>
            <a:off x="6815523" y="2360417"/>
            <a:ext cx="3438186" cy="3254815"/>
          </a:xfrm>
          <a:prstGeom prst="rect">
            <a:avLst/>
          </a:prstGeom>
        </p:spPr>
      </p:pic>
    </p:spTree>
    <p:extLst>
      <p:ext uri="{BB962C8B-B14F-4D97-AF65-F5344CB8AC3E}">
        <p14:creationId xmlns:p14="http://schemas.microsoft.com/office/powerpoint/2010/main" val="3402464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A0769-F92B-4D7B-94E7-D6559C1ADD5F}"/>
              </a:ext>
            </a:extLst>
          </p:cNvPr>
          <p:cNvSpPr>
            <a:spLocks noGrp="1"/>
          </p:cNvSpPr>
          <p:nvPr>
            <p:ph type="title"/>
          </p:nvPr>
        </p:nvSpPr>
        <p:spPr/>
        <p:txBody>
          <a:bodyPr/>
          <a:lstStyle/>
          <a:p>
            <a:r>
              <a:rPr lang="en-US" dirty="0"/>
              <a:t>Questions to Answer</a:t>
            </a:r>
          </a:p>
        </p:txBody>
      </p:sp>
      <p:sp>
        <p:nvSpPr>
          <p:cNvPr id="3" name="Content Placeholder 2">
            <a:extLst>
              <a:ext uri="{FF2B5EF4-FFF2-40B4-BE49-F238E27FC236}">
                <a16:creationId xmlns:a16="http://schemas.microsoft.com/office/drawing/2014/main" id="{729E0AD9-1CDB-4771-84F7-80A9A2F695B3}"/>
              </a:ext>
            </a:extLst>
          </p:cNvPr>
          <p:cNvSpPr>
            <a:spLocks noGrp="1"/>
          </p:cNvSpPr>
          <p:nvPr>
            <p:ph idx="1"/>
          </p:nvPr>
        </p:nvSpPr>
        <p:spPr/>
        <p:txBody>
          <a:bodyPr/>
          <a:lstStyle/>
          <a:p>
            <a:pPr marL="0" indent="0">
              <a:buNone/>
            </a:pPr>
            <a:r>
              <a:rPr lang="en-US" dirty="0"/>
              <a:t> Are road conditions a significant factor in traffic accident severity?</a:t>
            </a:r>
          </a:p>
          <a:p>
            <a:pPr marL="0" indent="0">
              <a:buNone/>
            </a:pPr>
            <a:endParaRPr lang="en-US" dirty="0"/>
          </a:p>
          <a:p>
            <a:r>
              <a:rPr lang="en-US" dirty="0"/>
              <a:t>What are the significant impacts of different road environmental features?</a:t>
            </a:r>
          </a:p>
          <a:p>
            <a:endParaRPr lang="en-US" dirty="0"/>
          </a:p>
          <a:p>
            <a:r>
              <a:rPr lang="en-US" dirty="0"/>
              <a:t>How accurately can we predict the severity of the accidents given a variety of situations?</a:t>
            </a:r>
          </a:p>
        </p:txBody>
      </p:sp>
    </p:spTree>
    <p:extLst>
      <p:ext uri="{BB962C8B-B14F-4D97-AF65-F5344CB8AC3E}">
        <p14:creationId xmlns:p14="http://schemas.microsoft.com/office/powerpoint/2010/main" val="716228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038C9-B280-437F-9109-D86F43B082D7}"/>
              </a:ext>
            </a:extLst>
          </p:cNvPr>
          <p:cNvSpPr>
            <a:spLocks noGrp="1"/>
          </p:cNvSpPr>
          <p:nvPr>
            <p:ph type="title"/>
          </p:nvPr>
        </p:nvSpPr>
        <p:spPr/>
        <p:txBody>
          <a:bodyPr/>
          <a:lstStyle/>
          <a:p>
            <a:r>
              <a:rPr lang="en-US" dirty="0"/>
              <a:t>Comparison to Random Forest</a:t>
            </a:r>
          </a:p>
        </p:txBody>
      </p:sp>
      <p:pic>
        <p:nvPicPr>
          <p:cNvPr id="4" name="Picture 3">
            <a:extLst>
              <a:ext uri="{FF2B5EF4-FFF2-40B4-BE49-F238E27FC236}">
                <a16:creationId xmlns:a16="http://schemas.microsoft.com/office/drawing/2014/main" id="{6AC2CB13-9FC3-47D7-8A03-6847986D12C0}"/>
              </a:ext>
            </a:extLst>
          </p:cNvPr>
          <p:cNvPicPr>
            <a:picLocks noChangeAspect="1"/>
          </p:cNvPicPr>
          <p:nvPr/>
        </p:nvPicPr>
        <p:blipFill>
          <a:blip r:embed="rId2"/>
          <a:stretch>
            <a:fillRect/>
          </a:stretch>
        </p:blipFill>
        <p:spPr>
          <a:xfrm>
            <a:off x="3498652" y="2195434"/>
            <a:ext cx="3825426" cy="3180787"/>
          </a:xfrm>
          <a:prstGeom prst="rect">
            <a:avLst/>
          </a:prstGeom>
        </p:spPr>
      </p:pic>
    </p:spTree>
    <p:extLst>
      <p:ext uri="{BB962C8B-B14F-4D97-AF65-F5344CB8AC3E}">
        <p14:creationId xmlns:p14="http://schemas.microsoft.com/office/powerpoint/2010/main" val="2985560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D3778-CEBD-43EA-BE31-FDEDC7947740}"/>
              </a:ext>
            </a:extLst>
          </p:cNvPr>
          <p:cNvSpPr>
            <a:spLocks noGrp="1"/>
          </p:cNvSpPr>
          <p:nvPr>
            <p:ph type="title"/>
          </p:nvPr>
        </p:nvSpPr>
        <p:spPr/>
        <p:txBody>
          <a:bodyPr/>
          <a:lstStyle/>
          <a:p>
            <a:r>
              <a:rPr lang="en-US" dirty="0"/>
              <a:t>Future Research</a:t>
            </a:r>
          </a:p>
        </p:txBody>
      </p:sp>
      <p:sp>
        <p:nvSpPr>
          <p:cNvPr id="3" name="Content Placeholder 2">
            <a:extLst>
              <a:ext uri="{FF2B5EF4-FFF2-40B4-BE49-F238E27FC236}">
                <a16:creationId xmlns:a16="http://schemas.microsoft.com/office/drawing/2014/main" id="{A209D984-81A4-4504-947C-C753F0ECE54F}"/>
              </a:ext>
            </a:extLst>
          </p:cNvPr>
          <p:cNvSpPr>
            <a:spLocks noGrp="1"/>
          </p:cNvSpPr>
          <p:nvPr>
            <p:ph idx="1"/>
          </p:nvPr>
        </p:nvSpPr>
        <p:spPr/>
        <p:txBody>
          <a:bodyPr/>
          <a:lstStyle/>
          <a:p>
            <a:endParaRPr lang="en-US" dirty="0"/>
          </a:p>
          <a:p>
            <a:endParaRPr lang="en-US" dirty="0"/>
          </a:p>
          <a:p>
            <a:r>
              <a:rPr lang="en-US" dirty="0"/>
              <a:t>The main component I think is necessary is the information about the drivers themselves. As I continued my research using this data set. I determined that there is a lot of crucial information being lost by not taking the driver’s characteristics into account.</a:t>
            </a:r>
          </a:p>
          <a:p>
            <a:endParaRPr lang="en-US" dirty="0"/>
          </a:p>
        </p:txBody>
      </p:sp>
    </p:spTree>
    <p:extLst>
      <p:ext uri="{BB962C8B-B14F-4D97-AF65-F5344CB8AC3E}">
        <p14:creationId xmlns:p14="http://schemas.microsoft.com/office/powerpoint/2010/main" val="4230186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D7711-8FCC-4B64-A8E6-ED26D2A731FF}"/>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9A2BB006-E662-45B2-ACE1-A386B6174A0D}"/>
              </a:ext>
            </a:extLst>
          </p:cNvPr>
          <p:cNvSpPr>
            <a:spLocks noGrp="1"/>
          </p:cNvSpPr>
          <p:nvPr>
            <p:ph idx="1"/>
          </p:nvPr>
        </p:nvSpPr>
        <p:spPr>
          <a:xfrm>
            <a:off x="5211192" y="573103"/>
            <a:ext cx="6738152" cy="4567068"/>
          </a:xfrm>
        </p:spPr>
        <p:txBody>
          <a:bodyPr numCol="2">
            <a:normAutofit/>
          </a:bodyPr>
          <a:lstStyle/>
          <a:p>
            <a:pPr marL="457200" indent="-457200">
              <a:buFont typeface="+mj-lt"/>
              <a:buAutoNum type="arabicPeriod"/>
            </a:pPr>
            <a:r>
              <a:rPr lang="en-US" dirty="0"/>
              <a:t>Introduction</a:t>
            </a:r>
          </a:p>
          <a:p>
            <a:pPr marL="457200" indent="-457200">
              <a:buFont typeface="+mj-lt"/>
              <a:buAutoNum type="arabicPeriod"/>
            </a:pPr>
            <a:r>
              <a:rPr lang="en-US" dirty="0"/>
              <a:t>Questions to Answer</a:t>
            </a:r>
          </a:p>
          <a:p>
            <a:pPr marL="457200" indent="-457200">
              <a:buFont typeface="+mj-lt"/>
              <a:buAutoNum type="arabicPeriod"/>
            </a:pPr>
            <a:r>
              <a:rPr lang="en-US" dirty="0"/>
              <a:t>Summary of Data</a:t>
            </a:r>
          </a:p>
          <a:p>
            <a:pPr marL="749808" lvl="1" indent="-457200">
              <a:buFont typeface="+mj-lt"/>
              <a:buAutoNum type="arabicPeriod"/>
            </a:pPr>
            <a:r>
              <a:rPr lang="en-US" dirty="0"/>
              <a:t>Possible Covariates</a:t>
            </a:r>
          </a:p>
          <a:p>
            <a:pPr marL="457200" indent="-457200">
              <a:buFont typeface="+mj-lt"/>
              <a:buAutoNum type="arabicPeriod"/>
            </a:pPr>
            <a:r>
              <a:rPr lang="en-US" dirty="0"/>
              <a:t>Choosing Covariates</a:t>
            </a:r>
          </a:p>
          <a:p>
            <a:pPr marL="749808" lvl="1" indent="-457200">
              <a:buFont typeface="+mj-lt"/>
              <a:buAutoNum type="arabicPeriod"/>
            </a:pPr>
            <a:r>
              <a:rPr lang="en-US" dirty="0"/>
              <a:t>Reduction from Covariance</a:t>
            </a:r>
          </a:p>
          <a:p>
            <a:pPr marL="749808" lvl="1" indent="-457200">
              <a:buFont typeface="+mj-lt"/>
              <a:buAutoNum type="arabicPeriod"/>
            </a:pPr>
            <a:r>
              <a:rPr lang="en-US" dirty="0"/>
              <a:t>Reduction from Significance</a:t>
            </a:r>
          </a:p>
          <a:p>
            <a:pPr marL="457200" indent="-457200">
              <a:buFont typeface="+mj-lt"/>
              <a:buAutoNum type="arabicPeriod"/>
            </a:pPr>
            <a:r>
              <a:rPr lang="en-US" dirty="0"/>
              <a:t>Types of Models</a:t>
            </a:r>
          </a:p>
          <a:p>
            <a:pPr marL="749808" lvl="1" indent="-457200">
              <a:buFont typeface="+mj-lt"/>
              <a:buAutoNum type="arabicPeriod"/>
            </a:pPr>
            <a:r>
              <a:rPr lang="en-US" dirty="0"/>
              <a:t>Full Models</a:t>
            </a:r>
          </a:p>
          <a:p>
            <a:pPr marL="749808" lvl="1" indent="-457200">
              <a:buFont typeface="+mj-lt"/>
              <a:buAutoNum type="arabicPeriod"/>
            </a:pPr>
            <a:r>
              <a:rPr lang="en-US" dirty="0"/>
              <a:t>Reduced Models</a:t>
            </a:r>
          </a:p>
          <a:p>
            <a:pPr marL="749808" lvl="1" indent="-457200">
              <a:buFont typeface="+mj-lt"/>
              <a:buAutoNum type="arabicPeriod"/>
            </a:pPr>
            <a:r>
              <a:rPr lang="en-US" dirty="0"/>
              <a:t>Balanced Model</a:t>
            </a:r>
          </a:p>
          <a:p>
            <a:pPr marL="457200" indent="-457200">
              <a:buFont typeface="+mj-lt"/>
              <a:buAutoNum type="arabicPeriod"/>
            </a:pPr>
            <a:r>
              <a:rPr lang="en-US" dirty="0"/>
              <a:t>Grid Search</a:t>
            </a:r>
          </a:p>
          <a:p>
            <a:pPr marL="457200" indent="-457200">
              <a:buFont typeface="+mj-lt"/>
              <a:buAutoNum type="arabicPeriod"/>
            </a:pPr>
            <a:r>
              <a:rPr lang="en-US" dirty="0"/>
              <a:t>Questions Answered</a:t>
            </a:r>
          </a:p>
          <a:p>
            <a:pPr marL="457200" indent="-457200">
              <a:buFont typeface="+mj-lt"/>
              <a:buAutoNum type="arabicPeriod"/>
            </a:pPr>
            <a:r>
              <a:rPr lang="en-US" dirty="0"/>
              <a:t>Conclusions</a:t>
            </a:r>
          </a:p>
          <a:p>
            <a:endParaRPr lang="en-US" dirty="0"/>
          </a:p>
          <a:p>
            <a:endParaRPr lang="en-US" dirty="0"/>
          </a:p>
          <a:p>
            <a:endParaRPr lang="en-US" dirty="0"/>
          </a:p>
        </p:txBody>
      </p:sp>
    </p:spTree>
    <p:extLst>
      <p:ext uri="{BB962C8B-B14F-4D97-AF65-F5344CB8AC3E}">
        <p14:creationId xmlns:p14="http://schemas.microsoft.com/office/powerpoint/2010/main" val="59810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9308-E0D7-4AE2-9AEB-855F10037E48}"/>
              </a:ext>
            </a:extLst>
          </p:cNvPr>
          <p:cNvSpPr>
            <a:spLocks noGrp="1"/>
          </p:cNvSpPr>
          <p:nvPr>
            <p:ph type="title"/>
          </p:nvPr>
        </p:nvSpPr>
        <p:spPr/>
        <p:txBody>
          <a:bodyPr/>
          <a:lstStyle/>
          <a:p>
            <a:r>
              <a:rPr lang="en-US" dirty="0"/>
              <a:t>Introduction</a:t>
            </a:r>
          </a:p>
        </p:txBody>
      </p:sp>
      <p:sp>
        <p:nvSpPr>
          <p:cNvPr id="8" name="Content Placeholder 7">
            <a:extLst>
              <a:ext uri="{FF2B5EF4-FFF2-40B4-BE49-F238E27FC236}">
                <a16:creationId xmlns:a16="http://schemas.microsoft.com/office/drawing/2014/main" id="{33D4BFF4-E65C-492B-83FA-9A9CDD9497FB}"/>
              </a:ext>
            </a:extLst>
          </p:cNvPr>
          <p:cNvSpPr>
            <a:spLocks noGrp="1"/>
          </p:cNvSpPr>
          <p:nvPr>
            <p:ph idx="1"/>
          </p:nvPr>
        </p:nvSpPr>
        <p:spPr/>
        <p:txBody>
          <a:bodyPr>
            <a:normAutofit/>
          </a:bodyPr>
          <a:lstStyle/>
          <a:p>
            <a:pPr marL="0" indent="0">
              <a:buNone/>
            </a:pPr>
            <a:r>
              <a:rPr lang="en-US" dirty="0">
                <a:latin typeface="Calibri" panose="020F0502020204030204" pitchFamily="34" charset="0"/>
                <a:cs typeface="Calibri" panose="020F0502020204030204" pitchFamily="34" charset="0"/>
              </a:rPr>
              <a:t>	There are hundreds of thousands of car accidents across the United States every year. These result in fatalities, property damage, and traffic jams. While civil engineers and city planners can't eliminate the possibility of a car accident, they are tasked with alleviating as many of these situations as possible through the design of our roads. They help create clear guides on roadways, plan common detours in the case of an accident, and monitor traffic data to improve overall traffic flow. </a:t>
            </a:r>
          </a:p>
          <a:p>
            <a:pPr marL="0" indent="0">
              <a:buNone/>
            </a:pPr>
            <a:r>
              <a:rPr lang="en-US" dirty="0">
                <a:latin typeface="Calibri" panose="020F0502020204030204" pitchFamily="34" charset="0"/>
                <a:cs typeface="Calibri" panose="020F0502020204030204" pitchFamily="34" charset="0"/>
              </a:rPr>
              <a:t>This helps to alleviate confusion as citizens commute to work each day or travel to see family. In an effort to minimize these accidents, data analysis is critical. </a:t>
            </a:r>
          </a:p>
        </p:txBody>
      </p:sp>
    </p:spTree>
    <p:extLst>
      <p:ext uri="{BB962C8B-B14F-4D97-AF65-F5344CB8AC3E}">
        <p14:creationId xmlns:p14="http://schemas.microsoft.com/office/powerpoint/2010/main" val="1152869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A0769-F92B-4D7B-94E7-D6559C1ADD5F}"/>
              </a:ext>
            </a:extLst>
          </p:cNvPr>
          <p:cNvSpPr>
            <a:spLocks noGrp="1"/>
          </p:cNvSpPr>
          <p:nvPr>
            <p:ph type="title"/>
          </p:nvPr>
        </p:nvSpPr>
        <p:spPr/>
        <p:txBody>
          <a:bodyPr/>
          <a:lstStyle/>
          <a:p>
            <a:r>
              <a:rPr lang="en-US" dirty="0"/>
              <a:t>Questions to Answer</a:t>
            </a:r>
          </a:p>
        </p:txBody>
      </p:sp>
      <p:sp>
        <p:nvSpPr>
          <p:cNvPr id="3" name="Content Placeholder 2">
            <a:extLst>
              <a:ext uri="{FF2B5EF4-FFF2-40B4-BE49-F238E27FC236}">
                <a16:creationId xmlns:a16="http://schemas.microsoft.com/office/drawing/2014/main" id="{729E0AD9-1CDB-4771-84F7-80A9A2F695B3}"/>
              </a:ext>
            </a:extLst>
          </p:cNvPr>
          <p:cNvSpPr>
            <a:spLocks noGrp="1"/>
          </p:cNvSpPr>
          <p:nvPr>
            <p:ph idx="1"/>
          </p:nvPr>
        </p:nvSpPr>
        <p:spPr/>
        <p:txBody>
          <a:bodyPr/>
          <a:lstStyle/>
          <a:p>
            <a:pPr marL="0" indent="0">
              <a:buNone/>
            </a:pPr>
            <a:r>
              <a:rPr lang="en-US" dirty="0"/>
              <a:t>  </a:t>
            </a:r>
          </a:p>
          <a:p>
            <a:pPr marL="0" indent="0">
              <a:buNone/>
            </a:pPr>
            <a:r>
              <a:rPr lang="en-US" dirty="0"/>
              <a:t> Are road conditions a significant factor in traffic accident severity?</a:t>
            </a:r>
          </a:p>
          <a:p>
            <a:pPr marL="0" indent="0">
              <a:buNone/>
            </a:pPr>
            <a:endParaRPr lang="en-US" dirty="0"/>
          </a:p>
          <a:p>
            <a:r>
              <a:rPr lang="en-US" dirty="0"/>
              <a:t>What are the significant impacts of different road environmental features?</a:t>
            </a:r>
          </a:p>
          <a:p>
            <a:endParaRPr lang="en-US" dirty="0"/>
          </a:p>
          <a:p>
            <a:r>
              <a:rPr lang="en-US" dirty="0"/>
              <a:t>How accurately can we predict the severity of the accidents given a variety of situations?</a:t>
            </a:r>
          </a:p>
        </p:txBody>
      </p:sp>
    </p:spTree>
    <p:extLst>
      <p:ext uri="{BB962C8B-B14F-4D97-AF65-F5344CB8AC3E}">
        <p14:creationId xmlns:p14="http://schemas.microsoft.com/office/powerpoint/2010/main" val="73087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4E2F-6356-4D3C-B2DA-55A14E9C09B0}"/>
              </a:ext>
            </a:extLst>
          </p:cNvPr>
          <p:cNvSpPr>
            <a:spLocks noGrp="1"/>
          </p:cNvSpPr>
          <p:nvPr>
            <p:ph type="title"/>
          </p:nvPr>
        </p:nvSpPr>
        <p:spPr/>
        <p:txBody>
          <a:bodyPr/>
          <a:lstStyle/>
          <a:p>
            <a:r>
              <a:rPr lang="en-US" dirty="0"/>
              <a:t>Data Set</a:t>
            </a:r>
          </a:p>
        </p:txBody>
      </p:sp>
      <p:pic>
        <p:nvPicPr>
          <p:cNvPr id="6" name="Content Placeholder 5">
            <a:extLst>
              <a:ext uri="{FF2B5EF4-FFF2-40B4-BE49-F238E27FC236}">
                <a16:creationId xmlns:a16="http://schemas.microsoft.com/office/drawing/2014/main" id="{D1AB8253-C377-4884-A836-B5DFF0817FD3}"/>
              </a:ext>
            </a:extLst>
          </p:cNvPr>
          <p:cNvPicPr>
            <a:picLocks noGrp="1" noChangeAspect="1"/>
          </p:cNvPicPr>
          <p:nvPr>
            <p:ph idx="1"/>
          </p:nvPr>
        </p:nvPicPr>
        <p:blipFill>
          <a:blip r:embed="rId2"/>
          <a:stretch>
            <a:fillRect/>
          </a:stretch>
        </p:blipFill>
        <p:spPr>
          <a:xfrm>
            <a:off x="5352881" y="4314548"/>
            <a:ext cx="5927725" cy="2162549"/>
          </a:xfrm>
        </p:spPr>
      </p:pic>
      <p:sp>
        <p:nvSpPr>
          <p:cNvPr id="8" name="TextBox 7">
            <a:extLst>
              <a:ext uri="{FF2B5EF4-FFF2-40B4-BE49-F238E27FC236}">
                <a16:creationId xmlns:a16="http://schemas.microsoft.com/office/drawing/2014/main" id="{A9BC90CD-6B70-4CE3-A6CE-48EE0A8DC45A}"/>
              </a:ext>
            </a:extLst>
          </p:cNvPr>
          <p:cNvSpPr txBox="1"/>
          <p:nvPr/>
        </p:nvSpPr>
        <p:spPr>
          <a:xfrm>
            <a:off x="4893815" y="284838"/>
            <a:ext cx="7179816" cy="3693319"/>
          </a:xfrm>
          <a:prstGeom prst="rect">
            <a:avLst/>
          </a:prstGeom>
          <a:noFill/>
        </p:spPr>
        <p:txBody>
          <a:bodyPr wrap="square">
            <a:spAutoFit/>
          </a:bodyPr>
          <a:lstStyle/>
          <a:p>
            <a:r>
              <a:rPr lang="en-US" dirty="0"/>
              <a:t>	I collected traffic data from kaggle.com; the data originally came from </a:t>
            </a:r>
            <a:r>
              <a:rPr lang="en-US" dirty="0" err="1"/>
              <a:t>Mapquest</a:t>
            </a:r>
            <a:r>
              <a:rPr lang="en-US" dirty="0"/>
              <a:t> and Bing. Both companies offer access to their live maps for drivers. This data set condensed the known accidents into different groups based on the severity of the accident. </a:t>
            </a:r>
          </a:p>
          <a:p>
            <a:endParaRPr lang="en-US" dirty="0"/>
          </a:p>
          <a:p>
            <a:r>
              <a:rPr lang="en-US" dirty="0"/>
              <a:t>	The variables were almost all binary, dummy variables, related to the situation. For example, if the accident happened at an intersection, or if there was a traffic light. Other variables were recorded from the date/time of the accident and the weather conditions. </a:t>
            </a:r>
          </a:p>
          <a:p>
            <a:endParaRPr lang="en-US" dirty="0"/>
          </a:p>
          <a:p>
            <a:r>
              <a:rPr lang="en-US" dirty="0"/>
              <a:t>The personal information about the drivers, such as age, sex, etc., wasn't included in the set. This limited the number of ways I could evaluate it.</a:t>
            </a:r>
          </a:p>
        </p:txBody>
      </p:sp>
    </p:spTree>
    <p:extLst>
      <p:ext uri="{BB962C8B-B14F-4D97-AF65-F5344CB8AC3E}">
        <p14:creationId xmlns:p14="http://schemas.microsoft.com/office/powerpoint/2010/main" val="195066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F4AF-89D0-4693-9DBB-5D39BDCB3856}"/>
              </a:ext>
            </a:extLst>
          </p:cNvPr>
          <p:cNvSpPr>
            <a:spLocks noGrp="1"/>
          </p:cNvSpPr>
          <p:nvPr>
            <p:ph type="title"/>
          </p:nvPr>
        </p:nvSpPr>
        <p:spPr/>
        <p:txBody>
          <a:bodyPr/>
          <a:lstStyle/>
          <a:p>
            <a:r>
              <a:rPr lang="en-US" dirty="0"/>
              <a:t>Possible Covariates</a:t>
            </a:r>
          </a:p>
        </p:txBody>
      </p:sp>
      <p:pic>
        <p:nvPicPr>
          <p:cNvPr id="10" name="Content Placeholder 9">
            <a:extLst>
              <a:ext uri="{FF2B5EF4-FFF2-40B4-BE49-F238E27FC236}">
                <a16:creationId xmlns:a16="http://schemas.microsoft.com/office/drawing/2014/main" id="{E190113D-171B-499A-BCC2-A8C96B002B08}"/>
              </a:ext>
            </a:extLst>
          </p:cNvPr>
          <p:cNvPicPr>
            <a:picLocks noGrp="1" noChangeAspect="1"/>
          </p:cNvPicPr>
          <p:nvPr>
            <p:ph idx="1"/>
          </p:nvPr>
        </p:nvPicPr>
        <p:blipFill>
          <a:blip r:embed="rId2"/>
          <a:stretch>
            <a:fillRect/>
          </a:stretch>
        </p:blipFill>
        <p:spPr>
          <a:xfrm>
            <a:off x="5770485" y="602641"/>
            <a:ext cx="2345646" cy="5667588"/>
          </a:xfrm>
        </p:spPr>
      </p:pic>
      <p:pic>
        <p:nvPicPr>
          <p:cNvPr id="12" name="Picture 11">
            <a:extLst>
              <a:ext uri="{FF2B5EF4-FFF2-40B4-BE49-F238E27FC236}">
                <a16:creationId xmlns:a16="http://schemas.microsoft.com/office/drawing/2014/main" id="{653C4ACB-6286-4C53-9C6D-88413CC2506F}"/>
              </a:ext>
            </a:extLst>
          </p:cNvPr>
          <p:cNvPicPr>
            <a:picLocks noChangeAspect="1"/>
          </p:cNvPicPr>
          <p:nvPr/>
        </p:nvPicPr>
        <p:blipFill>
          <a:blip r:embed="rId3"/>
          <a:stretch>
            <a:fillRect/>
          </a:stretch>
        </p:blipFill>
        <p:spPr>
          <a:xfrm>
            <a:off x="8508368" y="615169"/>
            <a:ext cx="2260245" cy="4450585"/>
          </a:xfrm>
          <a:prstGeom prst="rect">
            <a:avLst/>
          </a:prstGeom>
        </p:spPr>
      </p:pic>
    </p:spTree>
    <p:extLst>
      <p:ext uri="{BB962C8B-B14F-4D97-AF65-F5344CB8AC3E}">
        <p14:creationId xmlns:p14="http://schemas.microsoft.com/office/powerpoint/2010/main" val="4015701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7063-422C-48FC-907F-7139C0AFF020}"/>
              </a:ext>
            </a:extLst>
          </p:cNvPr>
          <p:cNvSpPr>
            <a:spLocks noGrp="1"/>
          </p:cNvSpPr>
          <p:nvPr>
            <p:ph type="title"/>
          </p:nvPr>
        </p:nvSpPr>
        <p:spPr/>
        <p:txBody>
          <a:bodyPr/>
          <a:lstStyle/>
          <a:p>
            <a:r>
              <a:rPr lang="en-US" dirty="0"/>
              <a:t>Deciding of Covariates</a:t>
            </a:r>
          </a:p>
        </p:txBody>
      </p:sp>
      <p:sp>
        <p:nvSpPr>
          <p:cNvPr id="8" name="Content Placeholder 7">
            <a:extLst>
              <a:ext uri="{FF2B5EF4-FFF2-40B4-BE49-F238E27FC236}">
                <a16:creationId xmlns:a16="http://schemas.microsoft.com/office/drawing/2014/main" id="{A6D2EB0D-D20E-4AA7-8D54-E2F276C1B67E}"/>
              </a:ext>
            </a:extLst>
          </p:cNvPr>
          <p:cNvSpPr>
            <a:spLocks noGrp="1"/>
          </p:cNvSpPr>
          <p:nvPr>
            <p:ph idx="1"/>
          </p:nvPr>
        </p:nvSpPr>
        <p:spPr>
          <a:xfrm>
            <a:off x="5458984" y="1571348"/>
            <a:ext cx="5928344" cy="4536208"/>
          </a:xfrm>
        </p:spPr>
        <p:txBody>
          <a:bodyPr/>
          <a:lstStyle/>
          <a:p>
            <a:r>
              <a:rPr lang="en-US" dirty="0"/>
              <a:t>Two Approaches to Limiting the Covariates</a:t>
            </a:r>
          </a:p>
          <a:p>
            <a:endParaRPr lang="en-US" dirty="0"/>
          </a:p>
          <a:p>
            <a:pPr marL="544068" lvl="1" indent="-342900">
              <a:buFont typeface="+mj-lt"/>
              <a:buAutoNum type="arabicPeriod"/>
            </a:pPr>
            <a:r>
              <a:rPr lang="en-US" dirty="0"/>
              <a:t>Reduce based on Covariance</a:t>
            </a:r>
          </a:p>
          <a:p>
            <a:pPr marL="544068" lvl="1" indent="-342900">
              <a:buFont typeface="+mj-lt"/>
              <a:buAutoNum type="arabicPeriod"/>
            </a:pPr>
            <a:endParaRPr lang="en-US" dirty="0"/>
          </a:p>
          <a:p>
            <a:pPr marL="544068" lvl="1" indent="-342900">
              <a:buFont typeface="+mj-lt"/>
              <a:buAutoNum type="arabicPeriod"/>
            </a:pPr>
            <a:r>
              <a:rPr lang="en-US" dirty="0"/>
              <a:t>Reduce based on Linear Regression significance</a:t>
            </a:r>
          </a:p>
        </p:txBody>
      </p:sp>
    </p:spTree>
    <p:extLst>
      <p:ext uri="{BB962C8B-B14F-4D97-AF65-F5344CB8AC3E}">
        <p14:creationId xmlns:p14="http://schemas.microsoft.com/office/powerpoint/2010/main" val="1394934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EB7BB-A5AA-4A96-9AC5-17525F1741BA}"/>
              </a:ext>
            </a:extLst>
          </p:cNvPr>
          <p:cNvSpPr>
            <a:spLocks noGrp="1"/>
          </p:cNvSpPr>
          <p:nvPr>
            <p:ph type="title"/>
          </p:nvPr>
        </p:nvSpPr>
        <p:spPr/>
        <p:txBody>
          <a:bodyPr/>
          <a:lstStyle/>
          <a:p>
            <a:r>
              <a:rPr lang="en-US" dirty="0"/>
              <a:t>Covariance Matrix</a:t>
            </a:r>
          </a:p>
        </p:txBody>
      </p:sp>
      <p:pic>
        <p:nvPicPr>
          <p:cNvPr id="6" name="Picture 5">
            <a:extLst>
              <a:ext uri="{FF2B5EF4-FFF2-40B4-BE49-F238E27FC236}">
                <a16:creationId xmlns:a16="http://schemas.microsoft.com/office/drawing/2014/main" id="{208C2F35-12F9-4199-B7A4-3962AFB8F9E6}"/>
              </a:ext>
            </a:extLst>
          </p:cNvPr>
          <p:cNvPicPr>
            <a:picLocks noChangeAspect="1"/>
          </p:cNvPicPr>
          <p:nvPr/>
        </p:nvPicPr>
        <p:blipFill>
          <a:blip r:embed="rId2"/>
          <a:stretch>
            <a:fillRect/>
          </a:stretch>
        </p:blipFill>
        <p:spPr>
          <a:xfrm>
            <a:off x="1269507" y="2079326"/>
            <a:ext cx="8948691" cy="4307313"/>
          </a:xfrm>
          <a:prstGeom prst="rect">
            <a:avLst/>
          </a:prstGeom>
        </p:spPr>
      </p:pic>
    </p:spTree>
    <p:extLst>
      <p:ext uri="{BB962C8B-B14F-4D97-AF65-F5344CB8AC3E}">
        <p14:creationId xmlns:p14="http://schemas.microsoft.com/office/powerpoint/2010/main" val="398334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EB7BB-A5AA-4A96-9AC5-17525F1741BA}"/>
              </a:ext>
            </a:extLst>
          </p:cNvPr>
          <p:cNvSpPr>
            <a:spLocks noGrp="1"/>
          </p:cNvSpPr>
          <p:nvPr>
            <p:ph type="title"/>
          </p:nvPr>
        </p:nvSpPr>
        <p:spPr/>
        <p:txBody>
          <a:bodyPr/>
          <a:lstStyle/>
          <a:p>
            <a:r>
              <a:rPr lang="en-US" dirty="0"/>
              <a:t>Linear Regression Significance</a:t>
            </a:r>
          </a:p>
        </p:txBody>
      </p:sp>
      <p:sp>
        <p:nvSpPr>
          <p:cNvPr id="4" name="TextBox 3">
            <a:extLst>
              <a:ext uri="{FF2B5EF4-FFF2-40B4-BE49-F238E27FC236}">
                <a16:creationId xmlns:a16="http://schemas.microsoft.com/office/drawing/2014/main" id="{AF8D2B43-504E-455F-9DAE-47ED5C531254}"/>
              </a:ext>
            </a:extLst>
          </p:cNvPr>
          <p:cNvSpPr txBox="1"/>
          <p:nvPr/>
        </p:nvSpPr>
        <p:spPr>
          <a:xfrm>
            <a:off x="1111927" y="1932541"/>
            <a:ext cx="4587536" cy="3693319"/>
          </a:xfrm>
          <a:prstGeom prst="rect">
            <a:avLst/>
          </a:prstGeom>
          <a:noFill/>
        </p:spPr>
        <p:txBody>
          <a:bodyPr wrap="square">
            <a:spAutoFit/>
          </a:bodyPr>
          <a:lstStyle/>
          <a:p>
            <a:r>
              <a:rPr lang="en-US" b="1" dirty="0"/>
              <a:t>Full Model</a:t>
            </a:r>
            <a:endParaRPr lang="en-US" dirty="0"/>
          </a:p>
          <a:p>
            <a:r>
              <a:rPr lang="en-US" dirty="0"/>
              <a:t>Dep. Variable:               Severity</a:t>
            </a:r>
          </a:p>
          <a:p>
            <a:r>
              <a:rPr lang="en-US" dirty="0"/>
              <a:t>   </a:t>
            </a:r>
          </a:p>
          <a:p>
            <a:r>
              <a:rPr lang="en-US" dirty="0"/>
              <a:t>R-squared (uncentered):                   0.955</a:t>
            </a:r>
          </a:p>
          <a:p>
            <a:r>
              <a:rPr lang="en-US" dirty="0"/>
              <a:t>Adj. R-squared (uncentered):              0.955 </a:t>
            </a:r>
          </a:p>
          <a:p>
            <a:r>
              <a:rPr lang="en-US" dirty="0"/>
              <a:t>F-statistic:                          2.304e+06 </a:t>
            </a:r>
          </a:p>
          <a:p>
            <a:r>
              <a:rPr lang="en-US" dirty="0"/>
              <a:t>Prob (F-statistic):                        0.00</a:t>
            </a:r>
          </a:p>
          <a:p>
            <a:r>
              <a:rPr lang="en-US" dirty="0"/>
              <a:t>Log-Likelihood:                     -2.6388e+06</a:t>
            </a:r>
          </a:p>
          <a:p>
            <a:r>
              <a:rPr lang="en-US" b="1" dirty="0"/>
              <a:t>No. Observations:             3513617   </a:t>
            </a:r>
          </a:p>
          <a:p>
            <a:r>
              <a:rPr lang="en-US" dirty="0"/>
              <a:t>AIC:                                  5.278e+06</a:t>
            </a:r>
          </a:p>
          <a:p>
            <a:r>
              <a:rPr lang="en-US" dirty="0"/>
              <a:t>BIC:                                  5.278e+06</a:t>
            </a:r>
          </a:p>
          <a:p>
            <a:r>
              <a:rPr lang="en-US" dirty="0"/>
              <a:t>Df Model:                          32                                                  </a:t>
            </a:r>
          </a:p>
          <a:p>
            <a:endParaRPr lang="en-US" dirty="0"/>
          </a:p>
        </p:txBody>
      </p:sp>
      <p:sp>
        <p:nvSpPr>
          <p:cNvPr id="6" name="TextBox 5">
            <a:extLst>
              <a:ext uri="{FF2B5EF4-FFF2-40B4-BE49-F238E27FC236}">
                <a16:creationId xmlns:a16="http://schemas.microsoft.com/office/drawing/2014/main" id="{DF0DFCE5-74ED-4081-AD6D-0072E2827191}"/>
              </a:ext>
            </a:extLst>
          </p:cNvPr>
          <p:cNvSpPr txBox="1"/>
          <p:nvPr/>
        </p:nvSpPr>
        <p:spPr>
          <a:xfrm>
            <a:off x="1085295" y="5377194"/>
            <a:ext cx="4356717" cy="646331"/>
          </a:xfrm>
          <a:prstGeom prst="rect">
            <a:avLst/>
          </a:prstGeom>
          <a:noFill/>
        </p:spPr>
        <p:txBody>
          <a:bodyPr wrap="square">
            <a:spAutoFit/>
          </a:bodyPr>
          <a:lstStyle/>
          <a:p>
            <a:r>
              <a:rPr lang="en-US" b="1" dirty="0"/>
              <a:t>Month, </a:t>
            </a:r>
            <a:r>
              <a:rPr lang="en-US" b="1" dirty="0" err="1"/>
              <a:t>No_Exit</a:t>
            </a:r>
            <a:r>
              <a:rPr lang="en-US" b="1" dirty="0"/>
              <a:t>, Variable are NOT considered significant</a:t>
            </a:r>
          </a:p>
        </p:txBody>
      </p:sp>
      <p:sp>
        <p:nvSpPr>
          <p:cNvPr id="8" name="TextBox 7">
            <a:extLst>
              <a:ext uri="{FF2B5EF4-FFF2-40B4-BE49-F238E27FC236}">
                <a16:creationId xmlns:a16="http://schemas.microsoft.com/office/drawing/2014/main" id="{8AD59AC6-B6E1-4D98-9EC9-94D87FCC00FD}"/>
              </a:ext>
            </a:extLst>
          </p:cNvPr>
          <p:cNvSpPr txBox="1"/>
          <p:nvPr/>
        </p:nvSpPr>
        <p:spPr>
          <a:xfrm>
            <a:off x="5923625" y="1955630"/>
            <a:ext cx="6094520" cy="3970318"/>
          </a:xfrm>
          <a:prstGeom prst="rect">
            <a:avLst/>
          </a:prstGeom>
          <a:noFill/>
        </p:spPr>
        <p:txBody>
          <a:bodyPr wrap="square">
            <a:spAutoFit/>
          </a:bodyPr>
          <a:lstStyle/>
          <a:p>
            <a:r>
              <a:rPr lang="en-US" b="1" dirty="0"/>
              <a:t>Reduced Model</a:t>
            </a:r>
          </a:p>
          <a:p>
            <a:r>
              <a:rPr lang="en-US" dirty="0"/>
              <a:t>Dep. Variable:               Severity   </a:t>
            </a:r>
          </a:p>
          <a:p>
            <a:endParaRPr lang="en-US" dirty="0"/>
          </a:p>
          <a:p>
            <a:r>
              <a:rPr lang="en-US" dirty="0"/>
              <a:t>R-squared (uncentered):                   0.951</a:t>
            </a:r>
          </a:p>
          <a:p>
            <a:r>
              <a:rPr lang="en-US" dirty="0"/>
              <a:t>Adj. R-squared (uncentered):              0.951</a:t>
            </a:r>
          </a:p>
          <a:p>
            <a:r>
              <a:rPr lang="en-US" dirty="0"/>
              <a:t>F-statistic:                          1.025e+06</a:t>
            </a:r>
          </a:p>
          <a:p>
            <a:r>
              <a:rPr lang="en-US" dirty="0"/>
              <a:t>Prob (F-statistic):                        0.00</a:t>
            </a:r>
          </a:p>
          <a:p>
            <a:r>
              <a:rPr lang="en-US" dirty="0"/>
              <a:t>Log-Likelihood:                     -1.1094e+06</a:t>
            </a:r>
          </a:p>
          <a:p>
            <a:r>
              <a:rPr lang="en-US" b="1" dirty="0"/>
              <a:t>No. Observations:             1435573   </a:t>
            </a:r>
          </a:p>
          <a:p>
            <a:r>
              <a:rPr lang="en-US" dirty="0"/>
              <a:t>AIC:                                  2.219e+06</a:t>
            </a:r>
          </a:p>
          <a:p>
            <a:r>
              <a:rPr lang="en-US" dirty="0"/>
              <a:t>BIC:                                  2.219e+06</a:t>
            </a:r>
          </a:p>
          <a:p>
            <a:r>
              <a:rPr lang="en-US" dirty="0"/>
              <a:t>Df Model:                          27 </a:t>
            </a:r>
          </a:p>
          <a:p>
            <a:endParaRPr lang="en-US" b="1" dirty="0"/>
          </a:p>
          <a:p>
            <a:r>
              <a:rPr lang="en-US" b="1" dirty="0"/>
              <a:t>Same Factors were considered NOT Significant</a:t>
            </a:r>
          </a:p>
        </p:txBody>
      </p:sp>
    </p:spTree>
    <p:extLst>
      <p:ext uri="{BB962C8B-B14F-4D97-AF65-F5344CB8AC3E}">
        <p14:creationId xmlns:p14="http://schemas.microsoft.com/office/powerpoint/2010/main" val="181166478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{BD49C8D3-C851-45F1-A020-24BF07FE8241}tf22712842_win32</Template>
  <TotalTime>123</TotalTime>
  <Words>675</Words>
  <Application>Microsoft Office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Bookman Old Style</vt:lpstr>
      <vt:lpstr>Calibri</vt:lpstr>
      <vt:lpstr>Franklin Gothic Book</vt:lpstr>
      <vt:lpstr>1_RetrospectVTI</vt:lpstr>
      <vt:lpstr>Neural Networks in Traffic Data</vt:lpstr>
      <vt:lpstr>Summary </vt:lpstr>
      <vt:lpstr>Introduction</vt:lpstr>
      <vt:lpstr>Questions to Answer</vt:lpstr>
      <vt:lpstr>Data Set</vt:lpstr>
      <vt:lpstr>Possible Covariates</vt:lpstr>
      <vt:lpstr>Deciding of Covariates</vt:lpstr>
      <vt:lpstr>Covariance Matrix</vt:lpstr>
      <vt:lpstr>Linear Regression Significance</vt:lpstr>
      <vt:lpstr>Grid Search for Hyper-Parameters</vt:lpstr>
      <vt:lpstr>Grid Search for Hyper-Parameters</vt:lpstr>
      <vt:lpstr>Modeling Approaches</vt:lpstr>
      <vt:lpstr>Full Model :</vt:lpstr>
      <vt:lpstr>Reduced Model :</vt:lpstr>
      <vt:lpstr>Balancing the Response Vector</vt:lpstr>
      <vt:lpstr>Questions to Answer</vt:lpstr>
      <vt:lpstr>Comparison to Random Forest</vt:lpstr>
      <vt:lpstr>Future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in Traffic Data</dc:title>
  <dc:creator>Scott Houston</dc:creator>
  <cp:lastModifiedBy>Scott Houston</cp:lastModifiedBy>
  <cp:revision>14</cp:revision>
  <dcterms:created xsi:type="dcterms:W3CDTF">2021-05-05T19:18:05Z</dcterms:created>
  <dcterms:modified xsi:type="dcterms:W3CDTF">2021-05-05T21:21:27Z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