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6" r:id="rId14"/>
    <p:sldId id="272" r:id="rId15"/>
    <p:sldId id="273" r:id="rId16"/>
    <p:sldId id="274" r:id="rId17"/>
    <p:sldId id="278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1ED7-564F-46BF-B9CF-01E34CB235DD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536E-8A13-42DD-86C6-2A12046621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8640960" cy="1470025"/>
          </a:xfrm>
          <a:noFill/>
        </p:spPr>
        <p:txBody>
          <a:bodyPr>
            <a:noAutofit/>
          </a:bodyPr>
          <a:lstStyle/>
          <a:p>
            <a:r>
              <a:rPr lang="it-IT" sz="4800" b="1" dirty="0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World </a:t>
            </a:r>
            <a:r>
              <a:rPr lang="it-IT" sz="4800" b="1" dirty="0" err="1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</a:t>
            </a:r>
            <a:r>
              <a:rPr lang="it-IT" sz="4800" b="1" dirty="0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800" b="1" dirty="0" err="1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Indicators</a:t>
            </a:r>
            <a:endParaRPr lang="it-IT" sz="4800" b="1" dirty="0">
              <a:ln w="12700" cap="rnd" cmpd="sng">
                <a:solidFill>
                  <a:schemeClr val="tx1"/>
                </a:solidFill>
                <a:prstDash val="solid"/>
                <a:round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35696" y="2972544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it-IT" dirty="0" smtClean="0">
                <a:solidFill>
                  <a:schemeClr val="bg1"/>
                </a:solidFill>
              </a:rPr>
              <a:t>Leonardo </a:t>
            </a:r>
            <a:r>
              <a:rPr lang="it-IT" dirty="0" err="1" smtClean="0">
                <a:solidFill>
                  <a:schemeClr val="bg1"/>
                </a:solidFill>
              </a:rPr>
              <a:t>Comandini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Viktor </a:t>
            </a:r>
            <a:r>
              <a:rPr lang="it-IT" dirty="0" err="1" smtClean="0">
                <a:solidFill>
                  <a:schemeClr val="bg1"/>
                </a:solidFill>
              </a:rPr>
              <a:t>Snesarevskii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Andrea </a:t>
            </a:r>
            <a:r>
              <a:rPr lang="it-IT" dirty="0" err="1" smtClean="0">
                <a:solidFill>
                  <a:schemeClr val="bg1"/>
                </a:solidFill>
              </a:rPr>
              <a:t>Schiavon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Stefano </a:t>
            </a:r>
            <a:r>
              <a:rPr lang="it-IT" dirty="0" err="1" smtClean="0">
                <a:solidFill>
                  <a:schemeClr val="bg1"/>
                </a:solidFill>
              </a:rPr>
              <a:t>Moawad</a:t>
            </a:r>
            <a:endParaRPr lang="it-IT" dirty="0" smtClean="0">
              <a:solidFill>
                <a:schemeClr val="bg1"/>
              </a:solidFill>
            </a:endParaRP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Diana </a:t>
            </a:r>
            <a:r>
              <a:rPr lang="it-IT" dirty="0" err="1" smtClean="0">
                <a:solidFill>
                  <a:schemeClr val="bg1"/>
                </a:solidFill>
              </a:rPr>
              <a:t>Isaeva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71600" y="22048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will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more?</a:t>
            </a:r>
            <a:endParaRPr lang="it-IT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4" descr="Risultati immagini per kaggl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1005840" cy="457200"/>
          </a:xfrm>
          <a:prstGeom prst="rect">
            <a:avLst/>
          </a:prstGeom>
          <a:noFill/>
        </p:spPr>
      </p:pic>
      <p:pic>
        <p:nvPicPr>
          <p:cNvPr id="1034" name="Picture 10" descr="Risultati immagini per world bank logo empty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924944"/>
            <a:ext cx="2117408" cy="505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4579" name="Picture 3" descr="C:\Users\Leonardo\Desktop\POLIMI\ATTUALI\Stat App\Progetto\StatApp_test_loc\second_presentation\economist-grow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4320480" cy="604866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4860032" y="1934830"/>
            <a:ext cx="39325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growth</a:t>
            </a:r>
            <a:r>
              <a:rPr lang="en-US" sz="2000" dirty="0" smtClean="0"/>
              <a:t> we mean the annual</a:t>
            </a:r>
          </a:p>
          <a:p>
            <a:pPr algn="ctr"/>
            <a:r>
              <a:rPr lang="en-US" sz="2000" dirty="0" smtClean="0"/>
              <a:t>percentage variation of the GDP per</a:t>
            </a:r>
          </a:p>
          <a:p>
            <a:pPr algn="ctr"/>
            <a:r>
              <a:rPr lang="en-US" sz="2000" dirty="0" smtClean="0"/>
              <a:t>capita in local currency. </a:t>
            </a:r>
          </a:p>
          <a:p>
            <a:pPr algn="ctr"/>
            <a:r>
              <a:rPr lang="en-US" sz="2000" dirty="0" smtClean="0"/>
              <a:t>More </a:t>
            </a:r>
            <a:r>
              <a:rPr lang="it-IT" sz="2000" dirty="0" err="1" smtClean="0"/>
              <a:t>formally</a:t>
            </a:r>
            <a:r>
              <a:rPr lang="it-IT" sz="2000" dirty="0" smtClean="0"/>
              <a:t>,</a:t>
            </a:r>
          </a:p>
          <a:p>
            <a:pPr algn="ctr"/>
            <a:endParaRPr lang="it-IT" sz="2000" dirty="0" smtClean="0"/>
          </a:p>
          <a:p>
            <a:pPr algn="ctr"/>
            <a:endParaRPr lang="it-IT" sz="2000" dirty="0" smtClean="0"/>
          </a:p>
          <a:p>
            <a:pPr algn="ctr"/>
            <a:endParaRPr lang="it-IT" sz="2000" dirty="0" smtClean="0"/>
          </a:p>
          <a:p>
            <a:pPr algn="ctr"/>
            <a:r>
              <a:rPr lang="en-US" sz="2000" dirty="0" smtClean="0"/>
              <a:t>where GDP is the Gross Domestic</a:t>
            </a:r>
          </a:p>
          <a:p>
            <a:pPr algn="ctr"/>
            <a:r>
              <a:rPr lang="it-IT" sz="2000" dirty="0" err="1" smtClean="0"/>
              <a:t>Product</a:t>
            </a:r>
            <a:r>
              <a:rPr lang="it-IT" sz="2000" dirty="0" smtClean="0"/>
              <a:t> per capita</a:t>
            </a:r>
            <a:endParaRPr lang="it-IT" sz="2000" dirty="0"/>
          </a:p>
        </p:txBody>
      </p:sp>
      <p:pic>
        <p:nvPicPr>
          <p:cNvPr id="24582" name="Picture 6" descr="C:\Users\Leonardo\Desktop\growth formul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302982"/>
            <a:ext cx="2867025" cy="6762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496" y="5301208"/>
            <a:ext cx="7738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Can we say that there was no growth over this time span?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it-IT" sz="2400" dirty="0" smtClean="0"/>
              <a:t> </a:t>
            </a:r>
            <a:r>
              <a:rPr lang="it-IT" sz="2400" dirty="0" err="1" smtClean="0"/>
              <a:t>What</a:t>
            </a:r>
            <a:r>
              <a:rPr lang="it-IT" sz="2400" dirty="0" smtClean="0"/>
              <a:t> </a:t>
            </a:r>
            <a:r>
              <a:rPr lang="it-IT" sz="2400" dirty="0" err="1" smtClean="0"/>
              <a:t>happened</a:t>
            </a:r>
            <a:r>
              <a:rPr lang="it-IT" sz="2400" dirty="0" smtClean="0"/>
              <a:t> in 2008/2009?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098" name="Picture 2" descr="C:\Users\Leonardo\Desktop\POLIMI\ATTUALI\Stat App\Progetto\StatApp_test_loc\second_presentation\growth.png"/>
          <p:cNvPicPr>
            <a:picLocks noChangeAspect="1" noChangeArrowheads="1"/>
          </p:cNvPicPr>
          <p:nvPr/>
        </p:nvPicPr>
        <p:blipFill>
          <a:blip r:embed="rId3" cstate="print"/>
          <a:srcRect l="4500" r="2000"/>
          <a:stretch>
            <a:fillRect/>
          </a:stretch>
        </p:blipFill>
        <p:spPr bwMode="auto">
          <a:xfrm>
            <a:off x="107504" y="474691"/>
            <a:ext cx="8888645" cy="4754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Leonardo\Desktop\POLIMI\ATTUALI\Stat App\Progetto\StatApp_test_loc\second_presentation\C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99894"/>
            <a:ext cx="8640883" cy="4321394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6626" name="Picture 2" descr="C:\Users\Leonardo\Desktop\T2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6672"/>
            <a:ext cx="6381898" cy="834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>
                <a:solidFill>
                  <a:schemeClr val="bg1"/>
                </a:solidFill>
              </a:rPr>
              <a:t>T2 test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onardo\Desktop\POLIMI\ATTUALI\Stat App\Progetto\StatApp_test_loc\second_presentation\cri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280920" cy="4141373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7650" name="Picture 2" descr="C:\Users\Leonardo\Desktop\repeated mesures 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6672"/>
            <a:ext cx="5976664" cy="83521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CasellaDiTesto 8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Repeated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measures</a:t>
            </a:r>
            <a:r>
              <a:rPr lang="it-IT" sz="2400" dirty="0" smtClean="0">
                <a:solidFill>
                  <a:schemeClr val="bg1"/>
                </a:solidFill>
              </a:rPr>
              <a:t> test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5440" y="1412777"/>
            <a:ext cx="1464992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9512" y="5013176"/>
            <a:ext cx="7253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During an economic crisis does geography play a role?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Does an economic crisis strike heavier high-income </a:t>
            </a:r>
          </a:p>
          <a:p>
            <a:r>
              <a:rPr lang="en-US" sz="2400" dirty="0" smtClean="0"/>
              <a:t>    countries than </a:t>
            </a:r>
            <a:r>
              <a:rPr lang="it-IT" sz="2400" dirty="0" err="1" smtClean="0"/>
              <a:t>low-income</a:t>
            </a:r>
            <a:r>
              <a:rPr lang="it-IT" sz="2400" dirty="0" smtClean="0"/>
              <a:t> </a:t>
            </a:r>
            <a:r>
              <a:rPr lang="it-IT" sz="2400" dirty="0" err="1" smtClean="0"/>
              <a:t>ones</a:t>
            </a:r>
            <a:r>
              <a:rPr lang="it-IT" sz="2400" dirty="0" smtClean="0"/>
              <a:t>?</a:t>
            </a:r>
            <a:endParaRPr lang="en-US" sz="2400" dirty="0" smtClean="0"/>
          </a:p>
        </p:txBody>
      </p:sp>
      <p:pic>
        <p:nvPicPr>
          <p:cNvPr id="28674" name="Picture 2" descr="C:\Users\Leonardo\Desktop\POLIMI\ATTUALI\Stat App\Progetto\StatApp_test_loc\second_presentation\mapp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7727"/>
            <a:ext cx="8640960" cy="43214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6791325" cy="19526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ANOVA </a:t>
            </a:r>
          </a:p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two-way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79218"/>
            <a:ext cx="6810375" cy="19621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CasellaDiTesto 10"/>
          <p:cNvSpPr txBox="1"/>
          <p:nvPr/>
        </p:nvSpPr>
        <p:spPr>
          <a:xfrm>
            <a:off x="251520" y="1556792"/>
            <a:ext cx="13821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 smtClean="0"/>
              <a:t>During</a:t>
            </a:r>
            <a:r>
              <a:rPr lang="it-IT" dirty="0" smtClean="0"/>
              <a:t> </a:t>
            </a:r>
            <a:r>
              <a:rPr lang="it-IT" dirty="0" err="1" smtClean="0"/>
              <a:t>crisis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1520" y="4355812"/>
            <a:ext cx="225382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No </a:t>
            </a:r>
            <a:r>
              <a:rPr lang="it-IT" dirty="0" err="1" smtClean="0"/>
              <a:t>economic</a:t>
            </a:r>
            <a:r>
              <a:rPr lang="it-IT" dirty="0" smtClean="0"/>
              <a:t> </a:t>
            </a:r>
            <a:r>
              <a:rPr lang="it-IT" dirty="0" err="1" smtClean="0"/>
              <a:t>turmoils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0722" name="Picture 2" descr="C:\Users\Leonardo\Desktop\POLIMI\ATTUALI\Stat App\Progetto\StatApp_test_loc\second_presentation\int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00"/>
            <a:ext cx="6192688" cy="3097027"/>
          </a:xfrm>
          <a:prstGeom prst="rect">
            <a:avLst/>
          </a:prstGeom>
          <a:noFill/>
        </p:spPr>
      </p:pic>
      <p:pic>
        <p:nvPicPr>
          <p:cNvPr id="30723" name="Picture 3" descr="C:\Users\Leonardo\Desktop\POLIMI\ATTUALI\Stat App\Progetto\StatApp_test_loc\second_presentation\inte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6228184" cy="3114778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6804248" y="548680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visualize</a:t>
            </a:r>
            <a:r>
              <a:rPr lang="it-IT" sz="2400" dirty="0" smtClean="0">
                <a:solidFill>
                  <a:schemeClr val="bg1"/>
                </a:solidFill>
              </a:rPr>
              <a:t> the </a:t>
            </a:r>
            <a:r>
              <a:rPr lang="it-IT" sz="2400" dirty="0" err="1" smtClean="0">
                <a:solidFill>
                  <a:schemeClr val="bg1"/>
                </a:solidFill>
              </a:rPr>
              <a:t>interaction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1746" name="Picture 2" descr="C:\Users\Leonardo\Desktop\POLIMI\ATTUALI\Stat App\Progetto\StatApp_test_loc\second_presentation\Incom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57550"/>
            <a:ext cx="7199313" cy="3600450"/>
          </a:xfrm>
          <a:prstGeom prst="rect">
            <a:avLst/>
          </a:prstGeom>
          <a:noFill/>
        </p:spPr>
      </p:pic>
      <p:pic>
        <p:nvPicPr>
          <p:cNvPr id="31747" name="Picture 3" descr="C:\Users\Leonardo\Desktop\POLIMI\ATTUALI\Stat App\Progetto\StatApp_test_loc\second_presentation\Incom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59981"/>
            <a:ext cx="6048672" cy="3025003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6804248" y="548680"/>
            <a:ext cx="194421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Does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IncomeGroup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affect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Growth</a:t>
            </a:r>
            <a:r>
              <a:rPr lang="it-IT" sz="2400" dirty="0" smtClean="0">
                <a:solidFill>
                  <a:schemeClr val="bg1"/>
                </a:solidFill>
              </a:rPr>
              <a:t>?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pic>
        <p:nvPicPr>
          <p:cNvPr id="5" name="Picture 2" descr="C:\Users\Leonardo\Desktop\Indicators.png"/>
          <p:cNvPicPr>
            <a:picLocks noChangeAspect="1" noChangeArrowheads="1"/>
          </p:cNvPicPr>
          <p:nvPr/>
        </p:nvPicPr>
        <p:blipFill>
          <a:blip r:embed="rId3" cstate="print"/>
          <a:srcRect r="426"/>
          <a:stretch>
            <a:fillRect/>
          </a:stretch>
        </p:blipFill>
        <p:spPr bwMode="auto">
          <a:xfrm>
            <a:off x="1619672" y="404664"/>
            <a:ext cx="5889690" cy="2367293"/>
          </a:xfrm>
          <a:prstGeom prst="rect">
            <a:avLst/>
          </a:prstGeom>
          <a:noFill/>
        </p:spPr>
      </p:pic>
      <p:pic>
        <p:nvPicPr>
          <p:cNvPr id="6" name="Picture 8" descr="Risultati immagini per fractal cub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3112" y="3861048"/>
            <a:ext cx="2659408" cy="2659408"/>
          </a:xfrm>
          <a:prstGeom prst="rect">
            <a:avLst/>
          </a:prstGeom>
          <a:noFill/>
        </p:spPr>
      </p:pic>
      <p:sp>
        <p:nvSpPr>
          <p:cNvPr id="16" name="CasellaDiTesto 15"/>
          <p:cNvSpPr txBox="1"/>
          <p:nvPr/>
        </p:nvSpPr>
        <p:spPr>
          <a:xfrm>
            <a:off x="3106216" y="5733256"/>
            <a:ext cx="951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years</a:t>
            </a:r>
            <a:endParaRPr lang="it-IT" sz="28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482480" y="4797152"/>
            <a:ext cx="160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indicators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834408" y="5805264"/>
            <a:ext cx="154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countries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554488" y="386104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dirty="0" smtClean="0">
                <a:solidFill>
                  <a:srgbClr val="FF0000"/>
                </a:solidFill>
              </a:rPr>
              <a:t>*</a:t>
            </a:r>
            <a:endParaRPr lang="it-IT" sz="66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51520" y="6453336"/>
            <a:ext cx="20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0000"/>
                </a:solidFill>
              </a:rPr>
              <a:t>*</a:t>
            </a:r>
            <a:r>
              <a:rPr lang="it-IT" sz="1600" dirty="0" err="1" smtClean="0"/>
              <a:t>much</a:t>
            </a:r>
            <a:r>
              <a:rPr lang="it-IT" sz="1600" dirty="0" smtClean="0"/>
              <a:t> more </a:t>
            </a:r>
            <a:r>
              <a:rPr lang="it-IT" sz="1600" dirty="0" err="1" smtClean="0"/>
              <a:t>irregular</a:t>
            </a:r>
            <a:endParaRPr lang="it-IT" sz="1600" dirty="0"/>
          </a:p>
        </p:txBody>
      </p:sp>
      <p:sp>
        <p:nvSpPr>
          <p:cNvPr id="22" name="Freccia bidirezionale verticale 21"/>
          <p:cNvSpPr/>
          <p:nvPr/>
        </p:nvSpPr>
        <p:spPr>
          <a:xfrm>
            <a:off x="4139952" y="2852936"/>
            <a:ext cx="792088" cy="108012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275856" y="40466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1344 </a:t>
            </a:r>
            <a:r>
              <a:rPr lang="it-IT" sz="2800" dirty="0" err="1" smtClean="0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707904" y="1844824"/>
            <a:ext cx="165618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select</a:t>
            </a:r>
            <a:r>
              <a:rPr lang="it-IT" sz="2800" dirty="0" smtClean="0"/>
              <a:t> the </a:t>
            </a:r>
            <a:r>
              <a:rPr lang="it-IT" sz="2800" dirty="0" err="1" smtClean="0"/>
              <a:t>fullest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55576" y="3194973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arrange</a:t>
            </a:r>
            <a:r>
              <a:rPr lang="it-IT" sz="2800" dirty="0" smtClean="0"/>
              <a:t> </a:t>
            </a:r>
            <a:r>
              <a:rPr lang="it-IT" sz="2800" dirty="0" err="1" smtClean="0"/>
              <a:t>into</a:t>
            </a:r>
            <a:r>
              <a:rPr lang="it-IT" sz="2800" dirty="0" smtClean="0"/>
              <a:t> </a:t>
            </a:r>
            <a:r>
              <a:rPr lang="it-IT" sz="2800" dirty="0" err="1" smtClean="0"/>
              <a:t>topics</a:t>
            </a:r>
            <a:endParaRPr lang="it-IT" sz="2800" dirty="0" smtClean="0"/>
          </a:p>
        </p:txBody>
      </p:sp>
      <p:sp>
        <p:nvSpPr>
          <p:cNvPr id="28" name="CasellaDiTesto 27"/>
          <p:cNvSpPr txBox="1"/>
          <p:nvPr/>
        </p:nvSpPr>
        <p:spPr>
          <a:xfrm>
            <a:off x="6444208" y="3212976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analyze</a:t>
            </a:r>
            <a:r>
              <a:rPr lang="it-IT" sz="2800" dirty="0" smtClean="0"/>
              <a:t> the </a:t>
            </a:r>
            <a:r>
              <a:rPr lang="it-IT" sz="2800" dirty="0" err="1" smtClean="0"/>
              <a:t>main</a:t>
            </a:r>
            <a:r>
              <a:rPr lang="it-IT" sz="2800" dirty="0" smtClean="0"/>
              <a:t> </a:t>
            </a:r>
            <a:r>
              <a:rPr lang="it-IT" sz="2800" dirty="0" err="1" smtClean="0"/>
              <a:t>ones</a:t>
            </a:r>
            <a:endParaRPr lang="it-IT" sz="2800" dirty="0" smtClean="0"/>
          </a:p>
        </p:txBody>
      </p:sp>
      <p:sp>
        <p:nvSpPr>
          <p:cNvPr id="31" name="CasellaDiTesto 30"/>
          <p:cNvSpPr txBox="1"/>
          <p:nvPr/>
        </p:nvSpPr>
        <p:spPr>
          <a:xfrm>
            <a:off x="4788024" y="5157192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Inference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411760" y="5157192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PCA</a:t>
            </a:r>
            <a:endParaRPr lang="it-IT" sz="3200" dirty="0"/>
          </a:p>
        </p:txBody>
      </p:sp>
      <p:sp>
        <p:nvSpPr>
          <p:cNvPr id="33" name="Freccia in giù 32"/>
          <p:cNvSpPr/>
          <p:nvPr/>
        </p:nvSpPr>
        <p:spPr>
          <a:xfrm>
            <a:off x="4067944" y="105273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/>
          <p:cNvSpPr/>
          <p:nvPr/>
        </p:nvSpPr>
        <p:spPr>
          <a:xfrm>
            <a:off x="5436096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262778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/>
          <p:cNvSpPr/>
          <p:nvPr/>
        </p:nvSpPr>
        <p:spPr>
          <a:xfrm>
            <a:off x="5724128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giù 36"/>
          <p:cNvSpPr/>
          <p:nvPr/>
        </p:nvSpPr>
        <p:spPr>
          <a:xfrm>
            <a:off x="2339752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03838" y="1700808"/>
            <a:ext cx="30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Ease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start a business</a:t>
            </a:r>
            <a:endParaRPr lang="it-IT" sz="2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051720" y="4005064"/>
            <a:ext cx="168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Productivity</a:t>
            </a:r>
            <a:endParaRPr lang="it-IT" sz="2400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899592" y="3183359"/>
            <a:ext cx="238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Natural</a:t>
            </a:r>
            <a:r>
              <a:rPr lang="it-IT" sz="2400" dirty="0" smtClean="0"/>
              <a:t> </a:t>
            </a:r>
            <a:r>
              <a:rPr lang="it-IT" sz="2400" dirty="0" err="1" smtClean="0"/>
              <a:t>resources</a:t>
            </a:r>
            <a:endParaRPr lang="it-IT" sz="2400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5580112" y="2329716"/>
            <a:ext cx="267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Economic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indicators</a:t>
            </a:r>
            <a:endParaRPr lang="it-IT" sz="24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436096" y="40050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FF0000"/>
                </a:solidFill>
              </a:rPr>
              <a:t>*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724128" y="3183359"/>
            <a:ext cx="262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Telecommunication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923053" y="2319263"/>
            <a:ext cx="156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Agriculture</a:t>
            </a:r>
            <a:endParaRPr lang="it-IT" sz="2400" dirty="0" smtClean="0"/>
          </a:p>
        </p:txBody>
      </p:sp>
      <p:sp>
        <p:nvSpPr>
          <p:cNvPr id="23" name="Ovale 22"/>
          <p:cNvSpPr/>
          <p:nvPr/>
        </p:nvSpPr>
        <p:spPr>
          <a:xfrm>
            <a:off x="3635896" y="2492896"/>
            <a:ext cx="1872208" cy="180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3600" dirty="0" err="1" smtClean="0"/>
              <a:t>Topics</a:t>
            </a:r>
            <a:endParaRPr lang="it-IT" sz="36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123422" y="4509120"/>
            <a:ext cx="88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Trade</a:t>
            </a:r>
            <a:endParaRPr lang="it-IT" sz="24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51520" y="630932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 </a:t>
            </a:r>
            <a:r>
              <a:rPr lang="it-IT" dirty="0" err="1" smtClean="0"/>
              <a:t>others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411760" y="1268760"/>
            <a:ext cx="2359941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dimensionality</a:t>
            </a:r>
            <a:endParaRPr lang="it-IT" sz="2800" dirty="0" smtClean="0"/>
          </a:p>
          <a:p>
            <a:pPr algn="ctr"/>
            <a:r>
              <a:rPr lang="it-IT" sz="2800" dirty="0" err="1" smtClean="0"/>
              <a:t>reduction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03848" y="2852936"/>
            <a:ext cx="282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2D </a:t>
            </a:r>
            <a:r>
              <a:rPr lang="it-IT" sz="2800" dirty="0" err="1" smtClean="0"/>
              <a:t>representation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411760" y="3933056"/>
            <a:ext cx="3277565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identification</a:t>
            </a:r>
            <a:r>
              <a:rPr lang="it-IT" sz="2800" dirty="0" smtClean="0"/>
              <a:t> </a:t>
            </a:r>
            <a:r>
              <a:rPr lang="it-IT" sz="2800" dirty="0" err="1" smtClean="0"/>
              <a:t>of</a:t>
            </a:r>
            <a:endParaRPr lang="it-IT" sz="2800" dirty="0" smtClean="0"/>
          </a:p>
          <a:p>
            <a:pPr algn="ctr"/>
            <a:r>
              <a:rPr lang="it-IT" sz="2800" dirty="0" err="1" smtClean="0"/>
              <a:t>particular</a:t>
            </a:r>
            <a:r>
              <a:rPr lang="it-IT" sz="2800" dirty="0" smtClean="0"/>
              <a:t> </a:t>
            </a:r>
            <a:r>
              <a:rPr lang="it-IT" sz="2800" dirty="0" err="1" smtClean="0"/>
              <a:t>behaviours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971600" y="2276872"/>
            <a:ext cx="1872208" cy="180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5400" dirty="0" smtClean="0"/>
              <a:t>PCA</a:t>
            </a:r>
            <a:endParaRPr lang="it-IT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5362" name="Picture 2" descr="Risultati immagini per cub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346375" y="679664"/>
            <a:ext cx="3767138" cy="4876800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199256" y="2406367"/>
            <a:ext cx="3350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 smtClean="0"/>
              <a:t>Population growth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Fixed telephone subs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Mobile cellular subs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Urban population growth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Internet users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067944" y="4114815"/>
            <a:ext cx="1402948" cy="255454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it-IT" sz="2400" dirty="0" smtClean="0"/>
              <a:t>Albania</a:t>
            </a:r>
          </a:p>
          <a:p>
            <a:pPr algn="r"/>
            <a:r>
              <a:rPr lang="it-IT" sz="2400" dirty="0" smtClean="0"/>
              <a:t>Argentina</a:t>
            </a:r>
          </a:p>
          <a:p>
            <a:pPr algn="r"/>
            <a:endParaRPr lang="it-IT" sz="1000" dirty="0" smtClean="0"/>
          </a:p>
          <a:p>
            <a:pPr algn="r"/>
            <a:r>
              <a:rPr lang="it-IT" sz="2400" dirty="0" smtClean="0"/>
              <a:t> : </a:t>
            </a:r>
          </a:p>
          <a:p>
            <a:pPr algn="r"/>
            <a:r>
              <a:rPr lang="it-IT" sz="2400" dirty="0" smtClean="0"/>
              <a:t> : </a:t>
            </a:r>
          </a:p>
          <a:p>
            <a:pPr algn="r"/>
            <a:endParaRPr lang="it-IT" sz="2400" dirty="0" smtClean="0"/>
          </a:p>
          <a:p>
            <a:pPr algn="r"/>
            <a:r>
              <a:rPr lang="it-IT" sz="2400" dirty="0" smtClean="0"/>
              <a:t>USA</a:t>
            </a:r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28184" y="3881948"/>
            <a:ext cx="806631" cy="1384995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it-IT" sz="2400" dirty="0" smtClean="0"/>
              <a:t>2010</a:t>
            </a:r>
          </a:p>
          <a:p>
            <a:endParaRPr lang="it-IT" sz="2400" dirty="0" smtClean="0"/>
          </a:p>
          <a:p>
            <a:endParaRPr lang="it-IT" sz="1000" dirty="0" smtClean="0"/>
          </a:p>
          <a:p>
            <a:r>
              <a:rPr lang="it-IT" sz="2400" dirty="0" smtClean="0"/>
              <a:t>2000</a:t>
            </a: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76672"/>
            <a:ext cx="532859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chemeClr val="bg1"/>
                </a:solidFill>
              </a:rPr>
              <a:t>Telecommunications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onardo\Desktop\POLIMI\ATTUALI\Stat App\Progetto\StatApp_test_loc\bip2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46856"/>
            <a:ext cx="5342384" cy="5342384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51520" y="476672"/>
            <a:ext cx="345638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>
                <a:solidFill>
                  <a:schemeClr val="bg1"/>
                </a:solidFill>
              </a:rPr>
              <a:t>PCA </a:t>
            </a:r>
            <a:r>
              <a:rPr lang="it-IT" sz="4800" dirty="0" err="1" smtClean="0">
                <a:solidFill>
                  <a:schemeClr val="bg1"/>
                </a:solidFill>
              </a:rPr>
              <a:t>for</a:t>
            </a:r>
            <a:r>
              <a:rPr lang="it-IT" sz="4800" dirty="0" smtClean="0">
                <a:solidFill>
                  <a:schemeClr val="bg1"/>
                </a:solidFill>
              </a:rPr>
              <a:t> 2010</a:t>
            </a:r>
            <a:endParaRPr lang="it-IT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eonardo\Desktop\POLIMI\ATTUALI\Stat App\Progetto\StatApp_test_loc\bar2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1412776"/>
            <a:ext cx="3960440" cy="2828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eonardo\Desktop\POLIMI\ATTUALI\Stat App\Progetto\StatApp_test_loc\bip2000-5-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4572000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476672"/>
            <a:ext cx="748883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chemeClr val="bg1"/>
                </a:solidFill>
              </a:rPr>
              <a:t>Comparing</a:t>
            </a:r>
            <a:r>
              <a:rPr lang="it-IT" sz="4800" dirty="0" smtClean="0">
                <a:solidFill>
                  <a:schemeClr val="bg1"/>
                </a:solidFill>
              </a:rPr>
              <a:t> </a:t>
            </a:r>
            <a:r>
              <a:rPr lang="it-IT" sz="4800" dirty="0" err="1" smtClean="0">
                <a:solidFill>
                  <a:schemeClr val="bg1"/>
                </a:solidFill>
              </a:rPr>
              <a:t>results</a:t>
            </a:r>
            <a:r>
              <a:rPr lang="it-IT" sz="4800" dirty="0" smtClean="0">
                <a:solidFill>
                  <a:schemeClr val="bg1"/>
                </a:solidFill>
              </a:rPr>
              <a:t> 2000-2010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769382" y="1484784"/>
            <a:ext cx="1226554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growth</a:t>
            </a:r>
            <a:endParaRPr lang="it-IT" sz="28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203848" y="2546901"/>
            <a:ext cx="2332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growth during</a:t>
            </a:r>
          </a:p>
          <a:p>
            <a:pPr algn="ctr"/>
            <a:r>
              <a:rPr lang="en-US" sz="2800" dirty="0" smtClean="0"/>
              <a:t>the 2008 crisis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572620" y="4005064"/>
            <a:ext cx="2863476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growth </a:t>
            </a:r>
            <a:r>
              <a:rPr lang="en-US" sz="2800" dirty="0" err="1" smtClean="0"/>
              <a:t>vs</a:t>
            </a:r>
            <a:r>
              <a:rPr lang="en-US" sz="2800" dirty="0" smtClean="0"/>
              <a:t> Income,</a:t>
            </a:r>
          </a:p>
          <a:p>
            <a:pPr algn="ctr"/>
            <a:r>
              <a:rPr lang="en-US" sz="2800" dirty="0" smtClean="0"/>
              <a:t>Region, and Year</a:t>
            </a:r>
            <a:endParaRPr lang="it-IT" sz="2800" dirty="0"/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971603" y="2094692"/>
            <a:ext cx="1911899" cy="18383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2400" dirty="0" err="1" smtClean="0"/>
              <a:t>inference</a:t>
            </a:r>
            <a:endParaRPr lang="it-IT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207</Words>
  <Application>Microsoft Office PowerPoint</Application>
  <PresentationFormat>Presentazione su schermo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World Development Indicators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Leonardo</dc:creator>
  <cp:lastModifiedBy>Leonardo</cp:lastModifiedBy>
  <cp:revision>43</cp:revision>
  <dcterms:created xsi:type="dcterms:W3CDTF">2017-05-26T17:37:05Z</dcterms:created>
  <dcterms:modified xsi:type="dcterms:W3CDTF">2017-05-29T08:19:57Z</dcterms:modified>
</cp:coreProperties>
</file>