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0" r:id="rId4"/>
    <p:sldId id="261" r:id="rId5"/>
    <p:sldId id="262" r:id="rId6"/>
    <p:sldId id="263" r:id="rId7"/>
    <p:sldId id="265" r:id="rId8"/>
    <p:sldId id="266" r:id="rId9"/>
    <p:sldId id="268" r:id="rId10"/>
    <p:sldId id="269" r:id="rId11"/>
    <p:sldId id="270" r:id="rId12"/>
    <p:sldId id="271" r:id="rId13"/>
    <p:sldId id="276" r:id="rId14"/>
    <p:sldId id="272" r:id="rId15"/>
    <p:sldId id="273" r:id="rId16"/>
    <p:sldId id="274" r:id="rId17"/>
    <p:sldId id="278" r:id="rId1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71ED7-564F-46BF-B9CF-01E34CB235DD}" type="datetimeFigureOut">
              <a:rPr lang="it-IT" smtClean="0"/>
              <a:pPr/>
              <a:t>29/05/2017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D536E-8A13-42DD-86C6-2A1204662161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29/05/2017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29/05/2017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29/05/2017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29/05/2017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29/05/2017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29/05/2017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29/05/2017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29/05/2017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29/05/2017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29/05/2017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29/05/2017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29/05/2017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620688"/>
            <a:ext cx="8640960" cy="1470025"/>
          </a:xfrm>
          <a:noFill/>
        </p:spPr>
        <p:txBody>
          <a:bodyPr>
            <a:noAutofit/>
          </a:bodyPr>
          <a:lstStyle/>
          <a:p>
            <a:r>
              <a:rPr lang="it-IT" sz="4800" b="1" dirty="0" smtClean="0">
                <a:ln w="12700" cap="rnd" cmpd="sng">
                  <a:solidFill>
                    <a:schemeClr val="tx1"/>
                  </a:solidFill>
                  <a:prstDash val="solid"/>
                  <a:round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World </a:t>
            </a:r>
            <a:r>
              <a:rPr lang="it-IT" sz="4800" b="1" dirty="0" err="1" smtClean="0">
                <a:ln w="12700" cap="rnd" cmpd="sng">
                  <a:solidFill>
                    <a:schemeClr val="tx1"/>
                  </a:solidFill>
                  <a:prstDash val="solid"/>
                  <a:round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Development</a:t>
            </a:r>
            <a:r>
              <a:rPr lang="it-IT" sz="4800" b="1" dirty="0" smtClean="0">
                <a:ln w="12700" cap="rnd" cmpd="sng">
                  <a:solidFill>
                    <a:schemeClr val="tx1"/>
                  </a:solidFill>
                  <a:prstDash val="solid"/>
                  <a:round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4800" b="1" dirty="0" err="1" smtClean="0">
                <a:ln w="12700" cap="rnd" cmpd="sng">
                  <a:solidFill>
                    <a:schemeClr val="tx1"/>
                  </a:solidFill>
                  <a:prstDash val="solid"/>
                  <a:round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Indicators</a:t>
            </a:r>
            <a:endParaRPr lang="it-IT" sz="4800" b="1" dirty="0">
              <a:ln w="12700" cap="rnd" cmpd="sng">
                <a:solidFill>
                  <a:schemeClr val="tx1"/>
                </a:solidFill>
                <a:prstDash val="solid"/>
                <a:round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635696" y="2972544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it-IT" dirty="0" smtClean="0">
                <a:solidFill>
                  <a:schemeClr val="bg1"/>
                </a:solidFill>
              </a:rPr>
              <a:t>Leonardo </a:t>
            </a:r>
            <a:r>
              <a:rPr lang="it-IT" dirty="0" err="1" smtClean="0">
                <a:solidFill>
                  <a:schemeClr val="bg1"/>
                </a:solidFill>
              </a:rPr>
              <a:t>Comandini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</a:p>
          <a:p>
            <a:pPr algn="r"/>
            <a:r>
              <a:rPr lang="it-IT" dirty="0" smtClean="0">
                <a:solidFill>
                  <a:schemeClr val="bg1"/>
                </a:solidFill>
              </a:rPr>
              <a:t>Viktor </a:t>
            </a:r>
            <a:r>
              <a:rPr lang="it-IT" dirty="0" err="1" smtClean="0">
                <a:solidFill>
                  <a:schemeClr val="bg1"/>
                </a:solidFill>
              </a:rPr>
              <a:t>Snesarevskii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</a:p>
          <a:p>
            <a:pPr algn="r"/>
            <a:r>
              <a:rPr lang="it-IT" dirty="0" smtClean="0">
                <a:solidFill>
                  <a:schemeClr val="bg1"/>
                </a:solidFill>
              </a:rPr>
              <a:t>Andrea </a:t>
            </a:r>
            <a:r>
              <a:rPr lang="it-IT" dirty="0" err="1" smtClean="0">
                <a:solidFill>
                  <a:schemeClr val="bg1"/>
                </a:solidFill>
              </a:rPr>
              <a:t>Schiavon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</a:p>
          <a:p>
            <a:pPr algn="r"/>
            <a:r>
              <a:rPr lang="it-IT" dirty="0" smtClean="0">
                <a:solidFill>
                  <a:schemeClr val="bg1"/>
                </a:solidFill>
              </a:rPr>
              <a:t>Stefano </a:t>
            </a:r>
            <a:r>
              <a:rPr lang="it-IT" dirty="0" err="1" smtClean="0">
                <a:solidFill>
                  <a:schemeClr val="bg1"/>
                </a:solidFill>
              </a:rPr>
              <a:t>Moawad</a:t>
            </a:r>
            <a:endParaRPr lang="it-IT" dirty="0" smtClean="0">
              <a:solidFill>
                <a:schemeClr val="bg1"/>
              </a:solidFill>
            </a:endParaRPr>
          </a:p>
          <a:p>
            <a:pPr algn="r"/>
            <a:r>
              <a:rPr lang="it-IT" dirty="0" smtClean="0">
                <a:solidFill>
                  <a:schemeClr val="bg1"/>
                </a:solidFill>
              </a:rPr>
              <a:t>Diana </a:t>
            </a:r>
            <a:r>
              <a:rPr lang="it-IT" dirty="0" err="1" smtClean="0">
                <a:solidFill>
                  <a:schemeClr val="bg1"/>
                </a:solidFill>
              </a:rPr>
              <a:t>Isaeva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971600" y="2204864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Which</a:t>
            </a:r>
            <a:r>
              <a:rPr lang="it-IT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it-IT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country</a:t>
            </a:r>
            <a:r>
              <a:rPr lang="it-IT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it-IT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will</a:t>
            </a:r>
            <a:r>
              <a:rPr lang="it-IT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it-IT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develop</a:t>
            </a:r>
            <a:r>
              <a:rPr lang="it-IT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more?</a:t>
            </a:r>
            <a:endParaRPr lang="it-IT" sz="2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4" descr="Risultati immagini per kaggle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429000"/>
            <a:ext cx="1005840" cy="457200"/>
          </a:xfrm>
          <a:prstGeom prst="rect">
            <a:avLst/>
          </a:prstGeom>
          <a:noFill/>
        </p:spPr>
      </p:pic>
      <p:pic>
        <p:nvPicPr>
          <p:cNvPr id="1034" name="Picture 10" descr="Risultati immagini per world bank logo empty backgroun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2924944"/>
            <a:ext cx="2117408" cy="5057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eonardo\Desktop\United-Glo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5373216"/>
            <a:ext cx="1254238" cy="1257003"/>
          </a:xfrm>
          <a:prstGeom prst="rect">
            <a:avLst/>
          </a:prstGeom>
          <a:noFill/>
        </p:spPr>
      </p:pic>
      <p:sp>
        <p:nvSpPr>
          <p:cNvPr id="13" name="CasellaDiTesto 12"/>
          <p:cNvSpPr txBox="1"/>
          <p:nvPr/>
        </p:nvSpPr>
        <p:spPr>
          <a:xfrm>
            <a:off x="2060104" y="1493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2212504" y="1645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24579" name="Picture 3" descr="C:\Users\Leonardo\Desktop\POLIMI\ATTUALI\Stat App\Progetto\StatApp_test_loc\second_presentation\economist-growt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32656"/>
            <a:ext cx="4320480" cy="6048667"/>
          </a:xfrm>
          <a:prstGeom prst="rect">
            <a:avLst/>
          </a:prstGeom>
          <a:noFill/>
        </p:spPr>
      </p:pic>
      <p:sp>
        <p:nvSpPr>
          <p:cNvPr id="7" name="CasellaDiTesto 6"/>
          <p:cNvSpPr txBox="1"/>
          <p:nvPr/>
        </p:nvSpPr>
        <p:spPr>
          <a:xfrm>
            <a:off x="4860032" y="1934830"/>
            <a:ext cx="393255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by </a:t>
            </a:r>
            <a:r>
              <a:rPr lang="en-US" sz="2000" b="1" dirty="0" smtClean="0"/>
              <a:t>growth</a:t>
            </a:r>
            <a:r>
              <a:rPr lang="en-US" sz="2000" dirty="0" smtClean="0"/>
              <a:t> we mean the annual</a:t>
            </a:r>
          </a:p>
          <a:p>
            <a:pPr algn="ctr"/>
            <a:r>
              <a:rPr lang="en-US" sz="2000" dirty="0" smtClean="0"/>
              <a:t>percentage variation of the GDP per</a:t>
            </a:r>
          </a:p>
          <a:p>
            <a:pPr algn="ctr"/>
            <a:r>
              <a:rPr lang="en-US" sz="2000" dirty="0" smtClean="0"/>
              <a:t>capita in local currency. </a:t>
            </a:r>
          </a:p>
          <a:p>
            <a:pPr algn="ctr"/>
            <a:r>
              <a:rPr lang="en-US" sz="2000" dirty="0" smtClean="0"/>
              <a:t>More </a:t>
            </a:r>
            <a:r>
              <a:rPr lang="it-IT" sz="2000" dirty="0" err="1" smtClean="0"/>
              <a:t>formally</a:t>
            </a:r>
            <a:r>
              <a:rPr lang="it-IT" sz="2000" dirty="0" smtClean="0"/>
              <a:t>,</a:t>
            </a:r>
          </a:p>
          <a:p>
            <a:pPr algn="ctr"/>
            <a:endParaRPr lang="it-IT" sz="2000" dirty="0" smtClean="0"/>
          </a:p>
          <a:p>
            <a:pPr algn="ctr"/>
            <a:endParaRPr lang="it-IT" sz="2000" dirty="0" smtClean="0"/>
          </a:p>
          <a:p>
            <a:pPr algn="ctr"/>
            <a:endParaRPr lang="it-IT" sz="2000" dirty="0" smtClean="0"/>
          </a:p>
          <a:p>
            <a:pPr algn="ctr"/>
            <a:r>
              <a:rPr lang="en-US" sz="2000" dirty="0" smtClean="0"/>
              <a:t>where GDP is the Gross Domestic</a:t>
            </a:r>
          </a:p>
          <a:p>
            <a:pPr algn="ctr"/>
            <a:r>
              <a:rPr lang="it-IT" sz="2000" dirty="0" err="1" smtClean="0"/>
              <a:t>Product</a:t>
            </a:r>
            <a:r>
              <a:rPr lang="it-IT" sz="2000" dirty="0" smtClean="0"/>
              <a:t> per capita</a:t>
            </a:r>
            <a:endParaRPr lang="it-IT" sz="2000" dirty="0"/>
          </a:p>
        </p:txBody>
      </p:sp>
      <p:pic>
        <p:nvPicPr>
          <p:cNvPr id="24582" name="Picture 6" descr="C:\Users\Leonardo\Desktop\growth formul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3302982"/>
            <a:ext cx="2867025" cy="67627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eonardo\Desktop\United-Glo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5373216"/>
            <a:ext cx="1254238" cy="1257003"/>
          </a:xfrm>
          <a:prstGeom prst="rect">
            <a:avLst/>
          </a:prstGeom>
          <a:noFill/>
        </p:spPr>
      </p:pic>
      <p:sp>
        <p:nvSpPr>
          <p:cNvPr id="13" name="CasellaDiTesto 12"/>
          <p:cNvSpPr txBox="1"/>
          <p:nvPr/>
        </p:nvSpPr>
        <p:spPr>
          <a:xfrm>
            <a:off x="2060104" y="1493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2212504" y="1645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5496" y="5301208"/>
            <a:ext cx="77381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 Can we say that there was no growth over this time span?</a:t>
            </a:r>
          </a:p>
          <a:p>
            <a:pPr>
              <a:buFont typeface="Wingdings" pitchFamily="2" charset="2"/>
              <a:buChar char="q"/>
            </a:pPr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it-IT" sz="2400" dirty="0" smtClean="0"/>
              <a:t> </a:t>
            </a:r>
            <a:r>
              <a:rPr lang="it-IT" sz="2400" dirty="0" err="1" smtClean="0"/>
              <a:t>What</a:t>
            </a:r>
            <a:r>
              <a:rPr lang="it-IT" sz="2400" dirty="0" smtClean="0"/>
              <a:t> </a:t>
            </a:r>
            <a:r>
              <a:rPr lang="it-IT" sz="2400" dirty="0" err="1" smtClean="0"/>
              <a:t>happened</a:t>
            </a:r>
            <a:r>
              <a:rPr lang="it-IT" sz="2400" dirty="0" smtClean="0"/>
              <a:t> in 2008/2009?</a:t>
            </a: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098" name="Picture 2" descr="C:\Users\Leonardo\Desktop\POLIMI\ATTUALI\Stat App\Progetto\StatApp_test_loc\second_presentation\growth.png"/>
          <p:cNvPicPr>
            <a:picLocks noChangeAspect="1" noChangeArrowheads="1"/>
          </p:cNvPicPr>
          <p:nvPr/>
        </p:nvPicPr>
        <p:blipFill>
          <a:blip r:embed="rId3" cstate="print"/>
          <a:srcRect l="4500" r="2000"/>
          <a:stretch>
            <a:fillRect/>
          </a:stretch>
        </p:blipFill>
        <p:spPr bwMode="auto">
          <a:xfrm>
            <a:off x="107504" y="474691"/>
            <a:ext cx="8888645" cy="47545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 descr="C:\Users\Leonardo\Desktop\POLIMI\ATTUALI\Stat App\Progetto\StatApp_test_loc\second_presentation\C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99894"/>
            <a:ext cx="8640883" cy="4321394"/>
          </a:xfrm>
          <a:prstGeom prst="rect">
            <a:avLst/>
          </a:prstGeom>
          <a:noFill/>
        </p:spPr>
      </p:pic>
      <p:pic>
        <p:nvPicPr>
          <p:cNvPr id="4" name="Picture 2" descr="C:\Users\Leonardo\Desktop\United-Glob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5373216"/>
            <a:ext cx="1254238" cy="1257003"/>
          </a:xfrm>
          <a:prstGeom prst="rect">
            <a:avLst/>
          </a:prstGeom>
          <a:noFill/>
        </p:spPr>
      </p:pic>
      <p:sp>
        <p:nvSpPr>
          <p:cNvPr id="13" name="CasellaDiTesto 12"/>
          <p:cNvSpPr txBox="1"/>
          <p:nvPr/>
        </p:nvSpPr>
        <p:spPr>
          <a:xfrm>
            <a:off x="2060104" y="1493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2212504" y="1645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26626" name="Picture 2" descr="C:\Users\Leonardo\Desktop\T2tes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476672"/>
            <a:ext cx="6381898" cy="83400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6" name="CasellaDiTesto 5"/>
          <p:cNvSpPr txBox="1"/>
          <p:nvPr/>
        </p:nvSpPr>
        <p:spPr>
          <a:xfrm>
            <a:off x="251520" y="476672"/>
            <a:ext cx="1944216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800" dirty="0" smtClean="0">
                <a:solidFill>
                  <a:schemeClr val="bg1"/>
                </a:solidFill>
              </a:rPr>
              <a:t>T2 test</a:t>
            </a:r>
            <a:endParaRPr lang="it-IT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Leonardo\Desktop\POLIMI\ATTUALI\Stat App\Progetto\StatApp_test_loc\second_presentation\crisi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84784"/>
            <a:ext cx="8280920" cy="4141373"/>
          </a:xfrm>
          <a:prstGeom prst="rect">
            <a:avLst/>
          </a:prstGeom>
          <a:noFill/>
        </p:spPr>
      </p:pic>
      <p:pic>
        <p:nvPicPr>
          <p:cNvPr id="4" name="Picture 2" descr="C:\Users\Leonardo\Desktop\United-Glob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5373216"/>
            <a:ext cx="1254238" cy="1257003"/>
          </a:xfrm>
          <a:prstGeom prst="rect">
            <a:avLst/>
          </a:prstGeom>
          <a:noFill/>
        </p:spPr>
      </p:pic>
      <p:sp>
        <p:nvSpPr>
          <p:cNvPr id="13" name="CasellaDiTesto 12"/>
          <p:cNvSpPr txBox="1"/>
          <p:nvPr/>
        </p:nvSpPr>
        <p:spPr>
          <a:xfrm>
            <a:off x="2060104" y="1493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2212504" y="1645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27650" name="Picture 2" descr="C:\Users\Leonardo\Desktop\repeated mesures tes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476672"/>
            <a:ext cx="5976664" cy="83521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9" name="CasellaDiTesto 8"/>
          <p:cNvSpPr txBox="1"/>
          <p:nvPr/>
        </p:nvSpPr>
        <p:spPr>
          <a:xfrm>
            <a:off x="251520" y="476672"/>
            <a:ext cx="1944216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 err="1" smtClean="0">
                <a:solidFill>
                  <a:schemeClr val="bg1"/>
                </a:solidFill>
              </a:rPr>
              <a:t>Repeated</a:t>
            </a:r>
            <a:r>
              <a:rPr lang="it-IT" sz="2400" dirty="0" smtClean="0">
                <a:solidFill>
                  <a:schemeClr val="bg1"/>
                </a:solidFill>
              </a:rPr>
              <a:t> </a:t>
            </a:r>
            <a:r>
              <a:rPr lang="it-IT" sz="2400" dirty="0" err="1" smtClean="0">
                <a:solidFill>
                  <a:schemeClr val="bg1"/>
                </a:solidFill>
              </a:rPr>
              <a:t>measures</a:t>
            </a:r>
            <a:r>
              <a:rPr lang="it-IT" sz="2400" dirty="0" smtClean="0">
                <a:solidFill>
                  <a:schemeClr val="bg1"/>
                </a:solidFill>
              </a:rPr>
              <a:t> test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95440" y="1412777"/>
            <a:ext cx="1464992" cy="36004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eonardo\Desktop\United-Glo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5373216"/>
            <a:ext cx="1254238" cy="1257003"/>
          </a:xfrm>
          <a:prstGeom prst="rect">
            <a:avLst/>
          </a:prstGeom>
          <a:noFill/>
        </p:spPr>
      </p:pic>
      <p:sp>
        <p:nvSpPr>
          <p:cNvPr id="13" name="CasellaDiTesto 12"/>
          <p:cNvSpPr txBox="1"/>
          <p:nvPr/>
        </p:nvSpPr>
        <p:spPr>
          <a:xfrm>
            <a:off x="2060104" y="1493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2212504" y="1645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79512" y="5013176"/>
            <a:ext cx="72533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 During an economic crisis does geography play a role?</a:t>
            </a:r>
          </a:p>
          <a:p>
            <a:pPr>
              <a:buFont typeface="Wingdings" pitchFamily="2" charset="2"/>
              <a:buChar char="q"/>
            </a:pPr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Does an economic crisis strike heavier high-income </a:t>
            </a:r>
          </a:p>
          <a:p>
            <a:r>
              <a:rPr lang="en-US" sz="2400" dirty="0" smtClean="0"/>
              <a:t>    countries than </a:t>
            </a:r>
            <a:r>
              <a:rPr lang="it-IT" sz="2400" dirty="0" err="1" smtClean="0"/>
              <a:t>low-income</a:t>
            </a:r>
            <a:r>
              <a:rPr lang="it-IT" sz="2400" dirty="0" smtClean="0"/>
              <a:t> </a:t>
            </a:r>
            <a:r>
              <a:rPr lang="it-IT" sz="2400" dirty="0" err="1" smtClean="0"/>
              <a:t>ones</a:t>
            </a:r>
            <a:r>
              <a:rPr lang="it-IT" sz="2400" dirty="0" smtClean="0"/>
              <a:t>?</a:t>
            </a:r>
            <a:endParaRPr lang="en-US" sz="2400" dirty="0" smtClean="0"/>
          </a:p>
        </p:txBody>
      </p:sp>
      <p:pic>
        <p:nvPicPr>
          <p:cNvPr id="28674" name="Picture 2" descr="C:\Users\Leonardo\Desktop\POLIMI\ATTUALI\Stat App\Progetto\StatApp_test_loc\second_presentation\mapp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47727"/>
            <a:ext cx="8640960" cy="43214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eonardo\Desktop\United-Glo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5373216"/>
            <a:ext cx="1254238" cy="1257003"/>
          </a:xfrm>
          <a:prstGeom prst="rect">
            <a:avLst/>
          </a:prstGeom>
          <a:noFill/>
        </p:spPr>
      </p:pic>
      <p:sp>
        <p:nvSpPr>
          <p:cNvPr id="13" name="CasellaDiTesto 12"/>
          <p:cNvSpPr txBox="1"/>
          <p:nvPr/>
        </p:nvSpPr>
        <p:spPr>
          <a:xfrm>
            <a:off x="2060104" y="1493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2212504" y="1645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988840"/>
            <a:ext cx="6791325" cy="195262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sp>
        <p:nvSpPr>
          <p:cNvPr id="8" name="CasellaDiTesto 7"/>
          <p:cNvSpPr txBox="1"/>
          <p:nvPr/>
        </p:nvSpPr>
        <p:spPr>
          <a:xfrm>
            <a:off x="251520" y="476672"/>
            <a:ext cx="1944216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>
                <a:solidFill>
                  <a:schemeClr val="bg1"/>
                </a:solidFill>
              </a:rPr>
              <a:t>ANOVA </a:t>
            </a:r>
          </a:p>
          <a:p>
            <a:pPr algn="ctr"/>
            <a:r>
              <a:rPr lang="it-IT" sz="2400" dirty="0" err="1" smtClean="0">
                <a:solidFill>
                  <a:schemeClr val="bg1"/>
                </a:solidFill>
              </a:rPr>
              <a:t>two-way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4779218"/>
            <a:ext cx="6810375" cy="196215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sp>
        <p:nvSpPr>
          <p:cNvPr id="11" name="CasellaDiTesto 10"/>
          <p:cNvSpPr txBox="1"/>
          <p:nvPr/>
        </p:nvSpPr>
        <p:spPr>
          <a:xfrm>
            <a:off x="251520" y="1556792"/>
            <a:ext cx="138211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 err="1" smtClean="0"/>
              <a:t>During</a:t>
            </a:r>
            <a:r>
              <a:rPr lang="it-IT" dirty="0" smtClean="0"/>
              <a:t> </a:t>
            </a:r>
            <a:r>
              <a:rPr lang="it-IT" dirty="0" err="1" smtClean="0"/>
              <a:t>crisis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251520" y="4355812"/>
            <a:ext cx="2253822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 smtClean="0"/>
              <a:t>No </a:t>
            </a:r>
            <a:r>
              <a:rPr lang="it-IT" dirty="0" err="1" smtClean="0"/>
              <a:t>economic</a:t>
            </a:r>
            <a:r>
              <a:rPr lang="it-IT" dirty="0" smtClean="0"/>
              <a:t> </a:t>
            </a:r>
            <a:r>
              <a:rPr lang="it-IT" dirty="0" err="1" smtClean="0"/>
              <a:t>turmoils</a:t>
            </a:r>
            <a:endParaRPr lang="it-IT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eonardo\Desktop\United-Glo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5373216"/>
            <a:ext cx="1254238" cy="1257003"/>
          </a:xfrm>
          <a:prstGeom prst="rect">
            <a:avLst/>
          </a:prstGeom>
          <a:noFill/>
        </p:spPr>
      </p:pic>
      <p:sp>
        <p:nvSpPr>
          <p:cNvPr id="13" name="CasellaDiTesto 12"/>
          <p:cNvSpPr txBox="1"/>
          <p:nvPr/>
        </p:nvSpPr>
        <p:spPr>
          <a:xfrm>
            <a:off x="2060104" y="1493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2212504" y="1645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30722" name="Picture 2" descr="C:\Users\Leonardo\Desktop\POLIMI\ATTUALI\Stat App\Progetto\StatApp_test_loc\second_presentation\inter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60600"/>
            <a:ext cx="6192688" cy="3097027"/>
          </a:xfrm>
          <a:prstGeom prst="rect">
            <a:avLst/>
          </a:prstGeom>
          <a:noFill/>
        </p:spPr>
      </p:pic>
      <p:pic>
        <p:nvPicPr>
          <p:cNvPr id="30723" name="Picture 3" descr="C:\Users\Leonardo\Desktop\POLIMI\ATTUALI\Stat App\Progetto\StatApp_test_loc\second_presentation\inter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501008"/>
            <a:ext cx="6228184" cy="3114778"/>
          </a:xfrm>
          <a:prstGeom prst="rect">
            <a:avLst/>
          </a:prstGeom>
          <a:noFill/>
        </p:spPr>
      </p:pic>
      <p:sp>
        <p:nvSpPr>
          <p:cNvPr id="7" name="CasellaDiTesto 6"/>
          <p:cNvSpPr txBox="1"/>
          <p:nvPr/>
        </p:nvSpPr>
        <p:spPr>
          <a:xfrm>
            <a:off x="6804248" y="548680"/>
            <a:ext cx="1944216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 err="1" smtClean="0">
                <a:solidFill>
                  <a:schemeClr val="bg1"/>
                </a:solidFill>
              </a:rPr>
              <a:t>visualize</a:t>
            </a:r>
            <a:r>
              <a:rPr lang="it-IT" sz="2400" dirty="0" smtClean="0">
                <a:solidFill>
                  <a:schemeClr val="bg1"/>
                </a:solidFill>
              </a:rPr>
              <a:t> the </a:t>
            </a:r>
            <a:r>
              <a:rPr lang="it-IT" sz="2400" dirty="0" err="1" smtClean="0">
                <a:solidFill>
                  <a:schemeClr val="bg1"/>
                </a:solidFill>
              </a:rPr>
              <a:t>interaction</a:t>
            </a:r>
            <a:endParaRPr lang="it-IT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eonardo\Desktop\United-Glo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5373216"/>
            <a:ext cx="1254238" cy="1257003"/>
          </a:xfrm>
          <a:prstGeom prst="rect">
            <a:avLst/>
          </a:prstGeom>
          <a:noFill/>
        </p:spPr>
      </p:pic>
      <p:sp>
        <p:nvSpPr>
          <p:cNvPr id="13" name="CasellaDiTesto 12"/>
          <p:cNvSpPr txBox="1"/>
          <p:nvPr/>
        </p:nvSpPr>
        <p:spPr>
          <a:xfrm>
            <a:off x="2060104" y="1493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2212504" y="1645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31746" name="Picture 2" descr="C:\Users\Leonardo\Desktop\POLIMI\ATTUALI\Stat App\Progetto\StatApp_test_loc\second_presentation\Income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257550"/>
            <a:ext cx="7199313" cy="3600450"/>
          </a:xfrm>
          <a:prstGeom prst="rect">
            <a:avLst/>
          </a:prstGeom>
          <a:noFill/>
        </p:spPr>
      </p:pic>
      <p:pic>
        <p:nvPicPr>
          <p:cNvPr id="31747" name="Picture 3" descr="C:\Users\Leonardo\Desktop\POLIMI\ATTUALI\Stat App\Progetto\StatApp_test_loc\second_presentation\Income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259981"/>
            <a:ext cx="6048672" cy="3025003"/>
          </a:xfrm>
          <a:prstGeom prst="rect">
            <a:avLst/>
          </a:prstGeom>
          <a:noFill/>
        </p:spPr>
      </p:pic>
      <p:sp>
        <p:nvSpPr>
          <p:cNvPr id="7" name="CasellaDiTesto 6"/>
          <p:cNvSpPr txBox="1"/>
          <p:nvPr/>
        </p:nvSpPr>
        <p:spPr>
          <a:xfrm>
            <a:off x="6804248" y="548680"/>
            <a:ext cx="1944216" cy="1569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 err="1" smtClean="0">
                <a:solidFill>
                  <a:schemeClr val="bg1"/>
                </a:solidFill>
              </a:rPr>
              <a:t>Does</a:t>
            </a:r>
            <a:r>
              <a:rPr lang="it-IT" sz="2400" dirty="0" smtClean="0">
                <a:solidFill>
                  <a:schemeClr val="bg1"/>
                </a:solidFill>
              </a:rPr>
              <a:t> </a:t>
            </a:r>
            <a:r>
              <a:rPr lang="it-IT" sz="2400" dirty="0" err="1" smtClean="0">
                <a:solidFill>
                  <a:schemeClr val="bg1"/>
                </a:solidFill>
              </a:rPr>
              <a:t>IncomeGroup</a:t>
            </a:r>
            <a:r>
              <a:rPr lang="it-IT" sz="2400" dirty="0" smtClean="0">
                <a:solidFill>
                  <a:schemeClr val="bg1"/>
                </a:solidFill>
              </a:rPr>
              <a:t> </a:t>
            </a:r>
            <a:r>
              <a:rPr lang="it-IT" sz="2400" dirty="0" err="1" smtClean="0">
                <a:solidFill>
                  <a:schemeClr val="bg1"/>
                </a:solidFill>
              </a:rPr>
              <a:t>affect</a:t>
            </a:r>
            <a:r>
              <a:rPr lang="it-IT" sz="2400" dirty="0" smtClean="0">
                <a:solidFill>
                  <a:schemeClr val="bg1"/>
                </a:solidFill>
              </a:rPr>
              <a:t> </a:t>
            </a:r>
            <a:r>
              <a:rPr lang="it-IT" sz="2400" dirty="0" err="1" smtClean="0">
                <a:solidFill>
                  <a:schemeClr val="bg1"/>
                </a:solidFill>
              </a:rPr>
              <a:t>Growth</a:t>
            </a:r>
            <a:r>
              <a:rPr lang="it-IT" sz="2400" dirty="0" smtClean="0">
                <a:solidFill>
                  <a:schemeClr val="bg1"/>
                </a:solidFill>
              </a:rPr>
              <a:t>?</a:t>
            </a:r>
            <a:endParaRPr lang="it-IT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eonardo\Desktop\United-Glo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5373216"/>
            <a:ext cx="1254238" cy="1257003"/>
          </a:xfrm>
          <a:prstGeom prst="rect">
            <a:avLst/>
          </a:prstGeom>
          <a:noFill/>
        </p:spPr>
      </p:pic>
      <p:pic>
        <p:nvPicPr>
          <p:cNvPr id="5" name="Picture 2" descr="C:\Users\Leonardo\Desktop\Indicators.png"/>
          <p:cNvPicPr>
            <a:picLocks noChangeAspect="1" noChangeArrowheads="1"/>
          </p:cNvPicPr>
          <p:nvPr/>
        </p:nvPicPr>
        <p:blipFill>
          <a:blip r:embed="rId3" cstate="print"/>
          <a:srcRect r="426"/>
          <a:stretch>
            <a:fillRect/>
          </a:stretch>
        </p:blipFill>
        <p:spPr bwMode="auto">
          <a:xfrm>
            <a:off x="1619672" y="404664"/>
            <a:ext cx="5889690" cy="2367293"/>
          </a:xfrm>
          <a:prstGeom prst="rect">
            <a:avLst/>
          </a:prstGeom>
          <a:noFill/>
        </p:spPr>
      </p:pic>
      <p:pic>
        <p:nvPicPr>
          <p:cNvPr id="6" name="Picture 8" descr="Risultati immagini per fractal cub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3112" y="3861048"/>
            <a:ext cx="2659408" cy="2659408"/>
          </a:xfrm>
          <a:prstGeom prst="rect">
            <a:avLst/>
          </a:prstGeom>
          <a:noFill/>
        </p:spPr>
      </p:pic>
      <p:sp>
        <p:nvSpPr>
          <p:cNvPr id="16" name="CasellaDiTesto 15"/>
          <p:cNvSpPr txBox="1"/>
          <p:nvPr/>
        </p:nvSpPr>
        <p:spPr>
          <a:xfrm>
            <a:off x="3106216" y="5733256"/>
            <a:ext cx="951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err="1" smtClean="0"/>
              <a:t>years</a:t>
            </a:r>
            <a:endParaRPr lang="it-IT" sz="2800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482480" y="4797152"/>
            <a:ext cx="1609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err="1" smtClean="0"/>
              <a:t>indicators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4834408" y="5805264"/>
            <a:ext cx="1544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err="1" smtClean="0"/>
              <a:t>countries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5554488" y="3861048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600" dirty="0" smtClean="0">
                <a:solidFill>
                  <a:srgbClr val="FF0000"/>
                </a:solidFill>
              </a:rPr>
              <a:t>*</a:t>
            </a:r>
            <a:endParaRPr lang="it-IT" sz="6600" dirty="0">
              <a:solidFill>
                <a:srgbClr val="FF0000"/>
              </a:solidFill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251520" y="6453336"/>
            <a:ext cx="2000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 smtClean="0">
                <a:solidFill>
                  <a:srgbClr val="FF0000"/>
                </a:solidFill>
              </a:rPr>
              <a:t>*</a:t>
            </a:r>
            <a:r>
              <a:rPr lang="it-IT" sz="1600" dirty="0" err="1" smtClean="0"/>
              <a:t>much</a:t>
            </a:r>
            <a:r>
              <a:rPr lang="it-IT" sz="1600" dirty="0" smtClean="0"/>
              <a:t> more </a:t>
            </a:r>
            <a:r>
              <a:rPr lang="it-IT" sz="1600" dirty="0" err="1" smtClean="0"/>
              <a:t>irregular</a:t>
            </a:r>
            <a:endParaRPr lang="it-IT" sz="1600" dirty="0"/>
          </a:p>
        </p:txBody>
      </p:sp>
      <p:sp>
        <p:nvSpPr>
          <p:cNvPr id="22" name="Freccia bidirezionale verticale 21"/>
          <p:cNvSpPr/>
          <p:nvPr/>
        </p:nvSpPr>
        <p:spPr>
          <a:xfrm>
            <a:off x="4139952" y="2852936"/>
            <a:ext cx="792088" cy="1080120"/>
          </a:xfrm>
          <a:prstGeom prst="up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eonardo\Desktop\United-Glo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5373216"/>
            <a:ext cx="1254238" cy="1257003"/>
          </a:xfrm>
          <a:prstGeom prst="rect">
            <a:avLst/>
          </a:prstGeom>
          <a:noFill/>
        </p:spPr>
      </p:pic>
      <p:sp>
        <p:nvSpPr>
          <p:cNvPr id="12" name="CasellaDiTesto 11"/>
          <p:cNvSpPr txBox="1"/>
          <p:nvPr/>
        </p:nvSpPr>
        <p:spPr>
          <a:xfrm>
            <a:off x="3275856" y="404664"/>
            <a:ext cx="2592288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/>
              <a:t>1344 </a:t>
            </a:r>
            <a:r>
              <a:rPr lang="it-IT" sz="2800" dirty="0" err="1" smtClean="0"/>
              <a:t>indicators</a:t>
            </a:r>
            <a:endParaRPr lang="it-IT" sz="28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2060104" y="1493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2212504" y="1645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3635896" y="1826821"/>
            <a:ext cx="1872208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 smtClean="0"/>
              <a:t>select</a:t>
            </a:r>
            <a:r>
              <a:rPr lang="it-IT" sz="2800" dirty="0" smtClean="0"/>
              <a:t> the </a:t>
            </a:r>
            <a:r>
              <a:rPr lang="it-IT" sz="2800" dirty="0" err="1" smtClean="0"/>
              <a:t>fullest</a:t>
            </a:r>
            <a:r>
              <a:rPr lang="it-IT" sz="2800" dirty="0" smtClean="0"/>
              <a:t> </a:t>
            </a:r>
            <a:r>
              <a:rPr lang="it-IT" sz="2800" dirty="0" err="1" smtClean="0"/>
              <a:t>ones</a:t>
            </a:r>
            <a:endParaRPr lang="it-IT" sz="2800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755576" y="3194973"/>
            <a:ext cx="1872208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 smtClean="0"/>
              <a:t>arrange</a:t>
            </a:r>
            <a:r>
              <a:rPr lang="it-IT" sz="2800" dirty="0" smtClean="0"/>
              <a:t> </a:t>
            </a:r>
            <a:r>
              <a:rPr lang="it-IT" sz="2800" dirty="0" err="1" smtClean="0"/>
              <a:t>into</a:t>
            </a:r>
            <a:r>
              <a:rPr lang="it-IT" sz="2800" dirty="0" smtClean="0"/>
              <a:t> </a:t>
            </a:r>
            <a:r>
              <a:rPr lang="it-IT" sz="2800" dirty="0" err="1" smtClean="0"/>
              <a:t>topics</a:t>
            </a:r>
            <a:endParaRPr lang="it-IT" sz="2800" dirty="0" smtClean="0"/>
          </a:p>
        </p:txBody>
      </p:sp>
      <p:sp>
        <p:nvSpPr>
          <p:cNvPr id="28" name="CasellaDiTesto 27"/>
          <p:cNvSpPr txBox="1"/>
          <p:nvPr/>
        </p:nvSpPr>
        <p:spPr>
          <a:xfrm>
            <a:off x="6444208" y="3212976"/>
            <a:ext cx="1872208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 smtClean="0"/>
              <a:t>analyze</a:t>
            </a:r>
            <a:r>
              <a:rPr lang="it-IT" sz="2800" dirty="0" smtClean="0"/>
              <a:t> the </a:t>
            </a:r>
            <a:r>
              <a:rPr lang="it-IT" sz="2800" dirty="0" err="1" smtClean="0"/>
              <a:t>main</a:t>
            </a:r>
            <a:r>
              <a:rPr lang="it-IT" sz="2800" dirty="0" smtClean="0"/>
              <a:t> </a:t>
            </a:r>
            <a:r>
              <a:rPr lang="it-IT" sz="2800" dirty="0" err="1" smtClean="0"/>
              <a:t>ones</a:t>
            </a:r>
            <a:endParaRPr lang="it-IT" sz="2800" dirty="0" smtClean="0"/>
          </a:p>
        </p:txBody>
      </p:sp>
      <p:sp>
        <p:nvSpPr>
          <p:cNvPr id="31" name="CasellaDiTesto 30"/>
          <p:cNvSpPr txBox="1"/>
          <p:nvPr/>
        </p:nvSpPr>
        <p:spPr>
          <a:xfrm>
            <a:off x="4788024" y="5157192"/>
            <a:ext cx="1872208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 err="1" smtClean="0"/>
              <a:t>Inference</a:t>
            </a:r>
            <a:endParaRPr lang="it-IT" sz="3200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2411760" y="5157192"/>
            <a:ext cx="1872208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/>
              <a:t>PCA</a:t>
            </a:r>
            <a:endParaRPr lang="it-IT" sz="3200" dirty="0"/>
          </a:p>
        </p:txBody>
      </p:sp>
      <p:sp>
        <p:nvSpPr>
          <p:cNvPr id="33" name="Freccia in giù 32"/>
          <p:cNvSpPr/>
          <p:nvPr/>
        </p:nvSpPr>
        <p:spPr>
          <a:xfrm>
            <a:off x="4067944" y="1052736"/>
            <a:ext cx="1008112" cy="648072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Freccia in giù 33"/>
          <p:cNvSpPr/>
          <p:nvPr/>
        </p:nvSpPr>
        <p:spPr>
          <a:xfrm>
            <a:off x="5508104" y="2564904"/>
            <a:ext cx="1008112" cy="648072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Freccia in giù 34"/>
          <p:cNvSpPr/>
          <p:nvPr/>
        </p:nvSpPr>
        <p:spPr>
          <a:xfrm>
            <a:off x="2627784" y="2564904"/>
            <a:ext cx="1008112" cy="648072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186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Freccia in giù 35"/>
          <p:cNvSpPr/>
          <p:nvPr/>
        </p:nvSpPr>
        <p:spPr>
          <a:xfrm>
            <a:off x="5724128" y="4293096"/>
            <a:ext cx="1008112" cy="648072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20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Freccia in giù 36"/>
          <p:cNvSpPr/>
          <p:nvPr/>
        </p:nvSpPr>
        <p:spPr>
          <a:xfrm>
            <a:off x="2339752" y="4293096"/>
            <a:ext cx="1008112" cy="648072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eonardo\Desktop\United-Glo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5373216"/>
            <a:ext cx="1254238" cy="1257003"/>
          </a:xfrm>
          <a:prstGeom prst="rect">
            <a:avLst/>
          </a:prstGeom>
          <a:noFill/>
        </p:spPr>
      </p:pic>
      <p:sp>
        <p:nvSpPr>
          <p:cNvPr id="13" name="CasellaDiTesto 12"/>
          <p:cNvSpPr txBox="1"/>
          <p:nvPr/>
        </p:nvSpPr>
        <p:spPr>
          <a:xfrm>
            <a:off x="2060104" y="1493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2212504" y="1645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3003838" y="1700808"/>
            <a:ext cx="308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Ease</a:t>
            </a:r>
            <a:r>
              <a:rPr lang="it-IT" sz="2400" dirty="0" smtClean="0"/>
              <a:t> </a:t>
            </a:r>
            <a:r>
              <a:rPr lang="it-IT" sz="2400" dirty="0" err="1" smtClean="0"/>
              <a:t>to</a:t>
            </a:r>
            <a:r>
              <a:rPr lang="it-IT" sz="2400" dirty="0" smtClean="0"/>
              <a:t> start a business</a:t>
            </a:r>
            <a:endParaRPr lang="it-IT" sz="2400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2051720" y="4005064"/>
            <a:ext cx="1686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Productivity</a:t>
            </a:r>
            <a:endParaRPr lang="it-IT" sz="2400" dirty="0" smtClean="0"/>
          </a:p>
        </p:txBody>
      </p:sp>
      <p:sp>
        <p:nvSpPr>
          <p:cNvPr id="18" name="CasellaDiTesto 17"/>
          <p:cNvSpPr txBox="1"/>
          <p:nvPr/>
        </p:nvSpPr>
        <p:spPr>
          <a:xfrm>
            <a:off x="899592" y="3183359"/>
            <a:ext cx="2388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Natural</a:t>
            </a:r>
            <a:r>
              <a:rPr lang="it-IT" sz="2400" dirty="0" smtClean="0"/>
              <a:t> </a:t>
            </a:r>
            <a:r>
              <a:rPr lang="it-IT" sz="2400" dirty="0" err="1" smtClean="0"/>
              <a:t>resources</a:t>
            </a:r>
            <a:endParaRPr lang="it-IT" sz="2400" dirty="0" smtClean="0"/>
          </a:p>
        </p:txBody>
      </p:sp>
      <p:sp>
        <p:nvSpPr>
          <p:cNvPr id="19" name="CasellaDiTesto 18"/>
          <p:cNvSpPr txBox="1"/>
          <p:nvPr/>
        </p:nvSpPr>
        <p:spPr>
          <a:xfrm>
            <a:off x="5580112" y="2329716"/>
            <a:ext cx="2679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Economic</a:t>
            </a:r>
            <a:r>
              <a:rPr lang="it-IT" sz="2400" dirty="0" smtClean="0"/>
              <a:t> </a:t>
            </a:r>
            <a:r>
              <a:rPr lang="it-IT" sz="2400" dirty="0" err="1" smtClean="0"/>
              <a:t>indicators</a:t>
            </a:r>
            <a:endParaRPr lang="it-IT" sz="2400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5436096" y="4005064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smtClean="0">
                <a:solidFill>
                  <a:srgbClr val="FF0000"/>
                </a:solidFill>
              </a:rPr>
              <a:t>*</a:t>
            </a:r>
            <a:endParaRPr lang="it-IT" sz="4000" dirty="0">
              <a:solidFill>
                <a:srgbClr val="FF0000"/>
              </a:solidFill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5724128" y="3183359"/>
            <a:ext cx="2629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Telecommunication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1923053" y="2319263"/>
            <a:ext cx="1568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Agriculture</a:t>
            </a:r>
            <a:endParaRPr lang="it-IT" sz="2400" dirty="0" smtClean="0"/>
          </a:p>
        </p:txBody>
      </p:sp>
      <p:sp>
        <p:nvSpPr>
          <p:cNvPr id="23" name="Ovale 22"/>
          <p:cNvSpPr/>
          <p:nvPr/>
        </p:nvSpPr>
        <p:spPr>
          <a:xfrm>
            <a:off x="3635896" y="2492896"/>
            <a:ext cx="1872208" cy="1800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it-IT" sz="3600" dirty="0" err="1" smtClean="0"/>
              <a:t>Topics</a:t>
            </a:r>
            <a:endParaRPr lang="it-IT" sz="3600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4123422" y="4509120"/>
            <a:ext cx="880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Trade</a:t>
            </a:r>
            <a:endParaRPr lang="it-IT" sz="2400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251520" y="6309320"/>
            <a:ext cx="233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rgbClr val="FF0000"/>
                </a:solidFill>
              </a:rPr>
              <a:t>* </a:t>
            </a:r>
            <a:r>
              <a:rPr lang="it-IT" dirty="0" err="1" smtClean="0"/>
              <a:t>others</a:t>
            </a:r>
            <a:r>
              <a:rPr lang="it-IT" dirty="0" smtClean="0"/>
              <a:t> </a:t>
            </a:r>
            <a:r>
              <a:rPr lang="it-IT" dirty="0" err="1" smtClean="0"/>
              <a:t>may</a:t>
            </a:r>
            <a:r>
              <a:rPr lang="it-IT" dirty="0" smtClean="0"/>
              <a:t>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added</a:t>
            </a:r>
            <a:endParaRPr lang="it-IT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eonardo\Desktop\United-Glo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5373216"/>
            <a:ext cx="1254238" cy="1257003"/>
          </a:xfrm>
          <a:prstGeom prst="rect">
            <a:avLst/>
          </a:prstGeom>
          <a:noFill/>
        </p:spPr>
      </p:pic>
      <p:sp>
        <p:nvSpPr>
          <p:cNvPr id="13" name="CasellaDiTesto 12"/>
          <p:cNvSpPr txBox="1"/>
          <p:nvPr/>
        </p:nvSpPr>
        <p:spPr>
          <a:xfrm>
            <a:off x="2060104" y="1493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2212504" y="1645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2411760" y="1268760"/>
            <a:ext cx="2359941" cy="95410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it-IT" sz="2800" dirty="0" err="1" smtClean="0"/>
              <a:t>dimensionality</a:t>
            </a:r>
            <a:endParaRPr lang="it-IT" sz="2800" dirty="0" smtClean="0"/>
          </a:p>
          <a:p>
            <a:pPr algn="ctr"/>
            <a:r>
              <a:rPr lang="it-IT" sz="2800" dirty="0" err="1" smtClean="0"/>
              <a:t>reduction</a:t>
            </a:r>
            <a:endParaRPr lang="it-IT" sz="28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203848" y="2852936"/>
            <a:ext cx="2825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2D </a:t>
            </a:r>
            <a:r>
              <a:rPr lang="it-IT" sz="2800" dirty="0" err="1" smtClean="0"/>
              <a:t>representation</a:t>
            </a:r>
            <a:endParaRPr lang="it-IT" sz="28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411760" y="3933056"/>
            <a:ext cx="3277565" cy="95410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it-IT" sz="2800" dirty="0" err="1" smtClean="0"/>
              <a:t>identification</a:t>
            </a:r>
            <a:r>
              <a:rPr lang="it-IT" sz="2800" dirty="0" smtClean="0"/>
              <a:t> </a:t>
            </a:r>
            <a:r>
              <a:rPr lang="it-IT" sz="2800" dirty="0" err="1" smtClean="0"/>
              <a:t>of</a:t>
            </a:r>
            <a:endParaRPr lang="it-IT" sz="2800" dirty="0" smtClean="0"/>
          </a:p>
          <a:p>
            <a:pPr algn="ctr"/>
            <a:r>
              <a:rPr lang="it-IT" sz="2800" dirty="0" err="1" smtClean="0"/>
              <a:t>particular</a:t>
            </a:r>
            <a:r>
              <a:rPr lang="it-IT" sz="2800" dirty="0" smtClean="0"/>
              <a:t> </a:t>
            </a:r>
            <a:r>
              <a:rPr lang="it-IT" sz="2800" dirty="0" err="1" smtClean="0"/>
              <a:t>behaviours</a:t>
            </a:r>
            <a:endParaRPr lang="it-IT" sz="2800" dirty="0"/>
          </a:p>
        </p:txBody>
      </p:sp>
      <p:sp>
        <p:nvSpPr>
          <p:cNvPr id="11" name="Ovale 10"/>
          <p:cNvSpPr/>
          <p:nvPr/>
        </p:nvSpPr>
        <p:spPr>
          <a:xfrm>
            <a:off x="971600" y="2276872"/>
            <a:ext cx="1872208" cy="1800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it-IT" sz="5400" dirty="0" smtClean="0"/>
              <a:t>PCA</a:t>
            </a:r>
            <a:endParaRPr lang="it-IT" sz="5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eonardo\Desktop\United-Glo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5373216"/>
            <a:ext cx="1254238" cy="1257003"/>
          </a:xfrm>
          <a:prstGeom prst="rect">
            <a:avLst/>
          </a:prstGeom>
          <a:noFill/>
        </p:spPr>
      </p:pic>
      <p:sp>
        <p:nvSpPr>
          <p:cNvPr id="13" name="CasellaDiTesto 12"/>
          <p:cNvSpPr txBox="1"/>
          <p:nvPr/>
        </p:nvSpPr>
        <p:spPr>
          <a:xfrm>
            <a:off x="2060104" y="1493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2212504" y="1645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5362" name="Picture 2" descr="Risultati immagini per cub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3346375" y="679664"/>
            <a:ext cx="3767138" cy="4876800"/>
          </a:xfrm>
          <a:prstGeom prst="rect">
            <a:avLst/>
          </a:prstGeom>
          <a:noFill/>
        </p:spPr>
      </p:pic>
      <p:sp>
        <p:nvSpPr>
          <p:cNvPr id="6" name="CasellaDiTesto 5"/>
          <p:cNvSpPr txBox="1"/>
          <p:nvPr/>
        </p:nvSpPr>
        <p:spPr>
          <a:xfrm>
            <a:off x="199256" y="2406367"/>
            <a:ext cx="33501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 smtClean="0"/>
              <a:t>Population growth</a:t>
            </a:r>
          </a:p>
          <a:p>
            <a:pPr algn="r">
              <a:spcAft>
                <a:spcPts val="600"/>
              </a:spcAft>
            </a:pPr>
            <a:r>
              <a:rPr lang="en-US" sz="2400" dirty="0" smtClean="0"/>
              <a:t>Fixed telephone subs</a:t>
            </a:r>
          </a:p>
          <a:p>
            <a:pPr algn="r">
              <a:spcAft>
                <a:spcPts val="600"/>
              </a:spcAft>
            </a:pPr>
            <a:r>
              <a:rPr lang="en-US" sz="2400" dirty="0" smtClean="0"/>
              <a:t>Mobile cellular subs</a:t>
            </a:r>
          </a:p>
          <a:p>
            <a:pPr algn="r">
              <a:spcAft>
                <a:spcPts val="600"/>
              </a:spcAft>
            </a:pPr>
            <a:r>
              <a:rPr lang="en-US" sz="2400" dirty="0" smtClean="0"/>
              <a:t>Urban population growth</a:t>
            </a:r>
          </a:p>
          <a:p>
            <a:pPr algn="r">
              <a:spcAft>
                <a:spcPts val="600"/>
              </a:spcAft>
            </a:pPr>
            <a:r>
              <a:rPr lang="en-US" sz="2400" dirty="0" smtClean="0"/>
              <a:t>Internet users</a:t>
            </a:r>
            <a:endParaRPr lang="it-IT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067944" y="4114815"/>
            <a:ext cx="1402948" cy="2554545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 algn="r"/>
            <a:r>
              <a:rPr lang="it-IT" sz="2400" dirty="0" smtClean="0"/>
              <a:t>Albania</a:t>
            </a:r>
          </a:p>
          <a:p>
            <a:pPr algn="r"/>
            <a:r>
              <a:rPr lang="it-IT" sz="2400" dirty="0" smtClean="0"/>
              <a:t>Argentina</a:t>
            </a:r>
          </a:p>
          <a:p>
            <a:pPr algn="r"/>
            <a:endParaRPr lang="it-IT" sz="1000" dirty="0" smtClean="0"/>
          </a:p>
          <a:p>
            <a:pPr algn="r"/>
            <a:r>
              <a:rPr lang="it-IT" sz="2400" dirty="0" smtClean="0"/>
              <a:t> : </a:t>
            </a:r>
          </a:p>
          <a:p>
            <a:pPr algn="r"/>
            <a:r>
              <a:rPr lang="it-IT" sz="2400" dirty="0" smtClean="0"/>
              <a:t> : </a:t>
            </a:r>
          </a:p>
          <a:p>
            <a:pPr algn="r"/>
            <a:endParaRPr lang="it-IT" sz="2400" dirty="0" smtClean="0"/>
          </a:p>
          <a:p>
            <a:pPr algn="r"/>
            <a:r>
              <a:rPr lang="it-IT" sz="2400" dirty="0" smtClean="0"/>
              <a:t>USA</a:t>
            </a:r>
            <a:endParaRPr lang="it-IT" sz="24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228184" y="3881948"/>
            <a:ext cx="806631" cy="1384995"/>
          </a:xfrm>
          <a:prstGeom prst="rect">
            <a:avLst/>
          </a:prstGeom>
          <a:noFill/>
          <a:scene3d>
            <a:camera prst="orthographicFront">
              <a:rot lat="0" lon="0" rev="189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it-IT" sz="2400" dirty="0" smtClean="0"/>
              <a:t>2010</a:t>
            </a:r>
          </a:p>
          <a:p>
            <a:endParaRPr lang="it-IT" sz="2400" dirty="0" smtClean="0"/>
          </a:p>
          <a:p>
            <a:endParaRPr lang="it-IT" sz="1000" dirty="0" smtClean="0"/>
          </a:p>
          <a:p>
            <a:r>
              <a:rPr lang="it-IT" sz="2400" dirty="0" smtClean="0"/>
              <a:t>2000</a:t>
            </a:r>
            <a:endParaRPr lang="it-IT" sz="24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51520" y="476672"/>
            <a:ext cx="5328592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800" dirty="0" err="1" smtClean="0">
                <a:solidFill>
                  <a:schemeClr val="bg1"/>
                </a:solidFill>
              </a:rPr>
              <a:t>Telecommunications</a:t>
            </a:r>
            <a:endParaRPr lang="it-IT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Leonardo\Desktop\POLIMI\ATTUALI\Stat App\Progetto\StatApp_test_loc\bip20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246856"/>
            <a:ext cx="5342384" cy="5342384"/>
          </a:xfrm>
          <a:prstGeom prst="rect">
            <a:avLst/>
          </a:prstGeom>
          <a:noFill/>
        </p:spPr>
      </p:pic>
      <p:pic>
        <p:nvPicPr>
          <p:cNvPr id="4" name="Picture 2" descr="C:\Users\Leonardo\Desktop\United-Glob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5373216"/>
            <a:ext cx="1254238" cy="1257003"/>
          </a:xfrm>
          <a:prstGeom prst="rect">
            <a:avLst/>
          </a:prstGeom>
          <a:noFill/>
        </p:spPr>
      </p:pic>
      <p:sp>
        <p:nvSpPr>
          <p:cNvPr id="13" name="CasellaDiTesto 12"/>
          <p:cNvSpPr txBox="1"/>
          <p:nvPr/>
        </p:nvSpPr>
        <p:spPr>
          <a:xfrm>
            <a:off x="2060104" y="1493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2212504" y="1645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51520" y="476672"/>
            <a:ext cx="3456384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800" dirty="0" smtClean="0">
                <a:solidFill>
                  <a:schemeClr val="bg1"/>
                </a:solidFill>
              </a:rPr>
              <a:t>PCA </a:t>
            </a:r>
            <a:r>
              <a:rPr lang="it-IT" sz="4800" dirty="0" err="1" smtClean="0">
                <a:solidFill>
                  <a:schemeClr val="bg1"/>
                </a:solidFill>
              </a:rPr>
              <a:t>for</a:t>
            </a:r>
            <a:r>
              <a:rPr lang="it-IT" sz="4800" dirty="0" smtClean="0">
                <a:solidFill>
                  <a:schemeClr val="bg1"/>
                </a:solidFill>
              </a:rPr>
              <a:t> 2010</a:t>
            </a:r>
            <a:endParaRPr lang="it-IT" sz="4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Leonardo\Desktop\POLIMI\ATTUALI\Stat App\Progetto\StatApp_test_loc\bar201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96" y="1412776"/>
            <a:ext cx="3960440" cy="28288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Leonardo\Desktop\POLIMI\ATTUALI\Stat App\Progetto\StatApp_test_loc\bip2000-5-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736"/>
            <a:ext cx="9144000" cy="4572000"/>
          </a:xfrm>
          <a:prstGeom prst="rect">
            <a:avLst/>
          </a:prstGeom>
          <a:noFill/>
        </p:spPr>
      </p:pic>
      <p:pic>
        <p:nvPicPr>
          <p:cNvPr id="4" name="Picture 2" descr="C:\Users\Leonardo\Desktop\United-Glob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5373216"/>
            <a:ext cx="1254238" cy="1257003"/>
          </a:xfrm>
          <a:prstGeom prst="rect">
            <a:avLst/>
          </a:prstGeom>
          <a:noFill/>
        </p:spPr>
      </p:pic>
      <p:sp>
        <p:nvSpPr>
          <p:cNvPr id="13" name="CasellaDiTesto 12"/>
          <p:cNvSpPr txBox="1"/>
          <p:nvPr/>
        </p:nvSpPr>
        <p:spPr>
          <a:xfrm>
            <a:off x="2060104" y="1493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2212504" y="1645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51520" y="476672"/>
            <a:ext cx="7488832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800" dirty="0" err="1" smtClean="0">
                <a:solidFill>
                  <a:schemeClr val="bg1"/>
                </a:solidFill>
              </a:rPr>
              <a:t>Comparing</a:t>
            </a:r>
            <a:r>
              <a:rPr lang="it-IT" sz="4800" dirty="0" smtClean="0">
                <a:solidFill>
                  <a:schemeClr val="bg1"/>
                </a:solidFill>
              </a:rPr>
              <a:t> </a:t>
            </a:r>
            <a:r>
              <a:rPr lang="it-IT" sz="4800" dirty="0" err="1" smtClean="0">
                <a:solidFill>
                  <a:schemeClr val="bg1"/>
                </a:solidFill>
              </a:rPr>
              <a:t>results</a:t>
            </a:r>
            <a:r>
              <a:rPr lang="it-IT" sz="4800" dirty="0" smtClean="0">
                <a:solidFill>
                  <a:schemeClr val="bg1"/>
                </a:solidFill>
              </a:rPr>
              <a:t> 2000-2010</a:t>
            </a:r>
            <a:endParaRPr lang="it-IT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eonardo\Desktop\United-Glo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5373216"/>
            <a:ext cx="1254238" cy="1257003"/>
          </a:xfrm>
          <a:prstGeom prst="rect">
            <a:avLst/>
          </a:prstGeom>
          <a:noFill/>
        </p:spPr>
      </p:pic>
      <p:sp>
        <p:nvSpPr>
          <p:cNvPr id="13" name="CasellaDiTesto 12"/>
          <p:cNvSpPr txBox="1"/>
          <p:nvPr/>
        </p:nvSpPr>
        <p:spPr>
          <a:xfrm>
            <a:off x="2060104" y="1493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2212504" y="1645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769382" y="1484784"/>
            <a:ext cx="1226554" cy="52322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it-IT" sz="2800" dirty="0" err="1" smtClean="0"/>
              <a:t>growth</a:t>
            </a:r>
            <a:endParaRPr lang="it-IT" sz="2800" dirty="0" smtClean="0"/>
          </a:p>
        </p:txBody>
      </p:sp>
      <p:sp>
        <p:nvSpPr>
          <p:cNvPr id="6" name="CasellaDiTesto 5"/>
          <p:cNvSpPr txBox="1"/>
          <p:nvPr/>
        </p:nvSpPr>
        <p:spPr>
          <a:xfrm>
            <a:off x="3203848" y="2546901"/>
            <a:ext cx="23326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growth during</a:t>
            </a:r>
          </a:p>
          <a:p>
            <a:pPr algn="ctr"/>
            <a:r>
              <a:rPr lang="en-US" sz="2800" dirty="0" smtClean="0"/>
              <a:t>the 2008 crisis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2572620" y="4005064"/>
            <a:ext cx="2863476" cy="95410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growth </a:t>
            </a:r>
            <a:r>
              <a:rPr lang="en-US" sz="2800" dirty="0" err="1" smtClean="0"/>
              <a:t>vs</a:t>
            </a:r>
            <a:r>
              <a:rPr lang="en-US" sz="2800" dirty="0" smtClean="0"/>
              <a:t> Income,</a:t>
            </a:r>
          </a:p>
          <a:p>
            <a:pPr algn="ctr"/>
            <a:r>
              <a:rPr lang="en-US" sz="2800" dirty="0" smtClean="0"/>
              <a:t>Region, and Year</a:t>
            </a:r>
            <a:endParaRPr lang="it-IT" sz="2800" dirty="0"/>
          </a:p>
        </p:txBody>
      </p:sp>
      <p:sp>
        <p:nvSpPr>
          <p:cNvPr id="8" name="Ovale 7"/>
          <p:cNvSpPr>
            <a:spLocks noChangeAspect="1"/>
          </p:cNvSpPr>
          <p:nvPr/>
        </p:nvSpPr>
        <p:spPr>
          <a:xfrm>
            <a:off x="971603" y="2094692"/>
            <a:ext cx="1911899" cy="18383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it-IT" sz="2400" dirty="0" err="1" smtClean="0"/>
              <a:t>inference</a:t>
            </a:r>
            <a:endParaRPr lang="it-IT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208</Words>
  <Application>Microsoft Office PowerPoint</Application>
  <PresentationFormat>Presentazione su schermo (4:3)</PresentationFormat>
  <Paragraphs>83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18" baseType="lpstr">
      <vt:lpstr>Tema di Office</vt:lpstr>
      <vt:lpstr>World Development Indicators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Leonardo</dc:creator>
  <cp:lastModifiedBy>Leonardo</cp:lastModifiedBy>
  <cp:revision>45</cp:revision>
  <dcterms:created xsi:type="dcterms:W3CDTF">2017-05-26T17:37:05Z</dcterms:created>
  <dcterms:modified xsi:type="dcterms:W3CDTF">2017-05-29T08:40:39Z</dcterms:modified>
</cp:coreProperties>
</file>