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2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B569A-0D9F-E343-9FF9-919F5CE9D15F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03B5-C1F9-0649-BAC1-B62C028463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59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7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6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9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6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7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27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5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5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1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1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0DC3-54BA-614A-9270-7E7F322F0ECE}" type="datetimeFigureOut">
              <a:rPr lang="it-IT" smtClean="0"/>
              <a:t>10/07/17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5016-93D6-1848-A7C3-699844F01C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99856" y="419406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1344 </a:t>
            </a:r>
            <a:r>
              <a:rPr lang="it-IT" sz="2800" dirty="0" err="1"/>
              <a:t>indicators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159896" y="172808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Filtering</a:t>
            </a:r>
            <a:endParaRPr lang="it-IT" sz="28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5159896" y="438652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smtClean="0"/>
              <a:t>PCA</a:t>
            </a:r>
            <a:endParaRPr lang="it-IT" sz="28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5159896" y="5709330"/>
            <a:ext cx="1872208" cy="58477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smtClean="0"/>
              <a:t>Clustering</a:t>
            </a:r>
            <a:endParaRPr lang="it-IT" sz="3200" dirty="0"/>
          </a:p>
        </p:txBody>
      </p:sp>
      <p:sp>
        <p:nvSpPr>
          <p:cNvPr id="33" name="Freccia in giù 32"/>
          <p:cNvSpPr/>
          <p:nvPr/>
        </p:nvSpPr>
        <p:spPr>
          <a:xfrm>
            <a:off x="5591944" y="1069243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827340" y="404664"/>
            <a:ext cx="26195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rgbClr val="FF0000"/>
                </a:solidFill>
              </a:rPr>
              <a:t>Steps</a:t>
            </a:r>
            <a:r>
              <a:rPr lang="it-IT" sz="4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4800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it-IT" sz="4800" dirty="0" err="1" smtClean="0">
                <a:solidFill>
                  <a:srgbClr val="FF0000"/>
                </a:solidFill>
              </a:rPr>
              <a:t>clustering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159896" y="304275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smtClean="0"/>
              <a:t>Topics</a:t>
            </a:r>
            <a:endParaRPr lang="it-IT" sz="2800" dirty="0"/>
          </a:p>
        </p:txBody>
      </p:sp>
      <p:sp>
        <p:nvSpPr>
          <p:cNvPr id="23" name="Freccia in giù 32"/>
          <p:cNvSpPr/>
          <p:nvPr/>
        </p:nvSpPr>
        <p:spPr>
          <a:xfrm>
            <a:off x="5591944" y="5040653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in giù 32"/>
          <p:cNvSpPr/>
          <p:nvPr/>
        </p:nvSpPr>
        <p:spPr>
          <a:xfrm>
            <a:off x="5591944" y="3707366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in giù 32"/>
          <p:cNvSpPr/>
          <p:nvPr/>
        </p:nvSpPr>
        <p:spPr>
          <a:xfrm>
            <a:off x="5591944" y="2378146"/>
            <a:ext cx="1008112" cy="5377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825625"/>
            <a:ext cx="5386388" cy="4351338"/>
          </a:xfrm>
        </p:spPr>
      </p:pic>
      <p:sp>
        <p:nvSpPr>
          <p:cNvPr id="6" name="CasellaDiTesto 5"/>
          <p:cNvSpPr txBox="1"/>
          <p:nvPr/>
        </p:nvSpPr>
        <p:spPr>
          <a:xfrm>
            <a:off x="354330" y="548640"/>
            <a:ext cx="3682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 smtClean="0">
                <a:solidFill>
                  <a:srgbClr val="FF0000"/>
                </a:solidFill>
              </a:rPr>
              <a:t>No </a:t>
            </a:r>
            <a:r>
              <a:rPr lang="it-IT" sz="4400" dirty="0" err="1">
                <a:solidFill>
                  <a:srgbClr val="FF0000"/>
                </a:solidFill>
              </a:rPr>
              <a:t>H</a:t>
            </a:r>
            <a:r>
              <a:rPr lang="it-IT" sz="4400" dirty="0" err="1" smtClean="0">
                <a:solidFill>
                  <a:srgbClr val="FF0000"/>
                </a:solidFill>
              </a:rPr>
              <a:t>ierarchical</a:t>
            </a:r>
            <a:endParaRPr lang="it-IT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368804" y="1125664"/>
            <a:ext cx="1353769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Stability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921659" y="2210694"/>
            <a:ext cx="22706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/>
              <a:t>k</a:t>
            </a:r>
            <a:r>
              <a:rPr lang="it-IT" sz="2800" dirty="0" smtClean="0"/>
              <a:t> </a:t>
            </a:r>
            <a:r>
              <a:rPr lang="it-IT" sz="2800" dirty="0" err="1" smtClean="0"/>
              <a:t>found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err="1" smtClean="0"/>
              <a:t>quantitatively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smtClean="0"/>
              <a:t>&amp; </a:t>
            </a:r>
          </a:p>
          <a:p>
            <a:pPr algn="ctr"/>
            <a:r>
              <a:rPr lang="it-IT" sz="2800" dirty="0" err="1" smtClean="0"/>
              <a:t>qualitatively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368804" y="4584790"/>
            <a:ext cx="185865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Real </a:t>
            </a:r>
            <a:r>
              <a:rPr lang="it-IT" sz="2800" dirty="0" err="1" smtClean="0"/>
              <a:t>results</a:t>
            </a:r>
            <a:endParaRPr lang="it-IT" sz="2800" dirty="0"/>
          </a:p>
        </p:txBody>
      </p:sp>
      <p:sp>
        <p:nvSpPr>
          <p:cNvPr id="11" name="Ovale 10"/>
          <p:cNvSpPr/>
          <p:nvPr/>
        </p:nvSpPr>
        <p:spPr>
          <a:xfrm>
            <a:off x="3921236" y="1910494"/>
            <a:ext cx="2447568" cy="24162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it-IT" sz="4400" dirty="0" smtClean="0"/>
              <a:t>K </a:t>
            </a:r>
            <a:r>
              <a:rPr lang="it-IT" sz="4400" dirty="0" err="1"/>
              <a:t>M</a:t>
            </a:r>
            <a:r>
              <a:rPr lang="it-IT" sz="4400" dirty="0" err="1" smtClean="0"/>
              <a:t>eans</a:t>
            </a:r>
            <a:endParaRPr lang="it-IT" sz="44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530341" y="224721"/>
            <a:ext cx="408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FF0000"/>
                </a:solidFill>
              </a:rPr>
              <a:t>Clustering</a:t>
            </a:r>
            <a:endParaRPr lang="it-I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04" y="325627"/>
            <a:ext cx="6034755" cy="1243793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" y="1926301"/>
            <a:ext cx="4985622" cy="1146922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8649"/>
            <a:ext cx="5557520" cy="1316217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63" y="5832597"/>
            <a:ext cx="6256580" cy="744538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72" y="4117032"/>
            <a:ext cx="6448839" cy="134980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04" y="1590176"/>
            <a:ext cx="5906326" cy="2296023"/>
          </a:xfrm>
          <a:prstGeom prst="rect">
            <a:avLst/>
          </a:prstGeom>
        </p:spPr>
      </p:pic>
      <p:sp>
        <p:nvSpPr>
          <p:cNvPr id="26" name="CasellaDiTesto 25"/>
          <p:cNvSpPr txBox="1"/>
          <p:nvPr/>
        </p:nvSpPr>
        <p:spPr>
          <a:xfrm>
            <a:off x="536459" y="144340"/>
            <a:ext cx="40322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</a:rPr>
              <a:t>F</a:t>
            </a:r>
            <a:r>
              <a:rPr lang="it-IT" sz="4400" dirty="0" smtClean="0">
                <a:solidFill>
                  <a:srgbClr val="FF0000"/>
                </a:solidFill>
              </a:rPr>
              <a:t>rom </a:t>
            </a:r>
          </a:p>
          <a:p>
            <a:pPr algn="ctr"/>
            <a:r>
              <a:rPr lang="it-IT" sz="4400" dirty="0" smtClean="0">
                <a:solidFill>
                  <a:srgbClr val="FF0000"/>
                </a:solidFill>
              </a:rPr>
              <a:t>“The </a:t>
            </a:r>
            <a:r>
              <a:rPr lang="it-IT" sz="4400" dirty="0" err="1" smtClean="0">
                <a:solidFill>
                  <a:srgbClr val="FF0000"/>
                </a:solidFill>
              </a:rPr>
              <a:t>Economist</a:t>
            </a:r>
            <a:r>
              <a:rPr lang="it-IT" sz="4400" dirty="0" smtClean="0">
                <a:solidFill>
                  <a:srgbClr val="FF0000"/>
                </a:solidFill>
              </a:rPr>
              <a:t>”</a:t>
            </a:r>
            <a:endParaRPr lang="it-IT" sz="4400" dirty="0">
              <a:solidFill>
                <a:srgbClr val="FF0000"/>
              </a:solidFill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" y="3551021"/>
            <a:ext cx="5517372" cy="677572"/>
          </a:xfrm>
          <a:prstGeom prst="rect">
            <a:avLst/>
          </a:prstGeom>
        </p:spPr>
      </p:pic>
      <p:sp>
        <p:nvSpPr>
          <p:cNvPr id="28" name="CasellaDiTesto 27"/>
          <p:cNvSpPr txBox="1"/>
          <p:nvPr/>
        </p:nvSpPr>
        <p:spPr>
          <a:xfrm>
            <a:off x="64973" y="1827363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“</a:t>
            </a:r>
            <a:endParaRPr lang="it-IT" sz="2400" b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0635" y="3434492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“</a:t>
            </a:r>
            <a:endParaRPr lang="it-IT" sz="2400" b="1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615430" y="4035537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“</a:t>
            </a:r>
            <a:endParaRPr lang="it-IT" sz="2400" b="1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5518321" y="23325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“</a:t>
            </a:r>
            <a:endParaRPr lang="it-IT" sz="2400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93750" y="477212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“</a:t>
            </a:r>
            <a:endParaRPr lang="it-IT" sz="2400" b="1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5747946" y="5780883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“</a:t>
            </a:r>
            <a:endParaRPr lang="it-IT" sz="24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675440" y="2604825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”</a:t>
            </a:r>
            <a:endParaRPr lang="it-IT" sz="2400" b="1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5374356" y="3774681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”</a:t>
            </a:r>
            <a:endParaRPr lang="it-IT" sz="2400" b="1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883890" y="5800353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”</a:t>
            </a:r>
            <a:endParaRPr lang="it-IT" sz="2400" b="1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1496087" y="5042864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”</a:t>
            </a:r>
            <a:endParaRPr lang="it-IT" sz="2400" b="1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1453223" y="6173293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”</a:t>
            </a:r>
            <a:endParaRPr lang="it-IT" sz="2400" b="1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0230643" y="112851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”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52933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4788426" y="530394"/>
            <a:ext cx="259228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No </a:t>
            </a:r>
            <a:r>
              <a:rPr lang="it-IT" sz="2800" dirty="0" err="1"/>
              <a:t>G</a:t>
            </a:r>
            <a:r>
              <a:rPr lang="it-IT" sz="2800" dirty="0" err="1" smtClean="0"/>
              <a:t>aussianity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244542" y="2517133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FDA</a:t>
            </a:r>
            <a:endParaRPr lang="it-IT" sz="2800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947255" y="2519666"/>
            <a:ext cx="187220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KNN</a:t>
            </a:r>
            <a:endParaRPr lang="it-IT" sz="28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788426" y="4655873"/>
            <a:ext cx="1872208" cy="58477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Prediction</a:t>
            </a:r>
            <a:endParaRPr lang="it-IT" sz="32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72334" y="4655874"/>
            <a:ext cx="2336576" cy="156966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Centroids</a:t>
            </a:r>
            <a:endParaRPr lang="it-IT" sz="3200" dirty="0" smtClean="0"/>
          </a:p>
          <a:p>
            <a:pPr algn="ctr"/>
            <a:r>
              <a:rPr lang="it-IT" sz="3200" dirty="0" smtClean="0"/>
              <a:t>&amp;</a:t>
            </a:r>
          </a:p>
          <a:p>
            <a:pPr algn="ctr"/>
            <a:r>
              <a:rPr lang="it-IT" sz="3200" dirty="0" smtClean="0"/>
              <a:t>Components</a:t>
            </a:r>
            <a:endParaRPr lang="it-IT" sz="3200" dirty="0"/>
          </a:p>
        </p:txBody>
      </p:sp>
      <p:sp>
        <p:nvSpPr>
          <p:cNvPr id="34" name="Freccia in giù 33"/>
          <p:cNvSpPr/>
          <p:nvPr/>
        </p:nvSpPr>
        <p:spPr>
          <a:xfrm>
            <a:off x="6960096" y="1489100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in giù 34"/>
          <p:cNvSpPr/>
          <p:nvPr/>
        </p:nvSpPr>
        <p:spPr>
          <a:xfrm>
            <a:off x="4116750" y="1489100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415404" y="373894"/>
            <a:ext cx="35058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dirty="0" err="1" smtClean="0">
                <a:solidFill>
                  <a:srgbClr val="FF0000"/>
                </a:solidFill>
              </a:rPr>
              <a:t>Discrimination</a:t>
            </a:r>
            <a:endParaRPr lang="it-IT" sz="4400" dirty="0" smtClean="0">
              <a:solidFill>
                <a:srgbClr val="FF0000"/>
              </a:solidFill>
            </a:endParaRPr>
          </a:p>
          <a:p>
            <a:pPr algn="ctr"/>
            <a:r>
              <a:rPr lang="it-IT" sz="4400" dirty="0" smtClean="0">
                <a:solidFill>
                  <a:srgbClr val="FF0000"/>
                </a:solidFill>
              </a:rPr>
              <a:t>Analysis</a:t>
            </a:r>
            <a:endParaRPr lang="it-IT" sz="4400" dirty="0">
              <a:solidFill>
                <a:srgbClr val="FF0000"/>
              </a:solidFill>
            </a:endParaRPr>
          </a:p>
        </p:txBody>
      </p:sp>
      <p:sp>
        <p:nvSpPr>
          <p:cNvPr id="18" name="Freccia in giù 34"/>
          <p:cNvSpPr/>
          <p:nvPr/>
        </p:nvSpPr>
        <p:spPr>
          <a:xfrm>
            <a:off x="1474259" y="3545806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18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33"/>
          <p:cNvSpPr/>
          <p:nvPr/>
        </p:nvSpPr>
        <p:spPr>
          <a:xfrm>
            <a:off x="3935760" y="3542586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7947255" y="4655872"/>
            <a:ext cx="1872208" cy="58477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 smtClean="0"/>
              <a:t>Prediction</a:t>
            </a:r>
            <a:endParaRPr lang="it-IT" sz="3200" dirty="0"/>
          </a:p>
        </p:txBody>
      </p:sp>
      <p:sp>
        <p:nvSpPr>
          <p:cNvPr id="16" name="Freccia in giù 32"/>
          <p:cNvSpPr/>
          <p:nvPr/>
        </p:nvSpPr>
        <p:spPr>
          <a:xfrm>
            <a:off x="8379303" y="3559979"/>
            <a:ext cx="1008112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0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onardo\Desktop\United-Glo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344" y="5373217"/>
            <a:ext cx="1254238" cy="1257003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3603893" y="609622"/>
            <a:ext cx="424127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 smtClean="0"/>
              <a:t>Should</a:t>
            </a:r>
            <a:r>
              <a:rPr lang="it-IT" sz="2800" dirty="0" smtClean="0"/>
              <a:t> </a:t>
            </a:r>
            <a:r>
              <a:rPr lang="it-IT" sz="2800" dirty="0" err="1" smtClean="0"/>
              <a:t>we</a:t>
            </a:r>
            <a:r>
              <a:rPr lang="it-IT" sz="2800" dirty="0" smtClean="0"/>
              <a:t> use FDA or KNN?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584105" y="1493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36505" y="1645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7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9376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APERCV K-</a:t>
                      </a:r>
                      <a:r>
                        <a:rPr lang="it-IT" dirty="0" err="1" smtClean="0"/>
                        <a:t>Means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APERCV FDA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Agricolture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0.1275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0.2617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Economic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indicators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0.0712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0.1905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Ease</a:t>
                      </a:r>
                      <a:r>
                        <a:rPr lang="it-IT" baseline="0" dirty="0" smtClean="0"/>
                        <a:t> to start a business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0.0643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0.1462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Natural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resources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0.0393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0.0561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Production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0.0559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0.3230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Telecommunication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0.0653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0.0151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Trade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0.1361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0.0651</a:t>
                      </a:r>
                      <a:endParaRPr lang="it-IT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88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Stefano Moawad</dc:creator>
  <cp:lastModifiedBy>Stefano Moawad</cp:lastModifiedBy>
  <cp:revision>19</cp:revision>
  <dcterms:created xsi:type="dcterms:W3CDTF">2017-07-07T11:34:18Z</dcterms:created>
  <dcterms:modified xsi:type="dcterms:W3CDTF">2017-07-10T01:09:27Z</dcterms:modified>
</cp:coreProperties>
</file>