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9" r:id="rId12"/>
    <p:sldId id="266" r:id="rId13"/>
    <p:sldId id="280" r:id="rId14"/>
    <p:sldId id="270" r:id="rId15"/>
    <p:sldId id="281" r:id="rId16"/>
    <p:sldId id="272" r:id="rId17"/>
    <p:sldId id="282" r:id="rId18"/>
    <p:sldId id="271" r:id="rId19"/>
    <p:sldId id="283" r:id="rId20"/>
    <p:sldId id="273" r:id="rId21"/>
    <p:sldId id="285" r:id="rId22"/>
    <p:sldId id="284" r:id="rId23"/>
    <p:sldId id="274" r:id="rId24"/>
    <p:sldId id="276" r:id="rId25"/>
    <p:sldId id="277" r:id="rId26"/>
    <p:sldId id="278" r:id="rId27"/>
    <p:sldId id="286" r:id="rId28"/>
    <p:sldId id="287" r:id="rId2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8" autoAdjust="0"/>
    <p:restoredTop sz="68394" autoAdjust="0"/>
  </p:normalViewPr>
  <p:slideViewPr>
    <p:cSldViewPr snapToObjects="1">
      <p:cViewPr varScale="1">
        <p:scale>
          <a:sx n="103" d="100"/>
          <a:sy n="103" d="100"/>
        </p:scale>
        <p:origin x="19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November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November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1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boring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right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64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Worker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via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fire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398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Again</a:t>
            </a:r>
            <a:r>
              <a:rPr lang="de-DE" dirty="0"/>
              <a:t>, same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postmessage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partly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API (</a:t>
            </a:r>
            <a:r>
              <a:rPr lang="de-DE" dirty="0" err="1"/>
              <a:t>postmessage</a:t>
            </a:r>
            <a:r>
              <a:rPr lang="de-DE" dirty="0"/>
              <a:t>) But </a:t>
            </a:r>
            <a:r>
              <a:rPr lang="de-DE" dirty="0" err="1"/>
              <a:t>finer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fire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in 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throttled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otherwise</a:t>
            </a:r>
            <a:r>
              <a:rPr lang="de-DE" dirty="0"/>
              <a:t>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38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circumvention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websites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out, WHAT </a:t>
            </a:r>
            <a:r>
              <a:rPr lang="de-DE" dirty="0" err="1"/>
              <a:t>they</a:t>
            </a:r>
            <a:r>
              <a:rPr lang="de-DE" dirty="0"/>
              <a:t> do, but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IF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89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analysed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Chrome </a:t>
            </a:r>
            <a:r>
              <a:rPr lang="de-DE" dirty="0" err="1"/>
              <a:t>profiler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a </a:t>
            </a:r>
            <a:r>
              <a:rPr lang="de-DE" dirty="0" err="1"/>
              <a:t>flame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stack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66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popular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traditional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/>
              <a:t>Browser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web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/>
              <a:t>Apps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open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lucrative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XSS, </a:t>
            </a:r>
            <a:r>
              <a:rPr lang="de-DE" dirty="0" err="1"/>
              <a:t>MitM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, </a:t>
            </a:r>
            <a:r>
              <a:rPr lang="de-DE" dirty="0" err="1"/>
              <a:t>Malvertising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adversary</a:t>
            </a:r>
            <a:r>
              <a:rPr lang="de-DE" dirty="0"/>
              <a:t>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exectution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Monero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CPUs (High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improfitable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Asics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GPUs)</a:t>
            </a:r>
          </a:p>
          <a:p>
            <a:r>
              <a:rPr lang="de-DE" dirty="0" err="1"/>
              <a:t>Miners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r>
              <a:rPr lang="de-DE" dirty="0"/>
              <a:t>. Command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via HTTP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Grey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CPU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adversaries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vicitims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. Side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fingerprinting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 err="1"/>
              <a:t>Spectre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attackers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summary</a:t>
            </a:r>
            <a:r>
              <a:rPr lang="de-DE" dirty="0"/>
              <a:t>: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7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gray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profitable, Browser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browsers</a:t>
            </a:r>
            <a:r>
              <a:rPr lang="de-DE" dirty="0"/>
              <a:t>,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continously</a:t>
            </a:r>
            <a:r>
              <a:rPr lang="de-DE" dirty="0"/>
              <a:t> </a:t>
            </a:r>
            <a:r>
              <a:rPr lang="de-DE" dirty="0" err="1"/>
              <a:t>monitor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/ </a:t>
            </a:r>
            <a:r>
              <a:rPr lang="de-DE" dirty="0" err="1"/>
              <a:t>memory</a:t>
            </a:r>
            <a:endParaRPr lang="de-DE" dirty="0"/>
          </a:p>
          <a:p>
            <a:endParaRPr lang="de-DE" dirty="0"/>
          </a:p>
          <a:p>
            <a:r>
              <a:rPr lang="de-DE" dirty="0"/>
              <a:t>HOWEVER, Browsers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reasons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13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.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global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exeuction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loop</a:t>
            </a:r>
            <a:endParaRPr lang="de-DE" dirty="0"/>
          </a:p>
          <a:p>
            <a:endParaRPr lang="de-DE" dirty="0"/>
          </a:p>
          <a:p>
            <a:r>
              <a:rPr lang="de-DE" dirty="0"/>
              <a:t>Event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. Tasks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(e.g. </a:t>
            </a:r>
            <a:r>
              <a:rPr lang="de-DE" dirty="0" err="1"/>
              <a:t>button</a:t>
            </a:r>
            <a:r>
              <a:rPr lang="de-DE" dirty="0"/>
              <a:t> was </a:t>
            </a:r>
            <a:r>
              <a:rPr lang="de-DE" dirty="0" err="1"/>
              <a:t>clicked</a:t>
            </a:r>
            <a:r>
              <a:rPr lang="de-DE" dirty="0"/>
              <a:t>, form was </a:t>
            </a:r>
            <a:r>
              <a:rPr lang="de-DE" dirty="0" err="1"/>
              <a:t>submitted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(e.g.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, </a:t>
            </a:r>
            <a:r>
              <a:rPr lang="de-DE" dirty="0" err="1"/>
              <a:t>geolocation</a:t>
            </a:r>
            <a:r>
              <a:rPr lang="de-DE" dirty="0"/>
              <a:t>, etc.)</a:t>
            </a:r>
          </a:p>
          <a:p>
            <a:endParaRPr lang="de-DE" dirty="0"/>
          </a:p>
          <a:p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in a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82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41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straightforward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 </a:t>
            </a:r>
            <a:r>
              <a:rPr lang="de-DE" dirty="0" err="1"/>
              <a:t>programmatically</a:t>
            </a:r>
            <a:r>
              <a:rPr lang="de-DE" dirty="0"/>
              <a:t> via </a:t>
            </a:r>
            <a:r>
              <a:rPr lang="de-DE" dirty="0" err="1"/>
              <a:t>setInterval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setTimeout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throttled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all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reasons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additional time. </a:t>
            </a:r>
            <a:r>
              <a:rPr lang="de-DE" dirty="0" err="1"/>
              <a:t>Minumum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4ms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7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Chrome </a:t>
            </a:r>
            <a:r>
              <a:rPr lang="de-DE" dirty="0" err="1"/>
              <a:t>begins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after 10 </a:t>
            </a:r>
            <a:r>
              <a:rPr lang="de-DE" dirty="0" err="1"/>
              <a:t>seconds</a:t>
            </a:r>
            <a:r>
              <a:rPr lang="de-DE" dirty="0"/>
              <a:t>. After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kicks in </a:t>
            </a:r>
            <a:r>
              <a:rPr lang="de-DE" dirty="0" err="1"/>
              <a:t>limiting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1% </a:t>
            </a:r>
            <a:r>
              <a:rPr lang="de-DE" dirty="0" err="1"/>
              <a:t>of</a:t>
            </a:r>
            <a:r>
              <a:rPr lang="de-DE" dirty="0"/>
              <a:t> CPU time on </a:t>
            </a:r>
            <a:r>
              <a:rPr lang="de-DE" dirty="0" err="1"/>
              <a:t>average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Firefox </a:t>
            </a:r>
            <a:r>
              <a:rPr lang="de-DE" dirty="0" err="1"/>
              <a:t>waits</a:t>
            </a:r>
            <a:r>
              <a:rPr lang="de-DE" dirty="0"/>
              <a:t> additional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 =&gt; 50% </a:t>
            </a:r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. After 30 </a:t>
            </a:r>
            <a:r>
              <a:rPr lang="de-DE" dirty="0" err="1"/>
              <a:t>seconds</a:t>
            </a:r>
            <a:r>
              <a:rPr lang="de-DE" dirty="0"/>
              <a:t>,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45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WebSocket</a:t>
            </a:r>
            <a:r>
              <a:rPr lang="de-DE" dirty="0"/>
              <a:t>: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Bidirectional</a:t>
            </a:r>
            <a:r>
              <a:rPr lang="de-DE" sz="1200" dirty="0"/>
              <a:t> </a:t>
            </a:r>
            <a:r>
              <a:rPr lang="de-DE" sz="1200" dirty="0" err="1"/>
              <a:t>communication</a:t>
            </a:r>
            <a:r>
              <a:rPr lang="de-DE" sz="1200" dirty="0"/>
              <a:t> </a:t>
            </a:r>
            <a:r>
              <a:rPr lang="de-DE" sz="1200" dirty="0" err="1"/>
              <a:t>channel</a:t>
            </a:r>
            <a:endParaRPr lang="de-DE" sz="1200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Used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realtime</a:t>
            </a:r>
            <a:r>
              <a:rPr lang="de-DE" sz="1200" dirty="0"/>
              <a:t> </a:t>
            </a:r>
            <a:r>
              <a:rPr lang="de-DE" sz="1200" dirty="0" err="1"/>
              <a:t>notifications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communication</a:t>
            </a:r>
            <a:endParaRPr lang="de-DE" sz="1200" dirty="0"/>
          </a:p>
          <a:p>
            <a:endParaRPr lang="de-DE" dirty="0"/>
          </a:p>
          <a:p>
            <a:r>
              <a:rPr lang="de-DE" dirty="0" err="1"/>
              <a:t>AudioContext</a:t>
            </a:r>
            <a:r>
              <a:rPr lang="de-DE" dirty="0"/>
              <a:t>: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Audio </a:t>
            </a:r>
            <a:r>
              <a:rPr lang="de-DE" sz="2000" dirty="0" err="1"/>
              <a:t>routing</a:t>
            </a:r>
            <a:r>
              <a:rPr lang="de-DE" sz="2000" dirty="0"/>
              <a:t> </a:t>
            </a:r>
            <a:r>
              <a:rPr lang="de-DE" sz="2000" dirty="0" err="1"/>
              <a:t>graph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Canvas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WebGL</a:t>
            </a: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Play </a:t>
            </a:r>
            <a:r>
              <a:rPr lang="de-DE" sz="2000" dirty="0" err="1"/>
              <a:t>sound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events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59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60A75-B21B-044C-A707-F183A55657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50" y="6332565"/>
            <a:ext cx="788730" cy="5460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835FA-BDB2-874C-AF8A-D700F605F03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88" y="6332565"/>
            <a:ext cx="788730" cy="546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.spec.whatwg.org/multipage/timers-and-user-prompts.html#timer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guttandin/worker-tim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uide.freecodecamp.org/javascript/concurrency-model-and-event-loo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628800"/>
            <a:ext cx="6642117" cy="765150"/>
          </a:xfrm>
        </p:spPr>
        <p:txBody>
          <a:bodyPr/>
          <a:lstStyle/>
          <a:p>
            <a:r>
              <a:rPr lang="de-DE" dirty="0"/>
              <a:t>Analyse von Verfahren </a:t>
            </a:r>
            <a:r>
              <a:rPr lang="de-DE" dirty="0" err="1"/>
              <a:t>für</a:t>
            </a:r>
            <a:r>
              <a:rPr lang="de-DE" dirty="0"/>
              <a:t> </a:t>
            </a:r>
            <a:r>
              <a:rPr lang="de-DE" dirty="0" err="1"/>
              <a:t>Hintergrundausführung</a:t>
            </a:r>
            <a:r>
              <a:rPr lang="de-DE" dirty="0"/>
              <a:t> in modernen Webanwendungen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1139850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Background </a:t>
            </a:r>
            <a:r>
              <a:rPr lang="de-DE" dirty="0" err="1"/>
              <a:t>Execution</a:t>
            </a:r>
            <a:r>
              <a:rPr lang="de-DE" dirty="0"/>
              <a:t> in Modern Web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84B23-4AC8-F14E-AFDF-21205E0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48601-F1B0-1A49-B7B0-45D960DE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programmatically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throttle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Chrome, Firefox </a:t>
            </a:r>
            <a:r>
              <a:rPr lang="de-DE" dirty="0" err="1"/>
              <a:t>and</a:t>
            </a:r>
            <a:r>
              <a:rPr lang="de-DE" dirty="0"/>
              <a:t> Safari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Chrome </a:t>
            </a:r>
            <a:r>
              <a:rPr lang="de-DE" dirty="0" err="1"/>
              <a:t>for</a:t>
            </a:r>
            <a:r>
              <a:rPr lang="de-DE" dirty="0"/>
              <a:t> Android, Firefox </a:t>
            </a:r>
            <a:r>
              <a:rPr lang="de-DE" dirty="0" err="1"/>
              <a:t>for</a:t>
            </a:r>
            <a:r>
              <a:rPr lang="de-DE" dirty="0"/>
              <a:t> Android </a:t>
            </a:r>
            <a:r>
              <a:rPr lang="de-DE" dirty="0" err="1"/>
              <a:t>and</a:t>
            </a:r>
            <a:r>
              <a:rPr lang="de-DE" dirty="0"/>
              <a:t> Mobile Safari </a:t>
            </a:r>
            <a:r>
              <a:rPr lang="de-DE" dirty="0" err="1"/>
              <a:t>for</a:t>
            </a:r>
            <a:r>
              <a:rPr lang="de-DE" dirty="0"/>
              <a:t> 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5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32F5-31A8-C94D-A88B-37FE2D42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Measurement </a:t>
            </a:r>
            <a:r>
              <a:rPr lang="de-DE" dirty="0" err="1"/>
              <a:t>framework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334BB8-765D-4D41-B9E7-29C2E038C8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36104"/>
            <a:ext cx="6261772" cy="47732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240E-40A8-D44A-9F2E-652626B1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19" y="1592263"/>
            <a:ext cx="2664297" cy="4551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Framework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measuring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comparison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scheduling</a:t>
            </a:r>
            <a:r>
              <a:rPr lang="de-DE" sz="1600" dirty="0"/>
              <a:t> </a:t>
            </a:r>
            <a:r>
              <a:rPr lang="de-DE" sz="1600" dirty="0" err="1"/>
              <a:t>methods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Simulates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load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Collects</a:t>
            </a:r>
            <a:r>
              <a:rPr lang="de-DE" sz="1600" dirty="0"/>
              <a:t> time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invocations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Calculates</a:t>
            </a:r>
            <a:r>
              <a:rPr lang="de-DE" sz="1600" dirty="0"/>
              <a:t> </a:t>
            </a:r>
            <a:r>
              <a:rPr lang="de-DE" sz="1600" dirty="0" err="1"/>
              <a:t>average</a:t>
            </a:r>
            <a:r>
              <a:rPr lang="de-DE" sz="1600" dirty="0"/>
              <a:t> CPU </a:t>
            </a:r>
            <a:r>
              <a:rPr lang="de-DE" sz="1600" dirty="0" err="1"/>
              <a:t>usage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Creates</a:t>
            </a:r>
            <a:r>
              <a:rPr lang="de-DE" sz="1600" dirty="0"/>
              <a:t>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CSV </a:t>
            </a:r>
            <a:r>
              <a:rPr lang="de-DE" sz="1600" dirty="0" err="1"/>
              <a:t>export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processing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027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86B3-58F0-2E49-A60E-87CD4041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5396-2EA7-EE46-9D4E-5EE9E3D87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245" y="1772816"/>
            <a:ext cx="8410516" cy="540060"/>
          </a:xfrm>
        </p:spPr>
        <p:txBody>
          <a:bodyPr/>
          <a:lstStyle/>
          <a:p>
            <a:pPr algn="ctr"/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window.setInterval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2600" dirty="0">
                <a:cs typeface="Consolas" panose="020B0609020204030204" pitchFamily="49" charset="0"/>
              </a:rPr>
              <a:t> </a:t>
            </a:r>
            <a:r>
              <a:rPr lang="de-DE" sz="2600" dirty="0" err="1">
                <a:cs typeface="Consolas" panose="020B0609020204030204" pitchFamily="49" charset="0"/>
              </a:rPr>
              <a:t>and</a:t>
            </a:r>
            <a:r>
              <a:rPr lang="de-DE" sz="2600" dirty="0"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window.setTimeout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34A79-A75E-5945-BBC3-F6DEC04F3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3" y="2636912"/>
            <a:ext cx="7734300" cy="307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E2B03-B3CD-A841-8D6F-81A297816261}"/>
              </a:ext>
            </a:extLst>
          </p:cNvPr>
          <p:cNvSpPr txBox="1"/>
          <p:nvPr/>
        </p:nvSpPr>
        <p:spPr>
          <a:xfrm>
            <a:off x="2988407" y="5710312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HTML5 </a:t>
            </a:r>
            <a:r>
              <a:rPr lang="de-DE" dirty="0" err="1">
                <a:hlinkClick r:id="rId4"/>
              </a:rPr>
              <a:t>Specification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Timers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5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C747C-6B3A-7949-9630-B4B97AA3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31B8C6-1A29-D942-9848-1C088FC60C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9" y="1628800"/>
            <a:ext cx="4593795" cy="273630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116D50-254D-404B-9F07-9F2D39951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34978"/>
            <a:ext cx="4374091" cy="273630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55C41-1F90-054C-A501-F7871C43AC2F}"/>
              </a:ext>
            </a:extLst>
          </p:cNvPr>
          <p:cNvSpPr txBox="1"/>
          <p:nvPr/>
        </p:nvSpPr>
        <p:spPr>
          <a:xfrm>
            <a:off x="1650925" y="436510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CD364-7E2E-DD48-9456-D3EF33B82A43}"/>
              </a:ext>
            </a:extLst>
          </p:cNvPr>
          <p:cNvSpPr txBox="1"/>
          <p:nvPr/>
        </p:nvSpPr>
        <p:spPr>
          <a:xfrm>
            <a:off x="5952929" y="43651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1000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38959A-6BF1-184F-A922-65DAB26CECDA}"/>
              </a:ext>
            </a:extLst>
          </p:cNvPr>
          <p:cNvSpPr txBox="1">
            <a:spLocks/>
          </p:cNvSpPr>
          <p:nvPr/>
        </p:nvSpPr>
        <p:spPr bwMode="auto">
          <a:xfrm>
            <a:off x="358775" y="4941168"/>
            <a:ext cx="8482524" cy="141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Chrome </a:t>
            </a:r>
            <a:r>
              <a:rPr lang="de-DE" kern="0" dirty="0" err="1">
                <a:cs typeface="Consolas" panose="020B0609020204030204" pitchFamily="49" charset="0"/>
              </a:rPr>
              <a:t>and</a:t>
            </a:r>
            <a:r>
              <a:rPr lang="de-DE" kern="0" dirty="0">
                <a:cs typeface="Consolas" panose="020B0609020204030204" pitchFamily="49" charset="0"/>
              </a:rPr>
              <a:t> Firefox </a:t>
            </a:r>
            <a:r>
              <a:rPr lang="de-DE" kern="0" dirty="0" err="1">
                <a:cs typeface="Consolas" panose="020B0609020204030204" pitchFamily="49" charset="0"/>
              </a:rPr>
              <a:t>limit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invocations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to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once</a:t>
            </a:r>
            <a:r>
              <a:rPr lang="de-DE" kern="0" dirty="0">
                <a:cs typeface="Consolas" panose="020B0609020204030204" pitchFamily="49" charset="0"/>
              </a:rPr>
              <a:t> a per </a:t>
            </a:r>
            <a:r>
              <a:rPr lang="de-DE" kern="0" dirty="0" err="1">
                <a:cs typeface="Consolas" panose="020B0609020204030204" pitchFamily="49" charset="0"/>
              </a:rPr>
              <a:t>second</a:t>
            </a:r>
            <a:endParaRPr lang="de-DE" kern="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Chrome </a:t>
            </a:r>
            <a:r>
              <a:rPr lang="de-DE" kern="0" dirty="0" err="1">
                <a:cs typeface="Consolas" panose="020B0609020204030204" pitchFamily="49" charset="0"/>
              </a:rPr>
              <a:t>and</a:t>
            </a:r>
            <a:r>
              <a:rPr lang="de-DE" kern="0" dirty="0">
                <a:cs typeface="Consolas" panose="020B0609020204030204" pitchFamily="49" charset="0"/>
              </a:rPr>
              <a:t> Firefox </a:t>
            </a:r>
            <a:r>
              <a:rPr lang="de-DE" kern="0" dirty="0" err="1">
                <a:cs typeface="Consolas" panose="020B0609020204030204" pitchFamily="49" charset="0"/>
              </a:rPr>
              <a:t>use</a:t>
            </a:r>
            <a:r>
              <a:rPr lang="de-DE" kern="0" dirty="0">
                <a:cs typeface="Consolas" panose="020B0609020204030204" pitchFamily="49" charset="0"/>
              </a:rPr>
              <a:t> budget-</a:t>
            </a:r>
            <a:r>
              <a:rPr lang="de-DE" kern="0" dirty="0" err="1">
                <a:cs typeface="Consolas" panose="020B0609020204030204" pitchFamily="49" charset="0"/>
              </a:rPr>
              <a:t>based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throttling</a:t>
            </a:r>
            <a:endParaRPr lang="de-DE" kern="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Safari </a:t>
            </a:r>
            <a:r>
              <a:rPr lang="de-DE" kern="0" dirty="0" err="1">
                <a:cs typeface="Consolas" panose="020B0609020204030204" pitchFamily="49" charset="0"/>
              </a:rPr>
              <a:t>timers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waiting</a:t>
            </a:r>
            <a:r>
              <a:rPr lang="de-DE" kern="0" dirty="0">
                <a:cs typeface="Consolas" panose="020B0609020204030204" pitchFamily="49" charset="0"/>
              </a:rPr>
              <a:t> time </a:t>
            </a:r>
            <a:r>
              <a:rPr lang="de-DE" kern="0" dirty="0" err="1">
                <a:cs typeface="Consolas" panose="020B0609020204030204" pitchFamily="49" charset="0"/>
              </a:rPr>
              <a:t>increases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exponentially</a:t>
            </a:r>
            <a:endParaRPr lang="de-DE" kern="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AudioContext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backward-compatibility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Heuristics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additional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WebSocket</a:t>
            </a:r>
            <a:r>
              <a:rPr lang="de-DE" sz="2000" dirty="0"/>
              <a:t> </a:t>
            </a:r>
            <a:r>
              <a:rPr lang="de-DE" sz="2000" dirty="0" err="1"/>
              <a:t>connection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active</a:t>
            </a:r>
            <a:endParaRPr lang="de-DE" sz="2000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AudioContext</a:t>
            </a:r>
            <a:r>
              <a:rPr lang="de-DE" sz="2000" dirty="0"/>
              <a:t> was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active</a:t>
            </a:r>
            <a:endParaRPr lang="de-DE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Both</a:t>
            </a:r>
            <a:r>
              <a:rPr lang="de-DE" dirty="0"/>
              <a:t> APIs </a:t>
            </a:r>
            <a:r>
              <a:rPr lang="de-DE" dirty="0" err="1"/>
              <a:t>are</a:t>
            </a:r>
            <a:r>
              <a:rPr lang="de-DE" dirty="0"/>
              <a:t> invisible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visitor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err="1"/>
              <a:t>throttling</a:t>
            </a:r>
            <a:r>
              <a:rPr lang="de-DE" b="1" dirty="0"/>
              <a:t> </a:t>
            </a:r>
            <a:r>
              <a:rPr lang="de-DE" b="1" dirty="0" err="1"/>
              <a:t>change</a:t>
            </a:r>
            <a:r>
              <a:rPr lang="de-DE" b="1" dirty="0"/>
              <a:t> </a:t>
            </a: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using</a:t>
            </a:r>
            <a:r>
              <a:rPr lang="de-DE" b="1" dirty="0"/>
              <a:t> a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AudioContext</a:t>
            </a:r>
            <a:r>
              <a:rPr lang="de-DE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73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6C389-2495-7049-8F04-341020E3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WebSocket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361E51-3C28-3140-A127-9330E75CBD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2" y="1659471"/>
            <a:ext cx="4542305" cy="270563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420E07-6AC0-9D46-A648-ECD3FBF2C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07" y="1659471"/>
            <a:ext cx="4325065" cy="270563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CF730-F374-264F-9EF1-AC42F3F120DF}"/>
              </a:ext>
            </a:extLst>
          </p:cNvPr>
          <p:cNvSpPr txBox="1"/>
          <p:nvPr/>
        </p:nvSpPr>
        <p:spPr>
          <a:xfrm>
            <a:off x="467544" y="5085184"/>
            <a:ext cx="6800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Budget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throttling</a:t>
            </a:r>
            <a:r>
              <a:rPr lang="de-DE" sz="2000" dirty="0"/>
              <a:t> </a:t>
            </a:r>
            <a:r>
              <a:rPr lang="de-DE" sz="2000" dirty="0" err="1"/>
              <a:t>disabled</a:t>
            </a:r>
            <a:r>
              <a:rPr lang="de-DE" sz="2000" dirty="0"/>
              <a:t> in Chrome </a:t>
            </a:r>
            <a:r>
              <a:rPr lang="de-DE" sz="2000" dirty="0" err="1"/>
              <a:t>and</a:t>
            </a:r>
            <a:r>
              <a:rPr lang="de-DE" sz="2000" dirty="0"/>
              <a:t>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Safaris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does</a:t>
            </a:r>
            <a:r>
              <a:rPr lang="de-DE" sz="2000" dirty="0"/>
              <a:t> not </a:t>
            </a:r>
            <a:r>
              <a:rPr lang="de-DE" sz="2000" dirty="0" err="1"/>
              <a:t>change</a:t>
            </a:r>
            <a:endParaRPr lang="de-D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7025E-A893-C544-BB5B-B755CD0BB757}"/>
              </a:ext>
            </a:extLst>
          </p:cNvPr>
          <p:cNvSpPr txBox="1"/>
          <p:nvPr/>
        </p:nvSpPr>
        <p:spPr>
          <a:xfrm>
            <a:off x="1650925" y="436510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52937-188A-5246-A533-E5F5AE5BCF54}"/>
              </a:ext>
            </a:extLst>
          </p:cNvPr>
          <p:cNvSpPr txBox="1"/>
          <p:nvPr/>
        </p:nvSpPr>
        <p:spPr>
          <a:xfrm>
            <a:off x="5952929" y="43651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1000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788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provides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safe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cross-origin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communication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Allows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communication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between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web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site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and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iframe</a:t>
            </a: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Allows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communication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between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web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site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and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web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worker</a:t>
            </a: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cs typeface="Consolas" panose="020B0609020204030204" pitchFamily="49" charset="0"/>
              </a:rPr>
              <a:t>Can also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be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used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to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send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messages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to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own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window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  <a:cs typeface="Consolas" panose="020B0609020204030204" pitchFamily="49" charset="0"/>
              </a:rPr>
              <a:t>Receiving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a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message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schedules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a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task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in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task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queue</a:t>
            </a:r>
            <a:endParaRPr lang="de-DE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3928-0D8A-9848-89E3-64E349A1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37DB0-93DB-D840-8C57-628F0006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97" y="2902650"/>
            <a:ext cx="5627813" cy="33346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4B5C-6FAC-A64A-B7E8-1E94AD0C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1620000"/>
            <a:ext cx="3347903" cy="461731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saturation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thread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Works in all </a:t>
            </a:r>
            <a:r>
              <a:rPr lang="de-DE" dirty="0" err="1"/>
              <a:t>browsers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Safari </a:t>
            </a:r>
            <a:r>
              <a:rPr lang="de-DE" dirty="0" err="1"/>
              <a:t>detects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kills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after ~8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6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 </a:t>
            </a:r>
            <a:r>
              <a:rPr lang="de-DE" dirty="0" err="1"/>
              <a:t>workers</a:t>
            </a:r>
            <a:r>
              <a:rPr lang="de-DE" dirty="0"/>
              <a:t> </a:t>
            </a:r>
            <a:r>
              <a:rPr lang="de-DE" dirty="0" err="1"/>
              <a:t>spawn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Communication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via </a:t>
            </a:r>
            <a:r>
              <a:rPr lang="de-DE" dirty="0" err="1"/>
              <a:t>messages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computations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rendering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worker-timers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drop</a:t>
            </a:r>
            <a:r>
              <a:rPr lang="de-DE" dirty="0"/>
              <a:t>-in </a:t>
            </a:r>
            <a:r>
              <a:rPr lang="de-DE" dirty="0" err="1"/>
              <a:t>replacement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scheduler</a:t>
            </a:r>
            <a:r>
              <a:rPr lang="de-DE" dirty="0"/>
              <a:t> in a 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8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0266-FE4C-8C4B-9B0A-B5E3F003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3F6095-7011-AC49-8B26-8174233F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worker-timers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saturation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thread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Works in all </a:t>
            </a:r>
            <a:r>
              <a:rPr lang="de-DE" dirty="0" err="1"/>
              <a:t>browsers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Safari </a:t>
            </a:r>
            <a:r>
              <a:rPr lang="de-DE" dirty="0" err="1"/>
              <a:t>detects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kills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after ~8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7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8B47-31FE-5F4B-AA7F-98CB362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86A4-CD1B-0148-8EEF-29EB8B5B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JavaScript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Discussion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1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674D64-66F7-BD43-9ED8-7B82AF1F9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560348"/>
              </p:ext>
            </p:extLst>
          </p:nvPr>
        </p:nvGraphicFramePr>
        <p:xfrm>
          <a:off x="251520" y="1484784"/>
          <a:ext cx="863937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843">
                  <a:extLst>
                    <a:ext uri="{9D8B030D-6E8A-4147-A177-3AD203B41FA5}">
                      <a16:colId xmlns:a16="http://schemas.microsoft.com/office/drawing/2014/main" val="431964324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517598621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987010720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2854017806"/>
                    </a:ext>
                  </a:extLst>
                </a:gridCol>
              </a:tblGrid>
              <a:tr h="342224">
                <a:tc>
                  <a:txBody>
                    <a:bodyPr/>
                    <a:lstStyle/>
                    <a:p>
                      <a:r>
                        <a:rPr lang="de-DE" dirty="0" err="1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Safari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91341"/>
                  </a:ext>
                </a:extLst>
              </a:tr>
              <a:tr h="966946">
                <a:tc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tasks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Max. 1 Hz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Budget-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throttling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1%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CPU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after 10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Max. 1 Hz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Budget-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throttling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1%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CPU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after 30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clamped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[50ms, -150ms]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Starts at 1 Hz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decreases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exponentially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0.0055 Hz (3 </a:t>
                      </a:r>
                      <a:r>
                        <a:rPr lang="de-DE" dirty="0" err="1"/>
                        <a:t>minutes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01658"/>
                  </a:ext>
                </a:extLst>
              </a:tr>
              <a:tr h="342224">
                <a:tc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tasks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AudioContext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WebSocket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Max. 1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1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See </a:t>
                      </a:r>
                      <a:r>
                        <a:rPr lang="de-DE" dirty="0" err="1"/>
                        <a:t>above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9453"/>
                  </a:ext>
                </a:extLst>
              </a:tr>
              <a:tr h="342224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postMessage</a:t>
                      </a:r>
                      <a:r>
                        <a:rPr lang="de-DE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detects</a:t>
                      </a:r>
                      <a:r>
                        <a:rPr lang="de-DE" dirty="0"/>
                        <a:t> high </a:t>
                      </a:r>
                      <a:r>
                        <a:rPr lang="de-DE" dirty="0" err="1"/>
                        <a:t>energy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usage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17857"/>
                  </a:ext>
                </a:extLst>
              </a:tr>
              <a:tr h="342224">
                <a:tc>
                  <a:txBody>
                    <a:bodyPr/>
                    <a:lstStyle/>
                    <a:p>
                      <a:r>
                        <a:rPr lang="de-DE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Web </a:t>
                      </a:r>
                      <a:r>
                        <a:rPr lang="de-DE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worker</a:t>
                      </a:r>
                      <a:endParaRPr lang="de-DE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See </a:t>
                      </a:r>
                      <a:r>
                        <a:rPr lang="de-DE" dirty="0" err="1"/>
                        <a:t>above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See </a:t>
                      </a:r>
                      <a:r>
                        <a:rPr lang="de-DE" dirty="0" err="1"/>
                        <a:t>above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See </a:t>
                      </a:r>
                      <a:r>
                        <a:rPr lang="de-DE" dirty="0" err="1"/>
                        <a:t>above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8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1CCB-4376-9846-B250-60B7F18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0395-190C-D54E-8B20-44B61EF6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Mobile </a:t>
            </a:r>
            <a:r>
              <a:rPr lang="de-DE" dirty="0" err="1"/>
              <a:t>browsers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2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2742017"/>
            <a:ext cx="8533705" cy="3423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circumvented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Chrome </a:t>
            </a:r>
            <a:r>
              <a:rPr lang="de-DE" dirty="0" err="1"/>
              <a:t>and</a:t>
            </a:r>
            <a:r>
              <a:rPr lang="de-DE" dirty="0"/>
              <a:t> Firefox </a:t>
            </a:r>
            <a:r>
              <a:rPr lang="de-DE" dirty="0" err="1"/>
              <a:t>impose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CPU </a:t>
            </a:r>
            <a:r>
              <a:rPr lang="de-DE" dirty="0" err="1"/>
              <a:t>activity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Safari </a:t>
            </a:r>
            <a:r>
              <a:rPr lang="de-DE" dirty="0" err="1"/>
              <a:t>stops</a:t>
            </a:r>
            <a:r>
              <a:rPr lang="de-DE" dirty="0"/>
              <a:t> after ~ 8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5AA38-3D57-154A-B7FA-364121B00C75}"/>
              </a:ext>
            </a:extLst>
          </p:cNvPr>
          <p:cNvSpPr txBox="1"/>
          <p:nvPr/>
        </p:nvSpPr>
        <p:spPr>
          <a:xfrm>
            <a:off x="251520" y="161908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Do </a:t>
            </a:r>
            <a:r>
              <a:rPr lang="de-DE" sz="2400" b="1" dirty="0" err="1"/>
              <a:t>browser</a:t>
            </a:r>
            <a:r>
              <a:rPr lang="de-DE" sz="2400" b="1" dirty="0"/>
              <a:t> </a:t>
            </a:r>
            <a:r>
              <a:rPr lang="de-DE" sz="2400" b="1" dirty="0" err="1"/>
              <a:t>throttling</a:t>
            </a:r>
            <a:r>
              <a:rPr lang="de-DE" sz="2400" b="1" dirty="0"/>
              <a:t> </a:t>
            </a:r>
            <a:r>
              <a:rPr lang="de-DE" sz="2400" b="1" dirty="0" err="1"/>
              <a:t>measures</a:t>
            </a:r>
            <a:r>
              <a:rPr lang="de-DE" sz="2400" b="1" dirty="0"/>
              <a:t> </a:t>
            </a:r>
            <a:r>
              <a:rPr lang="de-DE" sz="2400" b="1" dirty="0" err="1"/>
              <a:t>prevent</a:t>
            </a:r>
            <a:r>
              <a:rPr lang="de-DE" sz="2400" b="1" dirty="0"/>
              <a:t> </a:t>
            </a:r>
            <a:r>
              <a:rPr lang="de-DE" sz="2400" b="1" dirty="0" err="1"/>
              <a:t>malicous</a:t>
            </a:r>
            <a:r>
              <a:rPr lang="de-DE" sz="2400" b="1" dirty="0"/>
              <a:t> CPU </a:t>
            </a:r>
            <a:r>
              <a:rPr lang="de-DE" sz="2400" b="1" dirty="0" err="1"/>
              <a:t>usage</a:t>
            </a:r>
            <a:r>
              <a:rPr lang="de-DE" sz="2400" b="1" dirty="0"/>
              <a:t>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34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websites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96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161-2F85-8446-BBCD-B6012E06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~ 1500 </a:t>
            </a:r>
            <a:r>
              <a:rPr lang="de-DE" dirty="0" err="1"/>
              <a:t>popular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Puppeteer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remote </a:t>
            </a:r>
            <a:r>
              <a:rPr lang="de-DE" dirty="0" err="1"/>
              <a:t>control</a:t>
            </a:r>
            <a:r>
              <a:rPr lang="de-DE" dirty="0"/>
              <a:t> Chrome </a:t>
            </a:r>
            <a:r>
              <a:rPr lang="de-DE" dirty="0" err="1"/>
              <a:t>browser</a:t>
            </a:r>
            <a:endParaRPr lang="de-DE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Based</a:t>
            </a:r>
            <a:r>
              <a:rPr lang="de-DE" dirty="0"/>
              <a:t> on Chrome </a:t>
            </a:r>
            <a:r>
              <a:rPr lang="de-DE" dirty="0" err="1"/>
              <a:t>DevTools</a:t>
            </a:r>
            <a:r>
              <a:rPr lang="de-DE" dirty="0"/>
              <a:t> Protocol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internal Chrome </a:t>
            </a:r>
            <a:r>
              <a:rPr lang="de-DE" dirty="0" err="1"/>
              <a:t>profiling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Hook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Web Worker </a:t>
            </a:r>
            <a:r>
              <a:rPr lang="de-DE" dirty="0" err="1"/>
              <a:t>creation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minutes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Outputs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0" indent="0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5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161-2F85-8446-BBCD-B6012E06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2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161-2F85-8446-BBCD-B6012E06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91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04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ECCF5-BC8D-C44B-984F-A34F2977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E07444-014B-0248-9670-A32BEBA2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23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3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39F0-891D-744F-90B4-B2B35159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0264A-A49F-2A48-8885-A00F82A6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2553">
            <a:off x="404827" y="1959972"/>
            <a:ext cx="2051720" cy="63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1289D-A64B-6549-8484-2290AA1D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76" y="2194445"/>
            <a:ext cx="1265560" cy="1265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1A600-16FB-DB4C-A2DF-1A046F625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9638">
            <a:off x="369248" y="3997674"/>
            <a:ext cx="3132336" cy="407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7E7CE-F72E-1C41-B079-6573D5FD1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684">
            <a:off x="3874927" y="4845920"/>
            <a:ext cx="2715358" cy="1108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2E5198-C211-F743-A2D4-857F2A60A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90">
            <a:off x="5121605" y="2005674"/>
            <a:ext cx="3563888" cy="818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6FC04-AB81-384B-886B-7CF38838C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6699">
            <a:off x="4385104" y="3154945"/>
            <a:ext cx="3431642" cy="1133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52B7D-DFBB-5D4D-AB47-20A6C7DCD2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47" y="4753573"/>
            <a:ext cx="1016661" cy="1016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AAC1-BEAA-ED41-995A-961537B87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2" y="4554045"/>
            <a:ext cx="1502531" cy="1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01411A-3EAC-6A4B-8420-DFC7A791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75" y="1529268"/>
            <a:ext cx="3048000" cy="10033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B02C1-BD98-5943-AB82-F2DDFD9F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861296" cy="45061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Browser-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r>
              <a:rPr lang="de-DE" dirty="0"/>
              <a:t> (Grossmann et al. 2013)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Hash </a:t>
            </a:r>
            <a:r>
              <a:rPr lang="de-DE" sz="2000" dirty="0" err="1"/>
              <a:t>cracking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DDoS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Gray </a:t>
            </a:r>
            <a:r>
              <a:rPr lang="de-DE" dirty="0" err="1"/>
              <a:t>computing</a:t>
            </a:r>
            <a:r>
              <a:rPr lang="de-DE" dirty="0"/>
              <a:t> (Yao Pan et al. 2015)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Website </a:t>
            </a:r>
            <a:r>
              <a:rPr lang="de-DE" sz="2000" dirty="0" err="1"/>
              <a:t>fingerprinting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Information </a:t>
            </a:r>
            <a:r>
              <a:rPr lang="de-DE" sz="2000" dirty="0" err="1"/>
              <a:t>leakage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web </a:t>
            </a:r>
            <a:r>
              <a:rPr lang="de-DE" sz="2000" dirty="0" err="1"/>
              <a:t>sites</a:t>
            </a:r>
            <a:r>
              <a:rPr lang="de-DE" sz="2000" dirty="0"/>
              <a:t> (</a:t>
            </a:r>
            <a:r>
              <a:rPr lang="de-DE" sz="2000" dirty="0" err="1"/>
              <a:t>Spectre</a:t>
            </a:r>
            <a:r>
              <a:rPr lang="de-DE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392E2-EED7-A048-8FA0-959DE25E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D0F675-27A3-9642-B8D0-47183BE1D0AD}"/>
              </a:ext>
            </a:extLst>
          </p:cNvPr>
          <p:cNvGrpSpPr/>
          <p:nvPr/>
        </p:nvGrpSpPr>
        <p:grpSpPr>
          <a:xfrm>
            <a:off x="5106216" y="2874503"/>
            <a:ext cx="4000872" cy="3251660"/>
            <a:chOff x="5142317" y="1499775"/>
            <a:chExt cx="4000872" cy="32516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CBA8BC-5223-3649-9BC4-F7B3EFAE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317" y="1499775"/>
              <a:ext cx="4000872" cy="29097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928E0F-1AA6-D943-A362-FD5618F9B7F0}"/>
                </a:ext>
              </a:extLst>
            </p:cNvPr>
            <p:cNvSpPr txBox="1"/>
            <p:nvPr/>
          </p:nvSpPr>
          <p:spPr>
            <a:xfrm>
              <a:off x="5486569" y="4412881"/>
              <a:ext cx="3312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Image </a:t>
              </a:r>
              <a:r>
                <a:rPr lang="de-DE" sz="1600" dirty="0" err="1"/>
                <a:t>by</a:t>
              </a:r>
              <a:r>
                <a:rPr lang="de-DE" sz="1600" dirty="0"/>
                <a:t> Erin Gallagher @3r1nG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9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BD478-29DC-AF41-80F6-EF2EB0221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04706"/>
            <a:ext cx="3588100" cy="233675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86AE-9C9B-4F41-A077-AE03C566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717280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conserving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tabs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Do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measures</a:t>
            </a:r>
            <a:r>
              <a:rPr lang="de-DE" b="1" dirty="0"/>
              <a:t> </a:t>
            </a:r>
            <a:r>
              <a:rPr lang="de-DE" b="1" dirty="0" err="1"/>
              <a:t>prevent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. </a:t>
            </a:r>
            <a:r>
              <a:rPr lang="de-DE" b="1" dirty="0" err="1"/>
              <a:t>If</a:t>
            </a:r>
            <a:r>
              <a:rPr lang="de-DE" b="1" dirty="0"/>
              <a:t> not, </a:t>
            </a: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they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circumvented</a:t>
            </a:r>
            <a:endParaRPr lang="de-DE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A8C30-DEFC-0749-8101-36B51C0D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4ED4-C9E5-DA4E-B1D0-BD6C1B83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620000"/>
            <a:ext cx="3168352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per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origin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Event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Tasks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serial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E8DB21-DA93-B247-9F5A-EFFEA59B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FE307F-ADED-1940-9057-F0470228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17520"/>
            <a:ext cx="5438378" cy="46918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3FD3D-AB7F-6B40-A772-FA0F072192C4}"/>
              </a:ext>
            </a:extLst>
          </p:cNvPr>
          <p:cNvSpPr txBox="1"/>
          <p:nvPr/>
        </p:nvSpPr>
        <p:spPr>
          <a:xfrm>
            <a:off x="6540553" y="1556792"/>
            <a:ext cx="2351927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Image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>
                <a:hlinkClick r:id="rId4"/>
              </a:rPr>
              <a:t>freeCodeCamp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5366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05884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2330</TotalTime>
  <Words>1352</Words>
  <Application>Microsoft Macintosh PowerPoint</Application>
  <PresentationFormat>On-screen Show (4:3)</PresentationFormat>
  <Paragraphs>228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Bitstream Charter</vt:lpstr>
      <vt:lpstr>Consolas</vt:lpstr>
      <vt:lpstr>Stafford</vt:lpstr>
      <vt:lpstr>Tahoma</vt:lpstr>
      <vt:lpstr>Wingdings</vt:lpstr>
      <vt:lpstr>Präsentationsvorlage_BWL9</vt:lpstr>
      <vt:lpstr>Analysis of Methods for Background Execution in Modern Web Applications </vt:lpstr>
      <vt:lpstr>Agenda</vt:lpstr>
      <vt:lpstr>Introduction and motivation</vt:lpstr>
      <vt:lpstr>Introduction and motivation</vt:lpstr>
      <vt:lpstr>Introduction and motivation</vt:lpstr>
      <vt:lpstr>Introduction and motivation</vt:lpstr>
      <vt:lpstr>Javascript execution model</vt:lpstr>
      <vt:lpstr>JavaScript execution model</vt:lpstr>
      <vt:lpstr>Analysis of browser behaviours</vt:lpstr>
      <vt:lpstr>Objectives</vt:lpstr>
      <vt:lpstr>Measurement framework</vt:lpstr>
      <vt:lpstr>Timer tasks</vt:lpstr>
      <vt:lpstr>Timer tasks</vt:lpstr>
      <vt:lpstr>Timer tasks with WebSocket or AudioContext</vt:lpstr>
      <vt:lpstr>Timer tasks with WebSocket</vt:lpstr>
      <vt:lpstr>postMessage() tasks</vt:lpstr>
      <vt:lpstr>postMessage() tasks</vt:lpstr>
      <vt:lpstr>Web worker timer tasks</vt:lpstr>
      <vt:lpstr>Web worker timer tasks</vt:lpstr>
      <vt:lpstr>Summary</vt:lpstr>
      <vt:lpstr>Summary</vt:lpstr>
      <vt:lpstr>Summary</vt:lpstr>
      <vt:lpstr>Dynamic analysis of popular websites</vt:lpstr>
      <vt:lpstr>Tracing</vt:lpstr>
      <vt:lpstr>Processing</vt:lpstr>
      <vt:lpstr>Analysis</vt:lpstr>
      <vt:lpstr>Discussion</vt:lpstr>
      <vt:lpstr>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 User</cp:lastModifiedBy>
  <cp:revision>73</cp:revision>
  <dcterms:created xsi:type="dcterms:W3CDTF">2009-12-23T09:42:49Z</dcterms:created>
  <dcterms:modified xsi:type="dcterms:W3CDTF">2019-11-06T21:34:06Z</dcterms:modified>
</cp:coreProperties>
</file>